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508" r:id="rId3"/>
    <p:sldId id="500" r:id="rId4"/>
    <p:sldId id="503" r:id="rId5"/>
    <p:sldId id="505" r:id="rId6"/>
    <p:sldId id="504" r:id="rId7"/>
    <p:sldId id="506" r:id="rId8"/>
    <p:sldId id="507" r:id="rId9"/>
    <p:sldId id="278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29B60"/>
    <a:srgbClr val="B68A0E"/>
    <a:srgbClr val="FFF0D9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9" autoAdjust="0"/>
    <p:restoredTop sz="95161" autoAdjust="0"/>
  </p:normalViewPr>
  <p:slideViewPr>
    <p:cSldViewPr>
      <p:cViewPr varScale="1">
        <p:scale>
          <a:sx n="79" d="100"/>
          <a:sy n="79" d="100"/>
        </p:scale>
        <p:origin x="605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3134" y="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30-Aug-18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30-Aug-18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66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30-Aug-18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30-Aug-18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7914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8gwifi.org/scrypt.jsp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gon2" TargetMode="External"/><Relationship Id="rId2" Type="http://schemas.openxmlformats.org/officeDocument/2006/relationships/hyperlink" Target="https://en.wikipedia.org/wiki/Bcryp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antelle.net/argon2-browser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4AA381-52B5-444F-BEDF-D93CA384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876800"/>
            <a:ext cx="10363200" cy="820600"/>
          </a:xfrm>
        </p:spPr>
        <p:txBody>
          <a:bodyPr/>
          <a:lstStyle/>
          <a:p>
            <a:r>
              <a:rPr lang="en-US" dirty="0"/>
              <a:t>Modern Key-Derivation Functions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E8209-FC2F-4264-933C-832014646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1"/>
              <a:t>Scrypt</a:t>
            </a:r>
            <a:r>
              <a:rPr lang="en-US" dirty="0"/>
              <a:t>, </a:t>
            </a:r>
            <a:r>
              <a:rPr lang="en-US" noProof="1"/>
              <a:t>Bcrypt</a:t>
            </a:r>
            <a:r>
              <a:rPr lang="en-US" dirty="0"/>
              <a:t>, </a:t>
            </a:r>
            <a:r>
              <a:rPr lang="en-US" noProof="1"/>
              <a:t>Argon2</a:t>
            </a:r>
          </a:p>
        </p:txBody>
      </p:sp>
      <p:pic>
        <p:nvPicPr>
          <p:cNvPr id="1026" name="Picture 2" descr="Ð ÐµÐ·ÑÐ»ÑÐ°Ñ Ñ Ð¸Ð·Ð¾Ð±ÑÐ°Ð¶ÐµÐ½Ð¸Ðµ Ð·Ð° password key">
            <a:extLst>
              <a:ext uri="{FF2B5EF4-FFF2-40B4-BE49-F238E27FC236}">
                <a16:creationId xmlns:a16="http://schemas.microsoft.com/office/drawing/2014/main" id="{C3937961-C5D8-49B4-A86B-D63994B1B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079" y="894507"/>
            <a:ext cx="6344668" cy="398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73600D-6462-4423-8E5B-314D501938E8}"/>
              </a:ext>
            </a:extLst>
          </p:cNvPr>
          <p:cNvSpPr txBox="1"/>
          <p:nvPr/>
        </p:nvSpPr>
        <p:spPr>
          <a:xfrm rot="20581291">
            <a:off x="2025781" y="1636032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PBKDF2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683CB1-B4DD-4C90-B2DC-A51FEE5FB85A}"/>
              </a:ext>
            </a:extLst>
          </p:cNvPr>
          <p:cNvSpPr txBox="1"/>
          <p:nvPr/>
        </p:nvSpPr>
        <p:spPr>
          <a:xfrm rot="1006257">
            <a:off x="8430497" y="1434348"/>
            <a:ext cx="1159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Scrypt</a:t>
            </a:r>
            <a:endParaRPr lang="en-US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38EF2-E55E-464C-9180-DC5F797C7FF6}"/>
              </a:ext>
            </a:extLst>
          </p:cNvPr>
          <p:cNvSpPr txBox="1"/>
          <p:nvPr/>
        </p:nvSpPr>
        <p:spPr>
          <a:xfrm rot="20739272">
            <a:off x="8989864" y="3167390"/>
            <a:ext cx="1191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Bcrypt</a:t>
            </a:r>
            <a:endParaRPr lang="en-US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5EF79F-6717-4F76-8609-261C38F01A04}"/>
              </a:ext>
            </a:extLst>
          </p:cNvPr>
          <p:cNvSpPr txBox="1"/>
          <p:nvPr/>
        </p:nvSpPr>
        <p:spPr>
          <a:xfrm rot="347674">
            <a:off x="1784592" y="3351964"/>
            <a:ext cx="1299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Argon2</a:t>
            </a:r>
          </a:p>
        </p:txBody>
      </p:sp>
    </p:spTree>
    <p:extLst>
      <p:ext uri="{BB962C8B-B14F-4D97-AF65-F5344CB8AC3E}">
        <p14:creationId xmlns:p14="http://schemas.microsoft.com/office/powerpoint/2010/main" val="421441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4FC8FD-290C-4F06-8B23-A07F8C762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0D0D-54E2-4AF1-9927-253DEF440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Modern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key-derivation functions</a:t>
            </a:r>
            <a:r>
              <a:rPr lang="en-US" dirty="0"/>
              <a:t> (KDF)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Derive a key (of fixed length) from a password (text)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Resistant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dictionary attacks </a:t>
            </a:r>
            <a:r>
              <a:rPr lang="en-US" dirty="0">
                <a:sym typeface="Wingdings" panose="05000000000000000000" pitchFamily="2" charset="2"/>
              </a:rPr>
              <a:t>and ASIC-resistant</a:t>
            </a:r>
          </a:p>
          <a:p>
            <a:pPr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Bcrypt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Scrypt</a:t>
            </a:r>
            <a:r>
              <a:rPr lang="en-US" dirty="0">
                <a:sym typeface="Wingdings" panose="05000000000000000000" pitchFamily="2" charset="2"/>
              </a:rPr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Argon2</a:t>
            </a:r>
            <a:r>
              <a:rPr lang="en-US" dirty="0">
                <a:sym typeface="Wingdings" panose="05000000000000000000" pitchFamily="2" charset="2"/>
              </a:rPr>
              <a:t> are secure KDF functions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salt</a:t>
            </a:r>
            <a:r>
              <a:rPr lang="en-US" dirty="0">
                <a:sym typeface="Wingdings" panose="05000000000000000000" pitchFamily="2" charset="2"/>
              </a:rPr>
              <a:t> + many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iterations</a:t>
            </a:r>
            <a:r>
              <a:rPr lang="en-US" dirty="0">
                <a:sym typeface="Wingdings" panose="05000000000000000000" pitchFamily="2" charset="2"/>
              </a:rPr>
              <a:t> + a lot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CPU</a:t>
            </a:r>
            <a:r>
              <a:rPr lang="en-US" dirty="0">
                <a:sym typeface="Wingdings" panose="05000000000000000000" pitchFamily="2" charset="2"/>
              </a:rPr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RAM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It takes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CPU time</a:t>
            </a:r>
            <a:r>
              <a:rPr lang="en-US" dirty="0">
                <a:sym typeface="Wingdings" panose="05000000000000000000" pitchFamily="2" charset="2"/>
              </a:rPr>
              <a:t> to derive the key (e.g. 0.2 sec)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memory</a:t>
            </a:r>
            <a:r>
              <a:rPr lang="en-US" dirty="0">
                <a:sym typeface="Wingdings" panose="05000000000000000000" pitchFamily="2" charset="2"/>
              </a:rPr>
              <a:t> (RAM)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Cracking passwords will be slow (e.g. 5-10 attempts / second)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Infeasible</a:t>
            </a:r>
            <a:r>
              <a:rPr lang="en-US" dirty="0">
                <a:sym typeface="Wingdings" panose="05000000000000000000" pitchFamily="2" charset="2"/>
              </a:rPr>
              <a:t> to perform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brute-force</a:t>
            </a:r>
            <a:r>
              <a:rPr lang="en-US" dirty="0">
                <a:sym typeface="Wingdings" panose="05000000000000000000" pitchFamily="2" charset="2"/>
              </a:rPr>
              <a:t> to guess the password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3F4F9-EE72-4478-90FB-50D2C804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Encryption Key from Password</a:t>
            </a:r>
          </a:p>
        </p:txBody>
      </p:sp>
    </p:spTree>
    <p:extLst>
      <p:ext uri="{BB962C8B-B14F-4D97-AF65-F5344CB8AC3E}">
        <p14:creationId xmlns:p14="http://schemas.microsoft.com/office/powerpoint/2010/main" val="343689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0BA546-8427-4DEE-9248-9CA583691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730CD-2C03-4E26-AB29-8061C7D97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12209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</a:rPr>
              <a:t>Scrypt</a:t>
            </a:r>
            <a:r>
              <a:rPr lang="en-US" sz="3200" dirty="0"/>
              <a:t> (</a:t>
            </a:r>
            <a:r>
              <a:rPr lang="en-US" sz="3200" dirty="0">
                <a:hlinkClick r:id="rId2"/>
              </a:rPr>
              <a:t>RFC 7914</a:t>
            </a:r>
            <a:r>
              <a:rPr lang="en-US" sz="3200" dirty="0"/>
              <a:t>) is a strong cryptographic key-derivation function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Memory intensive</a:t>
            </a:r>
            <a:r>
              <a:rPr lang="en-US" sz="3000" dirty="0"/>
              <a:t>, designed to prevent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ASIC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FPGA</a:t>
            </a:r>
            <a:r>
              <a:rPr lang="en-US" sz="3000" dirty="0"/>
              <a:t> attacks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key</a:t>
            </a:r>
            <a:r>
              <a:rPr lang="en-US" sz="3000" dirty="0">
                <a:sym typeface="Wingdings" panose="05000000000000000000" pitchFamily="2" charset="2"/>
              </a:rPr>
              <a:t>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Scrypt</a:t>
            </a:r>
            <a:r>
              <a:rPr lang="en-US" sz="3000" dirty="0">
                <a:sym typeface="Wingdings" panose="05000000000000000000" pitchFamily="2" charset="2"/>
              </a:rPr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password</a:t>
            </a:r>
            <a:r>
              <a:rPr lang="en-US" sz="3000" dirty="0">
                <a:sym typeface="Wingdings" panose="05000000000000000000" pitchFamily="2" charset="2"/>
              </a:rPr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salt</a:t>
            </a:r>
            <a:r>
              <a:rPr lang="en-US" sz="3000" dirty="0">
                <a:sym typeface="Wingdings" panose="05000000000000000000" pitchFamily="2" charset="2"/>
              </a:rPr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N</a:t>
            </a:r>
            <a:r>
              <a:rPr lang="en-US" sz="3000" dirty="0">
                <a:sym typeface="Wingdings" panose="05000000000000000000" pitchFamily="2" charset="2"/>
              </a:rPr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r</a:t>
            </a:r>
            <a:r>
              <a:rPr lang="en-US" sz="3000" dirty="0">
                <a:sym typeface="Wingdings" panose="05000000000000000000" pitchFamily="2" charset="2"/>
              </a:rPr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p</a:t>
            </a:r>
            <a:r>
              <a:rPr lang="en-US" sz="3000" dirty="0">
                <a:sym typeface="Wingdings" panose="05000000000000000000" pitchFamily="2" charset="2"/>
              </a:rPr>
              <a:t>,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derived-key-len</a:t>
            </a:r>
            <a:r>
              <a:rPr lang="en-US" sz="3000" dirty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N</a:t>
            </a:r>
            <a:r>
              <a:rPr lang="en-US" sz="3000" dirty="0">
                <a:sym typeface="Wingdings" panose="05000000000000000000" pitchFamily="2" charset="2"/>
              </a:rPr>
              <a:t> – iterations count (affects memory and CPU usage), e.g.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16384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r</a:t>
            </a:r>
            <a:r>
              <a:rPr lang="en-US" sz="3000" dirty="0">
                <a:sym typeface="Wingdings" panose="05000000000000000000" pitchFamily="2" charset="2"/>
              </a:rPr>
              <a:t> – block size (affects memory and CPU usage), e.g.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8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p</a:t>
            </a:r>
            <a:r>
              <a:rPr lang="en-US" sz="3000" dirty="0">
                <a:sym typeface="Wingdings" panose="05000000000000000000" pitchFamily="2" charset="2"/>
              </a:rPr>
              <a:t> – parallelism factor (threads to run in parallel), usually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1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ym typeface="Wingdings" panose="05000000000000000000" pitchFamily="2" charset="2"/>
              </a:rPr>
              <a:t>Memory used =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128</a:t>
            </a:r>
            <a:r>
              <a:rPr lang="en-US" sz="3200" dirty="0"/>
              <a:t> *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*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sz="3200" dirty="0"/>
              <a:t> *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sz="3200" dirty="0"/>
              <a:t> bytes, e.g.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128</a:t>
            </a:r>
            <a:r>
              <a:rPr lang="en-US" sz="3200" dirty="0"/>
              <a:t> *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16384</a:t>
            </a:r>
            <a:r>
              <a:rPr lang="en-US" sz="3200" dirty="0"/>
              <a:t> *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sz="3200" dirty="0"/>
              <a:t> =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16 MB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Parameters for interactive login: N=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16384</a:t>
            </a:r>
            <a:r>
              <a:rPr lang="en-US" sz="3000" dirty="0"/>
              <a:t>, r=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sz="3000" dirty="0"/>
              <a:t>, p=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3000" dirty="0"/>
              <a:t> (RAM=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16MB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Parameters for file encryption: N=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1048576</a:t>
            </a:r>
            <a:r>
              <a:rPr lang="en-US" sz="3000" dirty="0"/>
              <a:t>, r=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sz="3000" dirty="0"/>
              <a:t>, p=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3000" dirty="0"/>
              <a:t> (RAM=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1GB</a:t>
            </a:r>
            <a:r>
              <a:rPr lang="en-US" sz="300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694E3B-41D4-408C-B573-B7FCE249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Derivation Functions: </a:t>
            </a:r>
            <a:r>
              <a:rPr lang="en-US" noProof="1"/>
              <a:t>Scrypt</a:t>
            </a:r>
          </a:p>
        </p:txBody>
      </p:sp>
    </p:spTree>
    <p:extLst>
      <p:ext uri="{BB962C8B-B14F-4D97-AF65-F5344CB8AC3E}">
        <p14:creationId xmlns:p14="http://schemas.microsoft.com/office/powerpoint/2010/main" val="308402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43C2D0-9E14-4F09-A866-89F61BF38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2712" y="2176566"/>
            <a:ext cx="4000500" cy="1568497"/>
          </a:xfrm>
        </p:spPr>
        <p:txBody>
          <a:bodyPr/>
          <a:lstStyle/>
          <a:p>
            <a:r>
              <a:rPr lang="en-US" noProof="1"/>
              <a:t>Scrypt</a:t>
            </a:r>
            <a:r>
              <a:rPr lang="en-US" dirty="0"/>
              <a:t> Key Derivation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14BD6C-468E-4C5C-8528-3ACE10107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32712" y="3852966"/>
            <a:ext cx="4000500" cy="71903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3F6B04-A400-4F8A-9171-1E53DDA6B082}"/>
              </a:ext>
            </a:extLst>
          </p:cNvPr>
          <p:cNvSpPr/>
          <p:nvPr/>
        </p:nvSpPr>
        <p:spPr>
          <a:xfrm>
            <a:off x="1668973" y="5791200"/>
            <a:ext cx="88312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hlinkClick r:id="rId2"/>
              </a:rPr>
              <a:t>https://8gwifi.org/scrypt.jsp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091EFE-631C-4075-B083-0687BDF0A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98" y="1219200"/>
            <a:ext cx="6873092" cy="42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5CBADD-3206-4101-8376-EE5D74544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AC4D91-18E5-427F-8F70-71CDC0C2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Scrypt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Key Derivation</a:t>
            </a:r>
            <a:r>
              <a:rPr lang="en-US" dirty="0"/>
              <a:t> in Python –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AD95C4-3D04-44DB-8511-22DD2956A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12" y="1162456"/>
            <a:ext cx="107586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scrypt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os, binascii</a:t>
            </a:r>
          </a:p>
          <a:p>
            <a:pPr>
              <a:lnSpc>
                <a:spcPct val="105000"/>
              </a:lnSpc>
            </a:pPr>
            <a:endParaRPr lang="en-US" sz="1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passwd = "p@$$w0rD~3"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salt = os.urandom(32)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print("Salt: ", binascii.hexlify(salt))</a:t>
            </a:r>
          </a:p>
          <a:p>
            <a:pPr>
              <a:lnSpc>
                <a:spcPct val="105000"/>
              </a:lnSpc>
            </a:pPr>
            <a:endParaRPr lang="en-US" sz="1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key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scrypt.hash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passwd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salt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16384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print("Derived key:", binascii.hexlify(key))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150C5A-94D6-4A1A-8AFE-A32A7B65C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13" y="4854954"/>
            <a:ext cx="10758600" cy="15497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3D8770-B585-43C8-B9B8-755511E1D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612" y="1162456"/>
            <a:ext cx="4114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pip install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scrypt</a:t>
            </a:r>
          </a:p>
        </p:txBody>
      </p:sp>
    </p:spTree>
    <p:extLst>
      <p:ext uri="{BB962C8B-B14F-4D97-AF65-F5344CB8AC3E}">
        <p14:creationId xmlns:p14="http://schemas.microsoft.com/office/powerpoint/2010/main" val="409866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0BA546-8427-4DEE-9248-9CA583691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730CD-2C03-4E26-AB29-8061C7D97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12209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Bcrypt</a:t>
            </a:r>
            <a:r>
              <a:rPr lang="en-US" dirty="0">
                <a:sym typeface="Wingdings" panose="05000000000000000000" pitchFamily="2" charset="2"/>
              </a:rPr>
              <a:t> –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https://en.wikipedia.org/wiki/Bcrypt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Older than </a:t>
            </a:r>
            <a:r>
              <a:rPr lang="en-US" dirty="0" err="1">
                <a:sym typeface="Wingdings" panose="05000000000000000000" pitchFamily="2" charset="2"/>
              </a:rPr>
              <a:t>Scrypt</a:t>
            </a:r>
            <a:r>
              <a:rPr lang="en-US" dirty="0">
                <a:sym typeface="Wingdings" panose="05000000000000000000" pitchFamily="2" charset="2"/>
              </a:rPr>
              <a:t>, less resistant to ASIC and GPU attacks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Configurable iterations count, but uses constant memory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Argon2</a:t>
            </a:r>
            <a:r>
              <a:rPr lang="en-US" dirty="0">
                <a:sym typeface="Wingdings" panose="05000000000000000000" pitchFamily="2" charset="2"/>
              </a:rPr>
              <a:t> –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https://en.wikipedia.org/wiki/Argon2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Modern ASIC-resistant and GPU-resistant key-derivation function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Argon2d – strong GPU resistance, potential side-channel attacks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Argon2i – less GPU resistance, no side-channel attacks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Argon2id</a:t>
            </a:r>
            <a:r>
              <a:rPr lang="en-US" dirty="0"/>
              <a:t>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recommended</a:t>
            </a:r>
            <a:r>
              <a:rPr lang="en-US" dirty="0"/>
              <a:t> (combines the Argon2d and Argon2i)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694E3B-41D4-408C-B573-B7FCE2496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944197" cy="1110780"/>
          </a:xfrm>
        </p:spPr>
        <p:txBody>
          <a:bodyPr>
            <a:normAutofit/>
          </a:bodyPr>
          <a:lstStyle/>
          <a:p>
            <a:r>
              <a:rPr lang="en-US" dirty="0"/>
              <a:t>Other Cryptographic KDFs: Bcrypt and Argon2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6454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83584B-00DD-49C4-8677-3B9FE4F7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212" y="2438400"/>
            <a:ext cx="3581400" cy="820600"/>
          </a:xfrm>
        </p:spPr>
        <p:txBody>
          <a:bodyPr/>
          <a:lstStyle/>
          <a:p>
            <a:r>
              <a:rPr lang="en-US" dirty="0"/>
              <a:t>Argon2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6DA63C-2F80-44BA-A7BB-BD6D30640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4212" y="3240368"/>
            <a:ext cx="3581400" cy="71903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B1BCDC-93DC-4D14-A7DF-E89DAF492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56" y="676821"/>
            <a:ext cx="7131456" cy="52214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30BAABE-600A-4290-9013-922451272FC0}"/>
              </a:ext>
            </a:extLst>
          </p:cNvPr>
          <p:cNvSpPr/>
          <p:nvPr/>
        </p:nvSpPr>
        <p:spPr>
          <a:xfrm>
            <a:off x="2180464" y="6034391"/>
            <a:ext cx="4658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http://antelle.net/argon2-browser/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0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Key-Derivation Functions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029524" y="2453973"/>
            <a:ext cx="3864942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the Demo!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19742</TotalTime>
  <Words>479</Words>
  <Application>Microsoft Office PowerPoint</Application>
  <PresentationFormat>Custom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Wingdings</vt:lpstr>
      <vt:lpstr>SoftUni 16x9</vt:lpstr>
      <vt:lpstr>Modern Key-Derivation Functions</vt:lpstr>
      <vt:lpstr>Deriving Encryption Key from Password</vt:lpstr>
      <vt:lpstr>Key Derivation Functions: Scrypt</vt:lpstr>
      <vt:lpstr>Scrypt Key Derivation</vt:lpstr>
      <vt:lpstr>Scrypt Key Derivation in Python – Example</vt:lpstr>
      <vt:lpstr>Other Cryptographic KDFs: Bcrypt and Argon2</vt:lpstr>
      <vt:lpstr>Argon2</vt:lpstr>
      <vt:lpstr>Modern Key-Derivation Functions</vt:lpstr>
    </vt:vector>
  </TitlesOfParts>
  <Manager/>
  <Company>Academy School of Blockchain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Cryptography</dc:title>
  <dc:subject>Blockchain Academy</dc:subject>
  <dc:creator>SoftUni</dc:creator>
  <cp:keywords>blockchain, training, course, academy</cp:keywords>
  <dc:description>Academy School of Blockchain: http://www.kingsland.academy</dc:description>
  <cp:lastModifiedBy>Svetlin Nakov</cp:lastModifiedBy>
  <cp:revision>957</cp:revision>
  <dcterms:created xsi:type="dcterms:W3CDTF">2014-01-02T17:00:34Z</dcterms:created>
  <dcterms:modified xsi:type="dcterms:W3CDTF">2018-08-29T22:57:40Z</dcterms:modified>
  <cp:category>blockchain, training, course, academy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