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0"/>
  </p:notesMasterIdLst>
  <p:handoutMasterIdLst>
    <p:handoutMasterId r:id="rId11"/>
  </p:handoutMasterIdLst>
  <p:sldIdLst>
    <p:sldId id="446" r:id="rId3"/>
    <p:sldId id="408" r:id="rId4"/>
    <p:sldId id="409" r:id="rId5"/>
    <p:sldId id="410" r:id="rId6"/>
    <p:sldId id="411" r:id="rId7"/>
    <p:sldId id="461" r:id="rId8"/>
    <p:sldId id="278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29B60"/>
    <a:srgbClr val="B68A0E"/>
    <a:srgbClr val="FFF0D9"/>
    <a:srgbClr val="F0F5FA"/>
    <a:srgbClr val="1A8AFA"/>
    <a:srgbClr val="0097CC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9" autoAdjust="0"/>
    <p:restoredTop sz="95161" autoAdjust="0"/>
  </p:normalViewPr>
  <p:slideViewPr>
    <p:cSldViewPr>
      <p:cViewPr varScale="1">
        <p:scale>
          <a:sx n="79" d="100"/>
          <a:sy n="79" d="100"/>
        </p:scale>
        <p:origin x="605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3134" y="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31-Aug-18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31-Aug-18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31-Aug-18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31-Aug-18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-0qt6tdHz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rongeek.com/diffie-hellman.php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87A23B-581A-40C2-ADCA-F3135EB6A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86478"/>
            <a:ext cx="10820400" cy="820600"/>
          </a:xfrm>
        </p:spPr>
        <p:txBody>
          <a:bodyPr/>
          <a:lstStyle/>
          <a:p>
            <a:r>
              <a:rPr lang="en-US" dirty="0"/>
              <a:t>Diffie-Hellman Key Exchange (DH)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84B45A-9B16-43C8-BD58-6C25AE214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5834166"/>
            <a:ext cx="10820400" cy="719034"/>
          </a:xfrm>
        </p:spPr>
        <p:txBody>
          <a:bodyPr/>
          <a:lstStyle/>
          <a:p>
            <a:r>
              <a:rPr lang="en-US" dirty="0"/>
              <a:t>Diffie-Hellman and Module Arithmetic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FE784F-8ABF-4371-8915-9A1D78636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590" y="1219200"/>
            <a:ext cx="6373644" cy="3513817"/>
          </a:xfrm>
          <a:prstGeom prst="roundRect">
            <a:avLst>
              <a:gd name="adj" fmla="val 1053"/>
            </a:avLst>
          </a:prstGeom>
        </p:spPr>
      </p:pic>
    </p:spTree>
    <p:extLst>
      <p:ext uri="{BB962C8B-B14F-4D97-AF65-F5344CB8AC3E}">
        <p14:creationId xmlns:p14="http://schemas.microsoft.com/office/powerpoint/2010/main" val="293787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219200"/>
            <a:ext cx="11804822" cy="5502276"/>
          </a:xfrm>
        </p:spPr>
        <p:txBody>
          <a:bodyPr>
            <a:normAutofit/>
          </a:bodyPr>
          <a:lstStyle/>
          <a:p>
            <a:r>
              <a:rPr lang="en-US" dirty="0"/>
              <a:t>Securely exchanging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cryptographic keys</a:t>
            </a:r>
          </a:p>
          <a:p>
            <a:pPr lvl="1"/>
            <a:r>
              <a:rPr lang="en-US" dirty="0"/>
              <a:t>Over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(insecure) channel</a:t>
            </a:r>
          </a:p>
          <a:p>
            <a:pPr lvl="1"/>
            <a:r>
              <a:rPr lang="en-US" dirty="0"/>
              <a:t>One of the first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public-key</a:t>
            </a:r>
            <a:r>
              <a:rPr lang="en-US" dirty="0"/>
              <a:t> protocols</a:t>
            </a:r>
          </a:p>
          <a:p>
            <a:pPr lvl="1"/>
            <a:r>
              <a:rPr lang="en-US" dirty="0"/>
              <a:t>Allows two parties to exchange data securely</a:t>
            </a:r>
          </a:p>
          <a:p>
            <a:pPr>
              <a:spcBef>
                <a:spcPts val="24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Diffie–Hellman (DH) </a:t>
            </a:r>
            <a:r>
              <a:rPr lang="en-US" dirty="0"/>
              <a:t>method allows</a:t>
            </a:r>
          </a:p>
          <a:p>
            <a:pPr lvl="1"/>
            <a:r>
              <a:rPr lang="en-US" dirty="0"/>
              <a:t>Two parties that have no prior knowledge of each other</a:t>
            </a:r>
          </a:p>
          <a:p>
            <a:pPr lvl="1"/>
            <a:r>
              <a:rPr lang="en-US" dirty="0"/>
              <a:t>Jointly establish a shared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secret key </a:t>
            </a:r>
            <a:r>
              <a:rPr lang="en-US" dirty="0"/>
              <a:t>over an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insecure channel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Diffie–Hellman Key Exchange (DH)</a:t>
            </a:r>
          </a:p>
        </p:txBody>
      </p:sp>
      <p:pic>
        <p:nvPicPr>
          <p:cNvPr id="3074" name="Picture 2" descr="Резултат с изображение за key exchange png">
            <a:extLst>
              <a:ext uri="{FF2B5EF4-FFF2-40B4-BE49-F238E27FC236}">
                <a16:creationId xmlns:a16="http://schemas.microsoft.com/office/drawing/2014/main" id="{BD6EC2A1-81A7-4527-AD26-43E1E0399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902" y="1371600"/>
            <a:ext cx="2510200" cy="25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41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6742199" cy="557035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Alice and Bob, agree on an</a:t>
            </a:r>
            <a:br>
              <a:rPr lang="en-US" dirty="0"/>
            </a:br>
            <a:r>
              <a:rPr lang="en-US" dirty="0"/>
              <a:t>arbitrary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starting color </a:t>
            </a:r>
            <a:r>
              <a:rPr lang="en-US" dirty="0"/>
              <a:t>that does</a:t>
            </a:r>
            <a:br>
              <a:rPr lang="en-US" dirty="0"/>
            </a:br>
            <a:r>
              <a:rPr lang="en-US" dirty="0"/>
              <a:t>not need to be kept secret </a:t>
            </a:r>
          </a:p>
          <a:p>
            <a:pPr>
              <a:spcBef>
                <a:spcPts val="1200"/>
              </a:spcBef>
            </a:pPr>
            <a:r>
              <a:rPr lang="en-US" dirty="0"/>
              <a:t>Each of them selects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secret color </a:t>
            </a:r>
            <a:r>
              <a:rPr lang="en-US" dirty="0"/>
              <a:t>that they keep to themselves</a:t>
            </a:r>
          </a:p>
          <a:p>
            <a:pPr>
              <a:spcBef>
                <a:spcPts val="1200"/>
              </a:spcBef>
            </a:pPr>
            <a:r>
              <a:rPr lang="en-US" dirty="0"/>
              <a:t>Finally Alice and Bob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mix</a:t>
            </a:r>
            <a:r>
              <a:rPr lang="en-US" dirty="0"/>
              <a:t> their secret color together with their mutually shared color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Exchange by Mixing Colors</a:t>
            </a:r>
          </a:p>
        </p:txBody>
      </p:sp>
      <p:pic>
        <p:nvPicPr>
          <p:cNvPr id="1026" name="Picture 2" descr="C:\Users\pc1\Desktop\414px-Diffie-Hellman_Key_Exchange-modified – Копие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7412" y="1371600"/>
            <a:ext cx="4419600" cy="1676400"/>
          </a:xfrm>
          <a:prstGeom prst="rect">
            <a:avLst/>
          </a:prstGeom>
          <a:noFill/>
        </p:spPr>
      </p:pic>
      <p:pic>
        <p:nvPicPr>
          <p:cNvPr id="1028" name="Picture 4" descr="C:\Users\pc1\Desktop\414px-Diffie-Hellman_Key_Exchange-modified – Копие – Копие (2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7412" y="4800600"/>
            <a:ext cx="4419600" cy="1371600"/>
          </a:xfrm>
          <a:prstGeom prst="rect">
            <a:avLst/>
          </a:prstGeom>
          <a:noFill/>
        </p:spPr>
      </p:pic>
      <p:pic>
        <p:nvPicPr>
          <p:cNvPr id="1029" name="Picture 5" descr="C:\Users\pc1\Desktop\414px-Diffie-Hellman_Key_Exchange-modified – Копие – Копие (3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7412" y="3048000"/>
            <a:ext cx="4419600" cy="381000"/>
          </a:xfrm>
          <a:prstGeom prst="rect">
            <a:avLst/>
          </a:prstGeom>
          <a:noFill/>
        </p:spPr>
      </p:pic>
      <p:pic>
        <p:nvPicPr>
          <p:cNvPr id="1030" name="Picture 6" descr="C:\Users\pc1\Desktop\414px-Diffie-Hellman_Key_Exchange-modified – Копие (2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7412" y="4495800"/>
            <a:ext cx="4419600" cy="344479"/>
          </a:xfrm>
          <a:prstGeom prst="rect">
            <a:avLst/>
          </a:prstGeom>
          <a:noFill/>
        </p:spPr>
      </p:pic>
      <p:pic>
        <p:nvPicPr>
          <p:cNvPr id="1031" name="Picture 7" descr="C:\Users\pc1\Desktop\414px-Diffie-Hellman_Key_Exchange-modified – Копие – Копие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37412" y="3429000"/>
            <a:ext cx="4419600" cy="106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841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Publicly exchange the two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mixed colors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Finally, each of the two mix together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color they received </a:t>
            </a:r>
            <a:r>
              <a:rPr lang="en-US" sz="3200" dirty="0"/>
              <a:t>from the </a:t>
            </a:r>
            <a:br>
              <a:rPr lang="en-US" sz="3200" dirty="0"/>
            </a:br>
            <a:r>
              <a:rPr lang="en-US" sz="3200" dirty="0"/>
              <a:t>partner with their own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private color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The result is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final color </a:t>
            </a:r>
            <a:r>
              <a:rPr lang="en-US" sz="3200" dirty="0"/>
              <a:t>mixture </a:t>
            </a:r>
            <a:br>
              <a:rPr lang="en-US" sz="3200" dirty="0"/>
            </a:br>
            <a:r>
              <a:rPr lang="en-US" sz="3200" dirty="0"/>
              <a:t>yellow-brown that is identical to the</a:t>
            </a:r>
            <a:br>
              <a:rPr lang="en-US" sz="3200" dirty="0"/>
            </a:br>
            <a:r>
              <a:rPr lang="en-US" sz="3200" dirty="0"/>
              <a:t>partner's color mixture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If a third party listened to the exchange,</a:t>
            </a:r>
            <a:br>
              <a:rPr lang="en-US" sz="3200" dirty="0"/>
            </a:br>
            <a:r>
              <a:rPr lang="en-US" sz="3200" dirty="0"/>
              <a:t>it would be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computationally difficult </a:t>
            </a:r>
            <a:br>
              <a:rPr lang="en-US" sz="3200" dirty="0"/>
            </a:br>
            <a:r>
              <a:rPr lang="en-US" sz="3200" dirty="0"/>
              <a:t>for them to determine the secret colors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Exchange by Mixing Colors (2)</a:t>
            </a:r>
          </a:p>
        </p:txBody>
      </p:sp>
      <p:pic>
        <p:nvPicPr>
          <p:cNvPr id="2051" name="Picture 3" descr="C:\Users\pc1\Desktop\414px-Diffie-Hellman_Key_Exchange-modified – Копие (3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2212" y="990600"/>
            <a:ext cx="4267200" cy="1219200"/>
          </a:xfrm>
          <a:prstGeom prst="rect">
            <a:avLst/>
          </a:prstGeom>
          <a:noFill/>
        </p:spPr>
      </p:pic>
      <p:pic>
        <p:nvPicPr>
          <p:cNvPr id="2052" name="Picture 4" descr="C:\Users\pc1\Desktop\414px-Diffie-Hellman_Key_Exchange-modified – Копие (4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2212" y="2209800"/>
            <a:ext cx="4267200" cy="990600"/>
          </a:xfrm>
          <a:prstGeom prst="rect">
            <a:avLst/>
          </a:prstGeom>
          <a:noFill/>
        </p:spPr>
      </p:pic>
      <p:pic>
        <p:nvPicPr>
          <p:cNvPr id="2053" name="Picture 5" descr="C:\Users\pc1\Desktop\414px-Diffie-Hellman_Key_Exchange-modified – Копие (5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2212" y="3124200"/>
            <a:ext cx="4267200" cy="990600"/>
          </a:xfrm>
          <a:prstGeom prst="rect">
            <a:avLst/>
          </a:prstGeom>
          <a:noFill/>
        </p:spPr>
      </p:pic>
      <p:pic>
        <p:nvPicPr>
          <p:cNvPr id="2054" name="Picture 6" descr="C:\Users\pc1\Desktop\414px-Diffie-Hellman_Key_Exchange-modified – Копие – Копие (3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2212" y="4038600"/>
            <a:ext cx="4267200" cy="304800"/>
          </a:xfrm>
          <a:prstGeom prst="rect">
            <a:avLst/>
          </a:prstGeom>
          <a:noFill/>
        </p:spPr>
      </p:pic>
      <p:pic>
        <p:nvPicPr>
          <p:cNvPr id="2055" name="Picture 7" descr="C:\Users\pc1\Desktop\414px-Diffie-Hellman_Key_Exchange-modified – Копие – Копие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42212" y="4343400"/>
            <a:ext cx="4267200" cy="841443"/>
          </a:xfrm>
          <a:prstGeom prst="rect">
            <a:avLst/>
          </a:prstGeom>
          <a:noFill/>
        </p:spPr>
      </p:pic>
      <p:pic>
        <p:nvPicPr>
          <p:cNvPr id="2056" name="Picture 8" descr="C:\Users\pc1\Desktop\414px-Diffie-Hellman_Key_Exchange-modified – Копие (2)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42212" y="5181600"/>
            <a:ext cx="4267200" cy="304800"/>
          </a:xfrm>
          <a:prstGeom prst="rect">
            <a:avLst/>
          </a:prstGeom>
          <a:noFill/>
        </p:spPr>
      </p:pic>
      <p:pic>
        <p:nvPicPr>
          <p:cNvPr id="2057" name="Picture 9" descr="C:\Users\pc1\Desktop\414px-Diffie-Hellman_Key_Exchange-modified – Копие (6)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42212" y="5486400"/>
            <a:ext cx="4267200" cy="923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841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219200"/>
            <a:ext cx="6056399" cy="5502276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FFA72A"/>
                </a:solidFill>
              </a:rPr>
              <a:t>Alice </a:t>
            </a:r>
            <a:r>
              <a:rPr lang="en-US" sz="3000" dirty="0"/>
              <a:t>and </a:t>
            </a:r>
            <a:r>
              <a:rPr lang="en-US" sz="3000" dirty="0">
                <a:solidFill>
                  <a:srgbClr val="00B0F0"/>
                </a:solidFill>
              </a:rPr>
              <a:t>Bob</a:t>
            </a:r>
            <a:r>
              <a:rPr lang="en-US" sz="3000" dirty="0"/>
              <a:t> agree to use a modulus 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 = 23</a:t>
            </a:r>
            <a:r>
              <a:rPr lang="en-US" sz="3000" dirty="0"/>
              <a:t> and base 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 = 5 </a:t>
            </a:r>
            <a:endParaRPr lang="en-US" sz="3000" dirty="0"/>
          </a:p>
          <a:p>
            <a:r>
              <a:rPr lang="en-US" sz="3000" dirty="0">
                <a:solidFill>
                  <a:srgbClr val="FFA72A"/>
                </a:solidFill>
              </a:rPr>
              <a:t>Alice </a:t>
            </a:r>
            <a:r>
              <a:rPr lang="en-US" sz="3000" dirty="0"/>
              <a:t>chooses a secret integer </a:t>
            </a:r>
            <a:r>
              <a:rPr lang="en-US" sz="3000" b="1" i="1" dirty="0">
                <a:solidFill>
                  <a:srgbClr val="FFA72A"/>
                </a:solidFill>
              </a:rPr>
              <a:t>a</a:t>
            </a:r>
            <a:r>
              <a:rPr lang="en-US" sz="3000" dirty="0">
                <a:solidFill>
                  <a:srgbClr val="FFA72A"/>
                </a:solidFill>
              </a:rPr>
              <a:t> = 4</a:t>
            </a:r>
            <a:r>
              <a:rPr lang="en-US" sz="3000" dirty="0"/>
              <a:t>, then sends </a:t>
            </a:r>
            <a:r>
              <a:rPr lang="en-US" sz="3000" dirty="0">
                <a:solidFill>
                  <a:srgbClr val="00B0F0"/>
                </a:solidFill>
              </a:rPr>
              <a:t>Bob</a:t>
            </a:r>
            <a:r>
              <a:rPr lang="en-US" sz="3000" dirty="0"/>
              <a:t> </a:t>
            </a:r>
            <a:r>
              <a:rPr lang="en-US" sz="3000" i="1" dirty="0">
                <a:solidFill>
                  <a:srgbClr val="00B0F0"/>
                </a:solidFill>
              </a:rPr>
              <a:t>A</a:t>
            </a:r>
            <a:r>
              <a:rPr lang="en-US" sz="3000" dirty="0">
                <a:solidFill>
                  <a:srgbClr val="0070C0"/>
                </a:solidFill>
              </a:rPr>
              <a:t> </a:t>
            </a:r>
            <a:r>
              <a:rPr lang="en-US" sz="3000" dirty="0"/>
              <a:t>=</a:t>
            </a:r>
            <a:r>
              <a:rPr lang="en-US" sz="3000" dirty="0">
                <a:solidFill>
                  <a:srgbClr val="0070C0"/>
                </a:solidFill>
              </a:rPr>
              <a:t> </a:t>
            </a:r>
            <a:r>
              <a:rPr lang="en-US" sz="3000" i="1" noProof="1">
                <a:solidFill>
                  <a:srgbClr val="00B0F0"/>
                </a:solidFill>
              </a:rPr>
              <a:t>g</a:t>
            </a:r>
            <a:r>
              <a:rPr lang="en-US" sz="3600" b="1" i="1" baseline="30000" noProof="1">
                <a:solidFill>
                  <a:srgbClr val="FFA72A"/>
                </a:solidFill>
              </a:rPr>
              <a:t>a</a:t>
            </a:r>
            <a:r>
              <a:rPr lang="en-US" sz="3000" dirty="0"/>
              <a:t> mod</a:t>
            </a:r>
            <a:r>
              <a:rPr lang="en-US" sz="3000" i="1" dirty="0">
                <a:solidFill>
                  <a:srgbClr val="00B0F0"/>
                </a:solidFill>
              </a:rPr>
              <a:t> p</a:t>
            </a:r>
            <a:endParaRPr lang="en-US" sz="3000" i="1" dirty="0"/>
          </a:p>
          <a:p>
            <a:pPr lvl="1"/>
            <a:r>
              <a:rPr lang="en-US" sz="2800" i="1" dirty="0"/>
              <a:t>A</a:t>
            </a:r>
            <a:r>
              <a:rPr lang="en-US" sz="2800" dirty="0"/>
              <a:t> = 5</a:t>
            </a:r>
            <a:r>
              <a:rPr lang="en-US" sz="3600" b="1" baseline="30000" dirty="0">
                <a:solidFill>
                  <a:srgbClr val="FFA72A"/>
                </a:solidFill>
              </a:rPr>
              <a:t>4</a:t>
            </a:r>
            <a:r>
              <a:rPr lang="en-US" sz="2800" dirty="0">
                <a:solidFill>
                  <a:srgbClr val="FFC000"/>
                </a:solidFill>
              </a:rPr>
              <a:t> </a:t>
            </a:r>
            <a:r>
              <a:rPr lang="en-US" sz="2800" dirty="0"/>
              <a:t>mod </a:t>
            </a:r>
            <a:r>
              <a:rPr lang="en-US" sz="2800" dirty="0">
                <a:solidFill>
                  <a:srgbClr val="00B0F0"/>
                </a:solidFill>
              </a:rPr>
              <a:t>23</a:t>
            </a:r>
            <a:r>
              <a:rPr lang="en-US" sz="2800" dirty="0"/>
              <a:t> = 4</a:t>
            </a:r>
          </a:p>
          <a:p>
            <a:r>
              <a:rPr lang="en-US" sz="3000" dirty="0">
                <a:solidFill>
                  <a:srgbClr val="00B0F0"/>
                </a:solidFill>
              </a:rPr>
              <a:t>Bob </a:t>
            </a:r>
            <a:r>
              <a:rPr lang="en-US" sz="3000" dirty="0"/>
              <a:t>chooses a secret integer</a:t>
            </a:r>
            <a:r>
              <a:rPr lang="en-US" sz="3000" dirty="0">
                <a:solidFill>
                  <a:srgbClr val="0070C0"/>
                </a:solidFill>
              </a:rPr>
              <a:t> </a:t>
            </a:r>
            <a:r>
              <a:rPr lang="en-US" sz="3000" b="1" i="1" dirty="0">
                <a:solidFill>
                  <a:srgbClr val="00B0F0"/>
                </a:solidFill>
              </a:rPr>
              <a:t>b</a:t>
            </a:r>
            <a:r>
              <a:rPr lang="en-US" sz="3000" dirty="0">
                <a:solidFill>
                  <a:srgbClr val="00B0F0"/>
                </a:solidFill>
              </a:rPr>
              <a:t> = 3</a:t>
            </a:r>
            <a:r>
              <a:rPr lang="en-US" sz="3000" dirty="0"/>
              <a:t>, then sends </a:t>
            </a:r>
            <a:r>
              <a:rPr lang="en-US" sz="3000" dirty="0">
                <a:solidFill>
                  <a:srgbClr val="FFA72A"/>
                </a:solidFill>
              </a:rPr>
              <a:t>Alice</a:t>
            </a:r>
            <a:r>
              <a:rPr lang="en-US" sz="3000" dirty="0"/>
              <a:t> </a:t>
            </a:r>
            <a:r>
              <a:rPr lang="en-US" sz="3000" i="1" dirty="0">
                <a:solidFill>
                  <a:srgbClr val="00B0F0"/>
                </a:solidFill>
              </a:rPr>
              <a:t>B</a:t>
            </a:r>
            <a:r>
              <a:rPr lang="en-US" sz="3000" dirty="0"/>
              <a:t> = </a:t>
            </a:r>
            <a:r>
              <a:rPr lang="en-US" sz="3000" i="1" dirty="0">
                <a:solidFill>
                  <a:srgbClr val="00B0F0"/>
                </a:solidFill>
              </a:rPr>
              <a:t>g</a:t>
            </a:r>
            <a:r>
              <a:rPr lang="en-US" sz="3600" b="1" i="1" baseline="30000" dirty="0">
                <a:solidFill>
                  <a:srgbClr val="FFA72A"/>
                </a:solidFill>
              </a:rPr>
              <a:t>b</a:t>
            </a:r>
            <a:r>
              <a:rPr lang="en-US" sz="3000" dirty="0"/>
              <a:t> mod </a:t>
            </a:r>
            <a:r>
              <a:rPr lang="en-US" sz="3000" i="1" dirty="0">
                <a:solidFill>
                  <a:srgbClr val="00B0F0"/>
                </a:solidFill>
              </a:rPr>
              <a:t>p</a:t>
            </a:r>
          </a:p>
          <a:p>
            <a:pPr lvl="1"/>
            <a:r>
              <a:rPr lang="en-US" sz="2800" i="1" dirty="0"/>
              <a:t>B</a:t>
            </a:r>
            <a:r>
              <a:rPr lang="en-US" sz="2800" dirty="0"/>
              <a:t> = 5</a:t>
            </a:r>
            <a:r>
              <a:rPr lang="en-US" sz="3600" b="1" baseline="30000" dirty="0">
                <a:solidFill>
                  <a:srgbClr val="FFA72A"/>
                </a:solidFill>
              </a:rPr>
              <a:t>3</a:t>
            </a:r>
            <a:r>
              <a:rPr lang="en-US" sz="2800" dirty="0"/>
              <a:t> mod </a:t>
            </a:r>
            <a:r>
              <a:rPr lang="en-US" sz="2800" dirty="0">
                <a:solidFill>
                  <a:srgbClr val="00B0F0"/>
                </a:solidFill>
              </a:rPr>
              <a:t>23</a:t>
            </a:r>
            <a:r>
              <a:rPr lang="en-US" sz="2800" dirty="0"/>
              <a:t> = 10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 Key Exchange: Modular Arithmetic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DDE414-4EE8-44DD-BDC8-8A68D2398346}"/>
              </a:ext>
            </a:extLst>
          </p:cNvPr>
          <p:cNvSpPr txBox="1">
            <a:spLocks/>
          </p:cNvSpPr>
          <p:nvPr/>
        </p:nvSpPr>
        <p:spPr>
          <a:xfrm>
            <a:off x="6539891" y="1219200"/>
            <a:ext cx="5269521" cy="480060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rgbClr val="FFA72A"/>
                </a:solidFill>
              </a:rPr>
              <a:t>Alice </a:t>
            </a:r>
            <a:r>
              <a:rPr lang="en-US" sz="3000" dirty="0"/>
              <a:t>computes</a:t>
            </a:r>
            <a:r>
              <a:rPr lang="en-US" sz="3000" dirty="0">
                <a:solidFill>
                  <a:srgbClr val="FFA72A"/>
                </a:solidFill>
              </a:rPr>
              <a:t> </a:t>
            </a:r>
            <a:r>
              <a:rPr lang="en-US" sz="3000" b="1" i="1" dirty="0">
                <a:solidFill>
                  <a:srgbClr val="FFA72A"/>
                </a:solidFill>
              </a:rPr>
              <a:t>s</a:t>
            </a:r>
            <a:r>
              <a:rPr lang="en-US" sz="3000" dirty="0">
                <a:solidFill>
                  <a:srgbClr val="FFC000"/>
                </a:solidFill>
              </a:rPr>
              <a:t> </a:t>
            </a:r>
            <a:r>
              <a:rPr lang="en-US" sz="3000" dirty="0"/>
              <a:t>= </a:t>
            </a:r>
            <a:r>
              <a:rPr lang="en-US" sz="3000" i="1" dirty="0">
                <a:solidFill>
                  <a:srgbClr val="00B0F0"/>
                </a:solidFill>
              </a:rPr>
              <a:t>B</a:t>
            </a:r>
            <a:r>
              <a:rPr lang="en-US" sz="3600" b="1" i="1" baseline="30000" dirty="0">
                <a:solidFill>
                  <a:srgbClr val="FFA72A"/>
                </a:solidFill>
              </a:rPr>
              <a:t>a</a:t>
            </a:r>
            <a:r>
              <a:rPr lang="en-US" sz="3000" dirty="0"/>
              <a:t> mod</a:t>
            </a:r>
            <a:r>
              <a:rPr lang="en-US" sz="3000" dirty="0">
                <a:solidFill>
                  <a:srgbClr val="00B0F0"/>
                </a:solidFill>
              </a:rPr>
              <a:t> </a:t>
            </a:r>
            <a:r>
              <a:rPr lang="en-US" sz="3000" i="1" dirty="0">
                <a:solidFill>
                  <a:srgbClr val="00B0F0"/>
                </a:solidFill>
              </a:rPr>
              <a:t>p</a:t>
            </a:r>
          </a:p>
          <a:p>
            <a:pPr lvl="1"/>
            <a:r>
              <a:rPr lang="en-US" sz="2800" b="1" i="1" dirty="0">
                <a:solidFill>
                  <a:srgbClr val="FFA72A"/>
                </a:solidFill>
              </a:rPr>
              <a:t>s</a:t>
            </a:r>
            <a:r>
              <a:rPr lang="en-US" sz="2800" dirty="0"/>
              <a:t> = </a:t>
            </a:r>
            <a:r>
              <a:rPr lang="en-US" sz="2800" dirty="0">
                <a:solidFill>
                  <a:srgbClr val="00B0F0"/>
                </a:solidFill>
              </a:rPr>
              <a:t>10</a:t>
            </a:r>
            <a:r>
              <a:rPr lang="en-US" sz="3600" b="1" baseline="30000" dirty="0">
                <a:solidFill>
                  <a:srgbClr val="FFA72A"/>
                </a:solidFill>
              </a:rPr>
              <a:t>4</a:t>
            </a:r>
            <a:r>
              <a:rPr lang="en-US" sz="2800" dirty="0">
                <a:solidFill>
                  <a:srgbClr val="FFA72A"/>
                </a:solidFill>
              </a:rPr>
              <a:t> </a:t>
            </a:r>
            <a:r>
              <a:rPr lang="en-US" sz="2800" dirty="0"/>
              <a:t>mod </a:t>
            </a:r>
            <a:r>
              <a:rPr lang="en-US" sz="2800" dirty="0">
                <a:solidFill>
                  <a:srgbClr val="00B0F0"/>
                </a:solidFill>
              </a:rPr>
              <a:t>23</a:t>
            </a:r>
            <a:r>
              <a:rPr lang="en-US" sz="2800" dirty="0"/>
              <a:t> = 18</a:t>
            </a:r>
          </a:p>
          <a:p>
            <a:r>
              <a:rPr lang="da-DK" sz="3000" dirty="0">
                <a:solidFill>
                  <a:srgbClr val="00B0F0"/>
                </a:solidFill>
              </a:rPr>
              <a:t>Bob</a:t>
            </a:r>
            <a:r>
              <a:rPr lang="da-DK" sz="3000" dirty="0"/>
              <a:t> computes</a:t>
            </a:r>
            <a:r>
              <a:rPr lang="da-DK" sz="3000" dirty="0">
                <a:solidFill>
                  <a:srgbClr val="FFC000"/>
                </a:solidFill>
              </a:rPr>
              <a:t> </a:t>
            </a:r>
            <a:r>
              <a:rPr lang="da-DK" sz="3000" b="1" i="1" dirty="0">
                <a:solidFill>
                  <a:srgbClr val="FFA72A"/>
                </a:solidFill>
              </a:rPr>
              <a:t>s</a:t>
            </a:r>
            <a:r>
              <a:rPr lang="da-DK" sz="3000" dirty="0"/>
              <a:t> = </a:t>
            </a:r>
            <a:r>
              <a:rPr lang="da-DK" sz="3000" i="1" dirty="0">
                <a:solidFill>
                  <a:srgbClr val="00B0F0"/>
                </a:solidFill>
              </a:rPr>
              <a:t>A</a:t>
            </a:r>
            <a:r>
              <a:rPr lang="da-DK" sz="3600" b="1" i="1" baseline="30000" dirty="0">
                <a:solidFill>
                  <a:srgbClr val="FFA72A"/>
                </a:solidFill>
              </a:rPr>
              <a:t>b</a:t>
            </a:r>
            <a:r>
              <a:rPr lang="da-DK" sz="3000" dirty="0"/>
              <a:t> mod </a:t>
            </a:r>
            <a:r>
              <a:rPr lang="da-DK" sz="3000" i="1" dirty="0">
                <a:solidFill>
                  <a:srgbClr val="00B0F0"/>
                </a:solidFill>
              </a:rPr>
              <a:t>p</a:t>
            </a:r>
          </a:p>
          <a:p>
            <a:pPr lvl="1"/>
            <a:r>
              <a:rPr lang="da-DK" sz="2800" b="1" i="1" dirty="0">
                <a:solidFill>
                  <a:srgbClr val="FFA72A"/>
                </a:solidFill>
              </a:rPr>
              <a:t>s</a:t>
            </a:r>
            <a:r>
              <a:rPr lang="da-DK" sz="2800" dirty="0">
                <a:solidFill>
                  <a:srgbClr val="FFC000"/>
                </a:solidFill>
              </a:rPr>
              <a:t> </a:t>
            </a:r>
            <a:r>
              <a:rPr lang="da-DK" sz="2800" dirty="0"/>
              <a:t>= 4</a:t>
            </a:r>
            <a:r>
              <a:rPr lang="da-DK" sz="3600" b="1" baseline="30000" dirty="0"/>
              <a:t>3</a:t>
            </a:r>
            <a:r>
              <a:rPr lang="da-DK" sz="2800" dirty="0"/>
              <a:t> mod</a:t>
            </a:r>
            <a:r>
              <a:rPr lang="da-DK" sz="2800" dirty="0">
                <a:solidFill>
                  <a:srgbClr val="00B0F0"/>
                </a:solidFill>
              </a:rPr>
              <a:t> 23</a:t>
            </a:r>
            <a:r>
              <a:rPr lang="da-DK" sz="2800" dirty="0"/>
              <a:t> = 18</a:t>
            </a:r>
          </a:p>
          <a:p>
            <a:r>
              <a:rPr lang="en-US" sz="3000" dirty="0">
                <a:solidFill>
                  <a:srgbClr val="FFA72A"/>
                </a:solidFill>
              </a:rPr>
              <a:t>Alice </a:t>
            </a:r>
            <a:r>
              <a:rPr lang="en-US" sz="3000" dirty="0"/>
              <a:t>and </a:t>
            </a:r>
            <a:r>
              <a:rPr lang="en-US" sz="3000" dirty="0">
                <a:solidFill>
                  <a:srgbClr val="00B0F0"/>
                </a:solidFill>
              </a:rPr>
              <a:t>Bob</a:t>
            </a:r>
            <a:r>
              <a:rPr lang="en-US" sz="3000" dirty="0"/>
              <a:t> now share a secret number </a:t>
            </a:r>
            <a:r>
              <a:rPr lang="da-DK" sz="3000" b="1" i="1" dirty="0">
                <a:solidFill>
                  <a:srgbClr val="FFA72A"/>
                </a:solidFill>
              </a:rPr>
              <a:t>s</a:t>
            </a:r>
            <a:endParaRPr lang="en-US" sz="3000" dirty="0"/>
          </a:p>
          <a:p>
            <a:pPr lvl="1"/>
            <a:r>
              <a:rPr lang="da-DK" sz="2800" b="1" i="1" dirty="0">
                <a:solidFill>
                  <a:srgbClr val="FFA72A"/>
                </a:solidFill>
              </a:rPr>
              <a:t>s </a:t>
            </a:r>
            <a:r>
              <a:rPr lang="en-US" sz="2800" dirty="0"/>
              <a:t>= (</a:t>
            </a:r>
            <a:r>
              <a:rPr lang="en-US" sz="2800" i="1" noProof="1">
                <a:solidFill>
                  <a:srgbClr val="00B0F0"/>
                </a:solidFill>
              </a:rPr>
              <a:t>g</a:t>
            </a:r>
            <a:r>
              <a:rPr lang="en-US" sz="3600" b="1" i="1" baseline="30000" noProof="1">
                <a:solidFill>
                  <a:srgbClr val="FFA72A"/>
                </a:solidFill>
              </a:rPr>
              <a:t>a</a:t>
            </a:r>
            <a:r>
              <a:rPr lang="en-US" sz="2800" dirty="0"/>
              <a:t>)</a:t>
            </a:r>
            <a:r>
              <a:rPr lang="en-US" sz="3600" b="1" i="1" baseline="30000" noProof="1">
                <a:solidFill>
                  <a:srgbClr val="FFA72A"/>
                </a:solidFill>
              </a:rPr>
              <a:t>b</a:t>
            </a:r>
            <a:r>
              <a:rPr lang="en-US" sz="2800" dirty="0"/>
              <a:t> mod</a:t>
            </a:r>
            <a:r>
              <a:rPr lang="en-US" sz="2800" i="1" dirty="0">
                <a:solidFill>
                  <a:srgbClr val="00B0F0"/>
                </a:solidFill>
              </a:rPr>
              <a:t> p</a:t>
            </a:r>
            <a:r>
              <a:rPr lang="da-DK" sz="2800" b="1" i="1" dirty="0">
                <a:solidFill>
                  <a:srgbClr val="FFA72A"/>
                </a:solidFill>
              </a:rPr>
              <a:t> </a:t>
            </a:r>
            <a:r>
              <a:rPr lang="en-US" sz="2800" dirty="0"/>
              <a:t>= (</a:t>
            </a:r>
            <a:r>
              <a:rPr lang="en-US" sz="2800" i="1" noProof="1">
                <a:solidFill>
                  <a:srgbClr val="00B0F0"/>
                </a:solidFill>
              </a:rPr>
              <a:t>g</a:t>
            </a:r>
            <a:r>
              <a:rPr lang="en-US" sz="3600" b="1" i="1" baseline="30000" noProof="1">
                <a:solidFill>
                  <a:srgbClr val="FFA72A"/>
                </a:solidFill>
              </a:rPr>
              <a:t>b</a:t>
            </a:r>
            <a:r>
              <a:rPr lang="en-US" sz="2800" dirty="0"/>
              <a:t>)</a:t>
            </a:r>
            <a:r>
              <a:rPr lang="en-US" sz="3600" b="1" i="1" baseline="30000" noProof="1">
                <a:solidFill>
                  <a:srgbClr val="FFA72A"/>
                </a:solidFill>
              </a:rPr>
              <a:t>a</a:t>
            </a:r>
            <a:r>
              <a:rPr lang="en-US" sz="2800" dirty="0"/>
              <a:t> mod</a:t>
            </a:r>
            <a:r>
              <a:rPr lang="en-US" sz="2800" i="1" dirty="0">
                <a:solidFill>
                  <a:srgbClr val="00B0F0"/>
                </a:solidFill>
              </a:rPr>
              <a:t> p</a:t>
            </a:r>
            <a:endParaRPr lang="da-DK" sz="2800" b="1" i="1" dirty="0">
              <a:solidFill>
                <a:srgbClr val="FFA72A"/>
              </a:solidFill>
            </a:endParaRPr>
          </a:p>
          <a:p>
            <a:pPr lvl="1"/>
            <a:r>
              <a:rPr lang="da-DK" sz="2800" b="1" i="1" dirty="0">
                <a:solidFill>
                  <a:srgbClr val="FFA72A"/>
                </a:solidFill>
              </a:rPr>
              <a:t>s</a:t>
            </a:r>
            <a:r>
              <a:rPr lang="en-US" sz="2800" dirty="0"/>
              <a:t> = 18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DFB49B-6BC8-45BF-A1DB-0CFA9F0A94F2}"/>
              </a:ext>
            </a:extLst>
          </p:cNvPr>
          <p:cNvSpPr txBox="1">
            <a:spLocks/>
          </p:cNvSpPr>
          <p:nvPr/>
        </p:nvSpPr>
        <p:spPr>
          <a:xfrm>
            <a:off x="6542376" y="5994578"/>
            <a:ext cx="5269521" cy="55862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Video: </a:t>
            </a:r>
            <a:r>
              <a:rPr lang="en-US" sz="3000" dirty="0">
                <a:hlinkClick r:id="rId2"/>
              </a:rPr>
              <a:t>youtu.be/M-0qt6tdHzk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D38C3F4-2574-4D12-B35F-0F4DCB9BA5FD}"/>
              </a:ext>
            </a:extLst>
          </p:cNvPr>
          <p:cNvSpPr txBox="1">
            <a:spLocks/>
          </p:cNvSpPr>
          <p:nvPr/>
        </p:nvSpPr>
        <p:spPr>
          <a:xfrm>
            <a:off x="187928" y="5994578"/>
            <a:ext cx="6211284" cy="55862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3000" b="1" i="1" dirty="0">
                <a:solidFill>
                  <a:srgbClr val="FFA72A"/>
                </a:solidFill>
              </a:rPr>
              <a:t>s</a:t>
            </a:r>
            <a:r>
              <a:rPr lang="en-US" sz="3000" dirty="0"/>
              <a:t> cannot be computed from </a:t>
            </a:r>
            <a:r>
              <a:rPr lang="da-DK" sz="3000" i="1" dirty="0">
                <a:solidFill>
                  <a:srgbClr val="00B0F0"/>
                </a:solidFill>
              </a:rPr>
              <a:t>A</a:t>
            </a:r>
            <a:r>
              <a:rPr lang="en-US" sz="3000" dirty="0"/>
              <a:t> and </a:t>
            </a:r>
            <a:r>
              <a:rPr lang="en-US" sz="3000" i="1" dirty="0">
                <a:solidFill>
                  <a:srgbClr val="00B0F0"/>
                </a:solidFill>
              </a:rPr>
              <a:t>B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41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41D6CD-240D-4323-A86B-29EB2CDBF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412" y="2071503"/>
            <a:ext cx="4572000" cy="1568497"/>
          </a:xfrm>
        </p:spPr>
        <p:txBody>
          <a:bodyPr/>
          <a:lstStyle/>
          <a:p>
            <a:r>
              <a:rPr lang="en-US" dirty="0"/>
              <a:t>Diffie-Hellman Key Exchange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992AC9-86FF-402D-B29A-9886D86C6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7412" y="3802927"/>
            <a:ext cx="4572000" cy="692873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E62B10-A80C-4EAA-8955-9D875C911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64" y="1024780"/>
            <a:ext cx="6328448" cy="458354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DF2A818-19C5-4F4F-B72E-7B1CC10AD5BA}"/>
              </a:ext>
            </a:extLst>
          </p:cNvPr>
          <p:cNvSpPr txBox="1">
            <a:spLocks/>
          </p:cNvSpPr>
          <p:nvPr/>
        </p:nvSpPr>
        <p:spPr>
          <a:xfrm>
            <a:off x="150812" y="5846131"/>
            <a:ext cx="11858592" cy="630869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hlinkClick r:id="rId3"/>
              </a:rPr>
              <a:t>http://www.irongeek.com/diffie-hellman.php</a:t>
            </a:r>
            <a:r>
              <a:rPr lang="bg-BG" sz="3600" dirty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95606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Diffie-Hellman Key Exchange (DH)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029524" y="2453973"/>
            <a:ext cx="3864942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the Demo!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19692</TotalTime>
  <Words>154</Words>
  <Application>Microsoft Office PowerPoint</Application>
  <PresentationFormat>Custom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SoftUni 16x9</vt:lpstr>
      <vt:lpstr>Diffie-Hellman Key Exchange (DH)</vt:lpstr>
      <vt:lpstr>Diffie–Hellman Key Exchange (DH)</vt:lpstr>
      <vt:lpstr>Key Exchange by Mixing Colors</vt:lpstr>
      <vt:lpstr>Key Exchange by Mixing Colors (2)</vt:lpstr>
      <vt:lpstr>DH Key Exchange: Modular Arithmetic</vt:lpstr>
      <vt:lpstr>Diffie-Hellman Key Exchange</vt:lpstr>
      <vt:lpstr>Diffie-Hellman Key Exchange (DH)</vt:lpstr>
    </vt:vector>
  </TitlesOfParts>
  <Manager/>
  <Company>Academy School of Blockchain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Cryptography</dc:title>
  <dc:subject>Blockchain Academy</dc:subject>
  <dc:creator>SoftUni</dc:creator>
  <cp:keywords>blockchain, training, course, academy</cp:keywords>
  <dc:description>Academy School of Blockchain: http://www.kingsland.academy</dc:description>
  <cp:lastModifiedBy>Svetlin Nakov</cp:lastModifiedBy>
  <cp:revision>945</cp:revision>
  <dcterms:created xsi:type="dcterms:W3CDTF">2014-01-02T17:00:34Z</dcterms:created>
  <dcterms:modified xsi:type="dcterms:W3CDTF">2018-08-31T12:43:52Z</dcterms:modified>
  <cp:category>blockchain, training, course, academy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