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28"/>
  </p:notesMasterIdLst>
  <p:handoutMasterIdLst>
    <p:handoutMasterId r:id="rId29"/>
  </p:handoutMasterIdLst>
  <p:sldIdLst>
    <p:sldId id="274" r:id="rId3"/>
    <p:sldId id="276" r:id="rId4"/>
    <p:sldId id="353" r:id="rId5"/>
    <p:sldId id="406" r:id="rId6"/>
    <p:sldId id="415" r:id="rId7"/>
    <p:sldId id="417" r:id="rId8"/>
    <p:sldId id="413" r:id="rId9"/>
    <p:sldId id="414" r:id="rId10"/>
    <p:sldId id="416" r:id="rId11"/>
    <p:sldId id="418" r:id="rId12"/>
    <p:sldId id="409" r:id="rId13"/>
    <p:sldId id="410" r:id="rId14"/>
    <p:sldId id="419" r:id="rId15"/>
    <p:sldId id="420" r:id="rId16"/>
    <p:sldId id="421" r:id="rId17"/>
    <p:sldId id="423" r:id="rId18"/>
    <p:sldId id="422" r:id="rId19"/>
    <p:sldId id="411" r:id="rId20"/>
    <p:sldId id="412" r:id="rId21"/>
    <p:sldId id="426" r:id="rId22"/>
    <p:sldId id="427" r:id="rId23"/>
    <p:sldId id="424" r:id="rId24"/>
    <p:sldId id="428" r:id="rId25"/>
    <p:sldId id="349" r:id="rId26"/>
    <p:sldId id="398" r:id="rId2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Cryptography in JavaScript" id="{BC4A3995-4CED-4320-A673-95328C9C809D}">
          <p14:sldIdLst>
            <p14:sldId id="353"/>
            <p14:sldId id="406"/>
            <p14:sldId id="415"/>
            <p14:sldId id="417"/>
          </p14:sldIdLst>
        </p14:section>
        <p14:section name="Cryptography in Python" id="{06BA2C3E-8D64-4D5A-9856-695AD61A44B6}">
          <p14:sldIdLst>
            <p14:sldId id="413"/>
            <p14:sldId id="414"/>
            <p14:sldId id="416"/>
            <p14:sldId id="418"/>
          </p14:sldIdLst>
        </p14:section>
        <p14:section name="Cryptography in Java" id="{B2500F5B-BDBB-4F53-9D24-F18159DF1F8E}">
          <p14:sldIdLst>
            <p14:sldId id="409"/>
            <p14:sldId id="410"/>
            <p14:sldId id="419"/>
            <p14:sldId id="420"/>
            <p14:sldId id="421"/>
            <p14:sldId id="423"/>
            <p14:sldId id="422"/>
          </p14:sldIdLst>
        </p14:section>
        <p14:section name="Cryptography in C#" id="{0A4745BA-8BEF-4525-91DA-FEF598A5A84D}">
          <p14:sldIdLst>
            <p14:sldId id="411"/>
            <p14:sldId id="412"/>
            <p14:sldId id="426"/>
            <p14:sldId id="427"/>
            <p14:sldId id="424"/>
            <p14:sldId id="428"/>
          </p14:sldIdLst>
        </p14:section>
        <p14:section name="Conclusion" id="{10E03AB1-9AA8-4E86-9A64-D741901E50A2}">
          <p14:sldIdLst>
            <p14:sldId id="349"/>
            <p14:sldId id="3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C3D"/>
    <a:srgbClr val="FFA72A"/>
    <a:srgbClr val="F29B60"/>
    <a:srgbClr val="B68A0E"/>
    <a:srgbClr val="FFF0D9"/>
    <a:srgbClr val="F0F5FA"/>
    <a:srgbClr val="1A8AFA"/>
    <a:srgbClr val="0097CC"/>
    <a:srgbClr val="FDFFFF"/>
    <a:srgbClr val="603A1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5262" autoAdjust="0"/>
  </p:normalViewPr>
  <p:slideViewPr>
    <p:cSldViewPr>
      <p:cViewPr varScale="1">
        <p:scale>
          <a:sx n="90" d="100"/>
          <a:sy n="90" d="100"/>
        </p:scale>
        <p:origin x="77" y="18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134" y="5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09-May-18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09-May-18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6816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5128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703308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45679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61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31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09-May-18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" name="Picture 2" descr="Academy">
            <a:extLst>
              <a:ext uri="{FF2B5EF4-FFF2-40B4-BE49-F238E27FC236}">
                <a16:creationId xmlns:a16="http://schemas.microsoft.com/office/drawing/2014/main" id="{409CBDA6-FF07-4126-AB0C-3FBB19DE07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5" name="Picture 2" descr="Academy">
            <a:extLst>
              <a:ext uri="{FF2B5EF4-FFF2-40B4-BE49-F238E27FC236}">
                <a16:creationId xmlns:a16="http://schemas.microsoft.com/office/drawing/2014/main" id="{8C13E39C-EDDF-4E0A-B6E2-17704F2A41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2" y="304800"/>
            <a:ext cx="2838500" cy="581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9" name="Rectangle 18"/>
          <p:cNvSpPr/>
          <p:nvPr userDrawn="1"/>
        </p:nvSpPr>
        <p:spPr>
          <a:xfrm rot="20958301">
            <a:off x="940577" y="3503318"/>
            <a:ext cx="5494586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8000" b="1" kern="1200" noProof="0" dirty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8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 descr="Academy">
            <a:extLst>
              <a:ext uri="{FF2B5EF4-FFF2-40B4-BE49-F238E27FC236}">
                <a16:creationId xmlns:a16="http://schemas.microsoft.com/office/drawing/2014/main" id="{F6FA964B-A5A1-4D8A-9B76-3C41FD5D40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612" y="408708"/>
            <a:ext cx="1943099" cy="39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9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09-May-18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2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cademytoken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oftuni.bg/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akov/b0dccf6cea1a5fe7ca52cf6f4f0c5ea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uncycastle.org/documentation.html" TargetMode="External"/><Relationship Id="rId2" Type="http://schemas.openxmlformats.org/officeDocument/2006/relationships/hyperlink" Target="https://docs.oracle.com/javase/10/security/java-cryptography-architecture-jca-reference-guid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web3j/web3j/tree/master/crypto/src/main/java/org/web3j/crypto" TargetMode="External"/><Relationship Id="rId4" Type="http://schemas.openxmlformats.org/officeDocument/2006/relationships/hyperlink" Target="https://github.com/web3j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akov/b01f9434df3350bc9b1cbf9b04ddb605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akov/b01f9434df3350bc9b1cbf9b04ddb60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akov/b01f9434df3350bc9b1cbf9b04ddb60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akov/b01f9434df3350bc9b1cbf9b04ddb605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uncycastle.org/csharp" TargetMode="External"/><Relationship Id="rId2" Type="http://schemas.openxmlformats.org/officeDocument/2006/relationships/hyperlink" Target="https://docs.microsoft.com/en-us/dotnet/standard/security/cryptography-mode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thereum/Nethereum/tree/master/src/Nethereum.Signer" TargetMode="External"/><Relationship Id="rId4" Type="http://schemas.openxmlformats.org/officeDocument/2006/relationships/hyperlink" Target="https://github.com/Nethereu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akov/f2a579eb9893b29338b11e063d6f80c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akov/f2a579eb9893b29338b11e063d6f80c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akov/f2a579eb9893b29338b11e063d6f80c2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ingsland.academy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akov/1dcbe26988e18f7a4d013b65d8803ffc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akov/1dcbe26988e18f7a4d013b65d8803ff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nakov/b0dccf6cea1a5fe7ca52cf6f4f0c5ea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44956" y="564574"/>
            <a:ext cx="10845156" cy="1109205"/>
          </a:xfrm>
        </p:spPr>
        <p:txBody>
          <a:bodyPr>
            <a:normAutofit/>
          </a:bodyPr>
          <a:lstStyle/>
          <a:p>
            <a:r>
              <a:rPr lang="en-US" dirty="0"/>
              <a:t>Popular Crypto</a:t>
            </a:r>
            <a:r>
              <a:rPr lang="bg-BG" dirty="0"/>
              <a:t> </a:t>
            </a:r>
            <a:r>
              <a:rPr lang="en-US" dirty="0"/>
              <a:t>Libraries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44956" y="1752600"/>
            <a:ext cx="10845156" cy="1311301"/>
          </a:xfrm>
        </p:spPr>
        <p:txBody>
          <a:bodyPr>
            <a:normAutofit/>
          </a:bodyPr>
          <a:lstStyle/>
          <a:p>
            <a:r>
              <a:rPr lang="en-US" dirty="0"/>
              <a:t>Cryptography Libraries for</a:t>
            </a:r>
            <a:br>
              <a:rPr lang="en-US" dirty="0"/>
            </a:br>
            <a:r>
              <a:rPr lang="en-US" dirty="0"/>
              <a:t>JavaScript, Python, C# and Java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CA062E2C-B550-4C83-A7D5-1F7891B277B4}"/>
              </a:ext>
            </a:extLst>
          </p:cNvPr>
          <p:cNvSpPr txBox="1">
            <a:spLocks/>
          </p:cNvSpPr>
          <p:nvPr/>
        </p:nvSpPr>
        <p:spPr bwMode="auto">
          <a:xfrm>
            <a:off x="648927" y="5596786"/>
            <a:ext cx="3388085" cy="363552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lumMod val="50000"/>
                  </a:schemeClr>
                </a:solidFill>
              </a:rPr>
              <a:t>Academy: School of Blockchain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4370A428-81A6-4979-8466-AD5E75ACFE4C}"/>
              </a:ext>
            </a:extLst>
          </p:cNvPr>
          <p:cNvSpPr txBox="1">
            <a:spLocks/>
          </p:cNvSpPr>
          <p:nvPr/>
        </p:nvSpPr>
        <p:spPr bwMode="auto">
          <a:xfrm>
            <a:off x="648927" y="5956421"/>
            <a:ext cx="3388085" cy="331235"/>
          </a:xfrm>
          <a:prstGeom prst="rect">
            <a:avLst/>
          </a:prstGeom>
          <a:noFill/>
          <a:effectLst/>
        </p:spPr>
        <p:txBody>
          <a:bodyPr vert="horz" wrap="square" lIns="36000" tIns="36000" rIns="36000" bIns="36000" rtlCol="0" anchor="ctr" anchorCtr="0">
            <a:spAutoFit/>
          </a:bodyPr>
          <a:lstStyle>
            <a:lvl1pPr marL="0" indent="0" algn="l" defTabSz="1218987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3"/>
              </a:rPr>
              <a:t>http://academytoken.com</a:t>
            </a:r>
            <a:endParaRPr lang="en-US" dirty="0"/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EB606785-1993-4EEF-A1BB-74ED30D7C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956" y="4624819"/>
            <a:ext cx="3388085" cy="525135"/>
          </a:xfrm>
        </p:spPr>
        <p:txBody>
          <a:bodyPr/>
          <a:lstStyle/>
          <a:p>
            <a:r>
              <a:rPr lang="en-US" dirty="0"/>
              <a:t>Svetlin Nakov</a:t>
            </a:r>
          </a:p>
        </p:txBody>
      </p:sp>
      <p:sp>
        <p:nvSpPr>
          <p:cNvPr id="37" name="Text Placeholder 21">
            <a:extLst>
              <a:ext uri="{FF2B5EF4-FFF2-40B4-BE49-F238E27FC236}">
                <a16:creationId xmlns:a16="http://schemas.microsoft.com/office/drawing/2014/main" id="{6EF67E3E-A28B-42FB-B770-CB2CCD2F6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956" y="5113190"/>
            <a:ext cx="3388085" cy="444343"/>
          </a:xfrm>
        </p:spPr>
        <p:txBody>
          <a:bodyPr/>
          <a:lstStyle/>
          <a:p>
            <a:r>
              <a:rPr lang="en-US" dirty="0"/>
              <a:t>Principal Technical Trainer</a:t>
            </a:r>
          </a:p>
        </p:txBody>
      </p:sp>
      <p:pic>
        <p:nvPicPr>
          <p:cNvPr id="38" name="Picture 2" descr="Academy">
            <a:extLst>
              <a:ext uri="{FF2B5EF4-FFF2-40B4-BE49-F238E27FC236}">
                <a16:creationId xmlns:a16="http://schemas.microsoft.com/office/drawing/2014/main" id="{5F3D0208-0E91-47AE-BA86-97D6A065D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55" y="3613740"/>
            <a:ext cx="3187613" cy="65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pc1\Desktop\crypto.jpg">
            <a:extLst>
              <a:ext uri="{FF2B5EF4-FFF2-40B4-BE49-F238E27FC236}">
                <a16:creationId xmlns:a16="http://schemas.microsoft.com/office/drawing/2014/main" id="{F8BB57CF-01A4-47BA-902B-73E24A15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3812" y="3543981"/>
            <a:ext cx="6400800" cy="2780619"/>
          </a:xfrm>
          <a:prstGeom prst="rect">
            <a:avLst/>
          </a:prstGeom>
          <a:noFill/>
          <a:effectLst>
            <a:softEdge rad="127000"/>
          </a:effectLst>
        </p:spPr>
      </p:pic>
      <p:pic>
        <p:nvPicPr>
          <p:cNvPr id="10" name="Picture 9" descr="Software University (SoftUni) - https://softuni.bg" title="SoftUni">
            <a:hlinkClick r:id="rId6"/>
            <a:extLst>
              <a:ext uri="{FF2B5EF4-FFF2-40B4-BE49-F238E27FC236}">
                <a16:creationId xmlns:a16="http://schemas.microsoft.com/office/drawing/2014/main" id="{B82C05B7-3E41-4A6A-9141-BC3C75C4E9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03" y="264166"/>
            <a:ext cx="1181257" cy="1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ECDSA</a:t>
            </a:r>
            <a:r>
              <a:rPr lang="en-US" dirty="0"/>
              <a:t> in Python: Verify Signature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F990E-6302-4BDF-B35C-9BCC040C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183640"/>
            <a:ext cx="10944000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 = b'</a:t>
            </a:r>
            <a:r>
              <a:rPr lang="en-US" sz="2600" b="1" i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 for signing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 lvl="0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msgSigner = '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0xa44f70834a711F0DF388ab016465f2eEb255dEd0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 lvl="0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 = eth_keys.keys.Signature(binascii.unhexlify( '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6f0156091cbe912f2d5d1215cc3cd81c0963c8839b93af60e0921b61a19c54300c71006dd93f3508c432daca21db0095f4b16542782b7986f48a5d0ae3c583d401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'))</a:t>
            </a:r>
          </a:p>
          <a:p>
            <a:pPr lvl="0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signerPubKey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recover_public_key_from_msg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(msg)</a:t>
            </a:r>
          </a:p>
          <a:p>
            <a:pPr lvl="0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print('Signer public key (recovered):', signerPubKey)</a:t>
            </a:r>
          </a:p>
          <a:p>
            <a:pPr lvl="0">
              <a:spcBef>
                <a:spcPts val="1200"/>
              </a:spcBef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signerAddress = 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signerPubKey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6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to_checksum_address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 lvl="0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print('Signer address:', signerAddress)</a:t>
            </a:r>
          </a:p>
          <a:p>
            <a:pPr lvl="0"/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print('Signature valid?:', signerAddress == msgSigner)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AF4102-D8EA-4BA1-A628-6F3CEAD8D837}"/>
              </a:ext>
            </a:extLst>
          </p:cNvPr>
          <p:cNvSpPr/>
          <p:nvPr/>
        </p:nvSpPr>
        <p:spPr>
          <a:xfrm>
            <a:off x="558399" y="6147415"/>
            <a:ext cx="11251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Complete example: </a:t>
            </a:r>
            <a:r>
              <a:rPr lang="en-US" dirty="0">
                <a:hlinkClick r:id="rId2"/>
              </a:rPr>
              <a:t>https://gist.github.com/nakov/b0dccf6cea1a5fe7ca52cf6f4f0c5eaa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1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339224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Cryptography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187835"/>
            <a:ext cx="10815551" cy="1365365"/>
          </a:xfrm>
        </p:spPr>
        <p:txBody>
          <a:bodyPr/>
          <a:lstStyle/>
          <a:p>
            <a:r>
              <a:rPr lang="en-US" dirty="0"/>
              <a:t>JCA, Bouncy Castle and Web3j:</a:t>
            </a:r>
            <a:br>
              <a:rPr lang="en-US" dirty="0"/>
            </a:br>
            <a:r>
              <a:rPr lang="en-US" dirty="0"/>
              <a:t>Hashes, ECC and ECDSA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2BF868-83F1-4BF2-AD0E-A4AE20FE5B6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15303" y="1600200"/>
            <a:ext cx="2179509" cy="2179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67327A-F3FB-49E9-9BEF-14373BEEF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056" y="1600200"/>
            <a:ext cx="3549328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7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59CE12-F88E-4787-9EC4-97400914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Cryptography in Java is based on the </a:t>
            </a:r>
            <a:r>
              <a:rPr lang="en-US" b="1" dirty="0">
                <a:hlinkClick r:id="rId2"/>
              </a:rPr>
              <a:t>Java Cryptography Architecture (JCA)</a:t>
            </a:r>
            <a:endParaRPr lang="en-US" b="1" dirty="0"/>
          </a:p>
          <a:p>
            <a:pPr lvl="1"/>
            <a:r>
              <a:rPr lang="en-US" dirty="0"/>
              <a:t>Typical Java style:</a:t>
            </a:r>
            <a:r>
              <a:rPr lang="en-US" dirty="0">
                <a:sym typeface="Wingdings" panose="05000000000000000000" pitchFamily="2" charset="2"/>
              </a:rPr>
              <a:t> lot of boilerplate code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Bouncy Castle </a:t>
            </a:r>
            <a:r>
              <a:rPr lang="en-US" dirty="0"/>
              <a:t>is the leading Java cryptography library</a:t>
            </a:r>
          </a:p>
          <a:p>
            <a:pPr lvl="1"/>
            <a:r>
              <a:rPr lang="en-US" dirty="0"/>
              <a:t>Docs: </a:t>
            </a:r>
            <a:r>
              <a:rPr lang="en-US" dirty="0">
                <a:hlinkClick r:id="rId3"/>
              </a:rPr>
              <a:t>https://www.bouncycastle.org/documentation.html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Web3j</a:t>
            </a:r>
            <a:r>
              <a:rPr lang="en-US" dirty="0"/>
              <a:t> – a simplified library for Ethereum and secp256k1</a:t>
            </a:r>
          </a:p>
          <a:p>
            <a:pPr lvl="1"/>
            <a:r>
              <a:rPr lang="en-US" dirty="0"/>
              <a:t>Web3j – </a:t>
            </a:r>
            <a:r>
              <a:rPr lang="en-US" dirty="0">
                <a:hlinkClick r:id="rId4"/>
              </a:rPr>
              <a:t>https://github.com/web3j</a:t>
            </a:r>
            <a:endParaRPr lang="en-US" dirty="0"/>
          </a:p>
          <a:p>
            <a:pPr lvl="1"/>
            <a:r>
              <a:rPr lang="en-US" dirty="0"/>
              <a:t>The cryptographic functionality is in </a:t>
            </a:r>
            <a:r>
              <a:rPr lang="en-US" dirty="0">
                <a:hlinkClick r:id="rId5"/>
              </a:rPr>
              <a:t>web3j/crypto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JCA, Bouncy Castle and Web3j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2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F7AF005-2ADC-4534-ACBC-5B09494C2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13" y="4267200"/>
            <a:ext cx="11804822" cy="2454276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Maven</a:t>
            </a:r>
            <a:r>
              <a:rPr lang="en-US" dirty="0"/>
              <a:t> dependency will install the following libraries: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org.web3j.crypto </a:t>
            </a:r>
            <a:r>
              <a:rPr lang="en-US" dirty="0"/>
              <a:t>– Ethereum style secp256k1 EC cryptography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org.bouncycastle </a:t>
            </a:r>
            <a:r>
              <a:rPr lang="en-US" dirty="0"/>
              <a:t>– </a:t>
            </a:r>
            <a:r>
              <a:rPr lang="en-US" dirty="0" err="1"/>
              <a:t>BouncyCastle</a:t>
            </a:r>
            <a:r>
              <a:rPr lang="en-US" dirty="0"/>
              <a:t> crypto provider for Java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ECDSA</a:t>
            </a:r>
            <a:r>
              <a:rPr lang="en-US" dirty="0"/>
              <a:t> in Java: Install the Crypto Libraries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F990E-6302-4BDF-B35C-9BCC040C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792614"/>
            <a:ext cx="10944000" cy="209358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&lt;dependency&gt;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&lt;groupId&gt;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org.web3j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&lt;/groupId&gt;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&lt;artifactId&gt;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crypto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&lt;/artifactId&gt;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&lt;version&gt;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3.3.1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&lt;/version&gt;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&lt;/dependency&gt;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645C7-A008-41F5-92A9-DCA110D4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268624"/>
            <a:ext cx="10944000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pom.xml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ECDSA</a:t>
            </a:r>
            <a:r>
              <a:rPr lang="en-US" dirty="0"/>
              <a:t> in Java: Initialize the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F990E-6302-4BDF-B35C-9BCC040C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254760"/>
            <a:ext cx="10944000" cy="13883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org.bouncycastle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.util.encoders.Hex;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org.web3j.crypto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.*;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java.math.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BigInteger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21BE1-24F9-430A-9FFA-96A56F361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3082445"/>
            <a:ext cx="10944000" cy="270875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public static String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compressPubKey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(BigInteger pubKey) {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String pubKeyYPrefix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testBit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(0) ?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03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 : "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02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";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String pubKeyHex = pubKey.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String pubKeyX = pubKeyHex.substring(0, 64);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return pubKeyYPrefix + pubKeyX;</a:t>
            </a:r>
          </a:p>
          <a:p>
            <a:pPr>
              <a:lnSpc>
                <a:spcPct val="110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11D7A-088E-4C7F-B018-D647D95F55F3}"/>
              </a:ext>
            </a:extLst>
          </p:cNvPr>
          <p:cNvSpPr txBox="1"/>
          <p:nvPr/>
        </p:nvSpPr>
        <p:spPr>
          <a:xfrm>
            <a:off x="531814" y="6167120"/>
            <a:ext cx="1139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example: </a:t>
            </a:r>
            <a:r>
              <a:rPr lang="en-US" dirty="0">
                <a:hlinkClick r:id="rId2"/>
              </a:rPr>
              <a:t>https://gist.github.com/nakov/b01f9434df3350bc9b1cbf9b04ddb605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874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ECDSA</a:t>
            </a:r>
            <a:r>
              <a:rPr lang="en-US" dirty="0"/>
              <a:t> in Java: Generate / Load Keys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F990E-6302-4BDF-B35C-9BCC040C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12" y="1122680"/>
            <a:ext cx="11430000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Generate random private key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BigInteger privKey = Keys.createEcKeyPair().getPrivateKey(); </a:t>
            </a:r>
            <a:endParaRPr lang="en-US" sz="25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BigInteger privKey = new BigInteger(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97ddae0f3a25b92268175400149d65d6887b9cefaf28ea2c078e05cdc15a3c0a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",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BigInteger pubKey =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publicKeyFromPrivate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privKey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ECKeyPair keyPair = new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ECKeyPair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privKey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System.out.println("Private key: " + privKey.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System.out.println("Public key: " + pubKey.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toString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16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System.out.println("Public key (compressed): " +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compressPubKey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(pubKey));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2EAD5-FC23-4B27-9E11-42CEC0829DF6}"/>
              </a:ext>
            </a:extLst>
          </p:cNvPr>
          <p:cNvSpPr txBox="1"/>
          <p:nvPr/>
        </p:nvSpPr>
        <p:spPr>
          <a:xfrm>
            <a:off x="531814" y="6167120"/>
            <a:ext cx="1139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example: </a:t>
            </a:r>
            <a:r>
              <a:rPr lang="en-US" dirty="0">
                <a:hlinkClick r:id="rId2"/>
              </a:rPr>
              <a:t>https://gist.github.com/nakov/b01f9434df3350bc9b1cbf9b04ddb605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196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ECDSA</a:t>
            </a:r>
            <a:r>
              <a:rPr lang="en-US" dirty="0"/>
              <a:t> in Java: Sign Message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F990E-6302-4BDF-B35C-9BCC040C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4" y="1143000"/>
            <a:ext cx="11125198" cy="49721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msg = "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 for signing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byte[] msgHash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Hash.sha3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(msg.getBytes());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Sign.SignatureData signature =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Sign.signMessage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msgHash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keyPair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false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System.out.println("Msg: " +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System.out.println("Msg hash: " + Hex.toHexString(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msgHash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System.out.printf(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"Signature: [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%d,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%s,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%s]\n",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getV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 - 27,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Hex.toHexString(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()),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Hex.toHexString(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()));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40B54-92DB-4C54-BC18-6C9BEEE65B4D}"/>
              </a:ext>
            </a:extLst>
          </p:cNvPr>
          <p:cNvSpPr txBox="1"/>
          <p:nvPr/>
        </p:nvSpPr>
        <p:spPr>
          <a:xfrm>
            <a:off x="531814" y="6227505"/>
            <a:ext cx="1139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example: </a:t>
            </a:r>
            <a:r>
              <a:rPr lang="en-US" dirty="0">
                <a:hlinkClick r:id="rId2"/>
              </a:rPr>
              <a:t>https://gist.github.com/nakov/b01f9434df3350bc9b1cbf9b04ddb605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05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ECDSA</a:t>
            </a:r>
            <a:r>
              <a:rPr lang="en-US" dirty="0"/>
              <a:t> in Java: Verify Signature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F990E-6302-4BDF-B35C-9BCC040C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4" y="1200070"/>
            <a:ext cx="11125198" cy="30138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BigInteger pubKeyRecovered =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signedMessageToKey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.getBytes(),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System.out.println("Recovered public key: " +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pubKeyRecovered.toString(16));</a:t>
            </a:r>
          </a:p>
          <a:p>
            <a:pPr>
              <a:lnSpc>
                <a:spcPct val="105000"/>
              </a:lnSpc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boolean validSig =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equals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pubKeyRecovered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System.out.println("Signature valid? " + validSig);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AA616F-0323-4A15-B56A-8ABF216D4B33}"/>
              </a:ext>
            </a:extLst>
          </p:cNvPr>
          <p:cNvSpPr txBox="1"/>
          <p:nvPr/>
        </p:nvSpPr>
        <p:spPr>
          <a:xfrm>
            <a:off x="531814" y="6019800"/>
            <a:ext cx="1139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example: </a:t>
            </a:r>
            <a:r>
              <a:rPr lang="en-US" dirty="0">
                <a:hlinkClick r:id="rId2"/>
              </a:rPr>
              <a:t>https://gist.github.com/nakov/b01f9434df3350bc9b1cbf9b04ddb605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926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36978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Cryptography in C# and 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248880"/>
            <a:ext cx="10815551" cy="1365365"/>
          </a:xfrm>
        </p:spPr>
        <p:txBody>
          <a:bodyPr/>
          <a:lstStyle/>
          <a:p>
            <a:r>
              <a:rPr lang="en-US" dirty="0"/>
              <a:t>Bouncy Castle .NET and </a:t>
            </a:r>
            <a:r>
              <a:rPr lang="en-US" noProof="1"/>
              <a:t>Nethereum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Hashes, ECC and ECDSA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BD874C-46F0-42B5-90C6-227AC21E1EC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6812" y="1600200"/>
            <a:ext cx="2179509" cy="2179509"/>
          </a:xfrm>
          <a:prstGeom prst="rect">
            <a:avLst/>
          </a:prstGeom>
        </p:spPr>
      </p:pic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ECF3628-9F04-40D1-A822-DA8757BA2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703" y="1600200"/>
            <a:ext cx="2179509" cy="217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491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Cryptography and Bouncy Castle .NET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2FCA522-1CBC-4F8B-A127-42FC7D89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Cryptography in C# and .NET is based on:</a:t>
            </a:r>
          </a:p>
          <a:p>
            <a:pPr lvl="1"/>
            <a:r>
              <a:rPr lang="en-US" dirty="0"/>
              <a:t>The build-in libraries: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hlinkClick r:id="rId2"/>
              </a:rPr>
              <a:t>System.Security.Cryptography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Bouncy Castle .NET </a:t>
            </a:r>
            <a:r>
              <a:rPr lang="en-US" dirty="0"/>
              <a:t>– a powerful C# cryptography library</a:t>
            </a:r>
          </a:p>
          <a:p>
            <a:pPr lvl="2"/>
            <a:r>
              <a:rPr lang="en-US" dirty="0">
                <a:hlinkClick r:id="rId3"/>
              </a:rPr>
              <a:t>http://www.bouncycastle.org/csharp</a:t>
            </a:r>
            <a:r>
              <a:rPr lang="en-US" dirty="0"/>
              <a:t> </a:t>
            </a:r>
          </a:p>
          <a:p>
            <a:pPr>
              <a:spcBef>
                <a:spcPts val="18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Nethereum</a:t>
            </a:r>
            <a:r>
              <a:rPr lang="en-US" dirty="0"/>
              <a:t> – a simplified library for Ethereum and secp256k1</a:t>
            </a:r>
          </a:p>
          <a:p>
            <a:pPr lvl="1"/>
            <a:r>
              <a:rPr lang="en-US" dirty="0"/>
              <a:t>Nethereum – </a:t>
            </a:r>
            <a:r>
              <a:rPr lang="en-US" dirty="0">
                <a:hlinkClick r:id="rId4"/>
              </a:rPr>
              <a:t>https://github.com/Nethereum</a:t>
            </a:r>
            <a:endParaRPr lang="en-US" dirty="0"/>
          </a:p>
          <a:p>
            <a:pPr lvl="1"/>
            <a:r>
              <a:rPr lang="en-US" dirty="0"/>
              <a:t>The cryptographic functionality is in </a:t>
            </a:r>
            <a:r>
              <a:rPr lang="en-US" dirty="0">
                <a:hlinkClick r:id="rId5"/>
              </a:rPr>
              <a:t>Nethereum.Signer</a:t>
            </a:r>
            <a:endParaRPr lang="en-US" dirty="0"/>
          </a:p>
          <a:p>
            <a:pPr lvl="1"/>
            <a:r>
              <a:rPr lang="en-US" dirty="0"/>
              <a:t>Nethereum also includes the Bouncy Castle .NET library</a:t>
            </a:r>
          </a:p>
        </p:txBody>
      </p:sp>
    </p:spTree>
    <p:extLst>
      <p:ext uri="{BB962C8B-B14F-4D97-AF65-F5344CB8AC3E}">
        <p14:creationId xmlns:p14="http://schemas.microsoft.com/office/powerpoint/2010/main" val="3431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446088" indent="-446088">
              <a:buFontTx/>
              <a:buAutoNum type="arabicPeriod"/>
            </a:pPr>
            <a:r>
              <a:rPr lang="en-US" dirty="0"/>
              <a:t>Cryptography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</a:p>
          <a:p>
            <a:pPr marL="761946" lvl="1" indent="-457200"/>
            <a:r>
              <a:rPr lang="en-US" dirty="0"/>
              <a:t>ECDSA, elliptic.js, js-sha3.js</a:t>
            </a:r>
          </a:p>
          <a:p>
            <a:pPr marL="446088" indent="-446088">
              <a:spcBef>
                <a:spcPts val="1200"/>
              </a:spcBef>
              <a:buFontTx/>
              <a:buAutoNum type="arabicPeriod"/>
            </a:pPr>
            <a:r>
              <a:rPr lang="en-US" dirty="0"/>
              <a:t>Cryptography Libraries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</a:p>
          <a:p>
            <a:pPr marL="761946" lvl="1" indent="-457200">
              <a:spcBef>
                <a:spcPts val="1200"/>
              </a:spcBef>
            </a:pPr>
            <a:r>
              <a:rPr lang="en-US" dirty="0"/>
              <a:t>ECDSA, eth_</a:t>
            </a:r>
            <a:r>
              <a:rPr lang="en-US" noProof="1"/>
              <a:t>keys</a:t>
            </a:r>
          </a:p>
          <a:p>
            <a:pPr marL="446088" indent="-446088">
              <a:spcBef>
                <a:spcPts val="1200"/>
              </a:spcBef>
              <a:buFontTx/>
              <a:buAutoNum type="arabicPeriod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 Cryptography</a:t>
            </a:r>
          </a:p>
          <a:p>
            <a:pPr marL="761946" lvl="1" indent="-457200"/>
            <a:r>
              <a:rPr lang="en-US" dirty="0"/>
              <a:t>JCA, Bouncy Castle, Web3j</a:t>
            </a:r>
          </a:p>
          <a:p>
            <a:pPr marL="446088" indent="-446088">
              <a:spcBef>
                <a:spcPts val="1200"/>
              </a:spcBef>
              <a:buFontTx/>
              <a:buAutoNum type="arabicPeriod"/>
            </a:pPr>
            <a:r>
              <a:rPr lang="en-US" dirty="0"/>
              <a:t>C#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.NET </a:t>
            </a:r>
            <a:r>
              <a:rPr lang="en-US" dirty="0"/>
              <a:t>Cryptography</a:t>
            </a:r>
          </a:p>
          <a:p>
            <a:pPr marL="761946" lvl="1" indent="-457200"/>
            <a:r>
              <a:rPr lang="en-US" dirty="0"/>
              <a:t>Bouncy Castle .NET, Nethereum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B133F-2F61-4635-A8B0-22A6B406407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48192" y="1219200"/>
            <a:ext cx="3580185" cy="2004904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838264-3A52-4437-871C-1E9D8B699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9212" y="3540525"/>
            <a:ext cx="121920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8F8CE-7E52-4BF3-9220-67C1FA258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193" y="5076251"/>
            <a:ext cx="1985464" cy="1219199"/>
          </a:xfrm>
          <a:prstGeom prst="rect">
            <a:avLst/>
          </a:prstGeom>
        </p:spPr>
      </p:pic>
      <p:pic>
        <p:nvPicPr>
          <p:cNvPr id="9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7DF589E5-1164-4618-93BC-290E0411F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179" y="5076251"/>
            <a:ext cx="1219199" cy="121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F19442-8EBC-4EDF-B727-152C03E9EB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48193" y="3552144"/>
            <a:ext cx="1987468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4B0C2CA-2357-4547-909F-03372FBA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2000"/>
              </a:lnSpc>
            </a:pPr>
            <a:r>
              <a:rPr lang="en-US" dirty="0"/>
              <a:t>Install the "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Nethereum.Signer</a:t>
            </a:r>
            <a:r>
              <a:rPr lang="en-US" dirty="0"/>
              <a:t>" package from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NuGet</a:t>
            </a:r>
          </a:p>
          <a:p>
            <a:pPr>
              <a:lnSpc>
                <a:spcPct val="102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2000"/>
              </a:lnSpc>
            </a:pPr>
            <a:r>
              <a:rPr lang="en-US" dirty="0"/>
              <a:t>Import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Nethereum Signer </a:t>
            </a:r>
            <a:r>
              <a:rPr lang="en-US" dirty="0"/>
              <a:t>namespaces:</a:t>
            </a:r>
          </a:p>
          <a:p>
            <a:pPr>
              <a:lnSpc>
                <a:spcPct val="102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2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2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2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Bouncy Castle </a:t>
            </a:r>
            <a:r>
              <a:rPr lang="en-US" dirty="0"/>
              <a:t>namespaces will also be available, e.g.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ECDSA</a:t>
            </a:r>
            <a:r>
              <a:rPr lang="en-US"/>
              <a:t> in C#: Initialize the Application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F990E-6302-4BDF-B35C-9BCC040C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86" y="3239312"/>
            <a:ext cx="10875253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using Nethereum.Signer;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using Nethereum.Signer.Crypto;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using Nethereum.Util;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using Nethereum.Hex.HexConvertors.Extensions;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83140-792E-412B-B4F0-58B9046B6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86" y="1874179"/>
            <a:ext cx="1087525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dotnet add package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Nethereum.Signer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251451-4632-43B9-9634-FFC51E0CE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86" y="5924144"/>
            <a:ext cx="10875253" cy="5239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Org.BouncyCastle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.Math.EC.ECPoint p = …;</a:t>
            </a:r>
          </a:p>
        </p:txBody>
      </p:sp>
    </p:spTree>
    <p:extLst>
      <p:ext uri="{BB962C8B-B14F-4D97-AF65-F5344CB8AC3E}">
        <p14:creationId xmlns:p14="http://schemas.microsoft.com/office/powerpoint/2010/main" val="2610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ECDSA</a:t>
            </a:r>
            <a:r>
              <a:rPr lang="en-US" dirty="0"/>
              <a:t> in C#: Generate / Load Keys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2EAD5-FC23-4B27-9E11-42CEC0829DF6}"/>
              </a:ext>
            </a:extLst>
          </p:cNvPr>
          <p:cNvSpPr txBox="1"/>
          <p:nvPr/>
        </p:nvSpPr>
        <p:spPr>
          <a:xfrm>
            <a:off x="531814" y="6167120"/>
            <a:ext cx="113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example: </a:t>
            </a:r>
            <a:r>
              <a:rPr lang="en-US" dirty="0">
                <a:hlinkClick r:id="rId2"/>
              </a:rPr>
              <a:t>https://gist.github.com/nakov/f2a579eb9893b29338b11e063d6f80c2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DC0DA2-4A7B-4CE1-B5BF-8461E6320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86" y="1331543"/>
            <a:ext cx="10875253" cy="46897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var privKey = EthECKey.GenerateKey();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// Random private key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privKey = new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EthECKey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 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97ddae0f3a25b92268175400149d65d6887b9cefaf28ea2c078e05cdc15a3c0a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byte[]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pubKeyCompressed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ECKey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privKey.GetPrivateKeyAsBytes(),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GetPubKey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Console.WriteLine("Private key: {0}",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privKey.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GetPrivateKey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().Substring(4));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Console.WriteLine("Public key: {0}",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privKey.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GetPubKey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().ToHex().Substring(2));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Console.WriteLine("Public key (compressed): {0}",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pubKeyCompressed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.ToHex());</a:t>
            </a:r>
          </a:p>
        </p:txBody>
      </p:sp>
    </p:spTree>
    <p:extLst>
      <p:ext uri="{BB962C8B-B14F-4D97-AF65-F5344CB8AC3E}">
        <p14:creationId xmlns:p14="http://schemas.microsoft.com/office/powerpoint/2010/main" val="174683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3CABFA-44BF-46F0-A1B1-F06F915D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A59B76-42E6-4627-BAB6-510D1C2F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ECDSA</a:t>
            </a:r>
            <a:r>
              <a:rPr lang="en-US" dirty="0"/>
              <a:t> in C#: Sign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9DFE5-2B59-4D1C-93FB-9486001A5FAE}"/>
              </a:ext>
            </a:extLst>
          </p:cNvPr>
          <p:cNvSpPr txBox="1"/>
          <p:nvPr/>
        </p:nvSpPr>
        <p:spPr>
          <a:xfrm>
            <a:off x="531814" y="6167120"/>
            <a:ext cx="113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example: </a:t>
            </a:r>
            <a:r>
              <a:rPr lang="en-US" dirty="0">
                <a:hlinkClick r:id="rId2"/>
              </a:rPr>
              <a:t>https://gist.github.com/nakov/f2a579eb9893b29338b11e063d6f80c2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6B77-FDB5-44B7-ACF8-1666E2E5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86" y="1331543"/>
            <a:ext cx="10875253" cy="453585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string msg = "</a:t>
            </a:r>
            <a:r>
              <a:rPr lang="en-US" sz="25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 for signing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byte[]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msgBytes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Encoding.UTF8.GetBytes(msg);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byte[]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msgHash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new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Sha3Keccack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CalculateHash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(msgBytes);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privKey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SignAndCalculateV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(msgHash);</a:t>
            </a:r>
          </a:p>
          <a:p>
            <a:pPr>
              <a:lnSpc>
                <a:spcPct val="105000"/>
              </a:lnSpc>
            </a:pP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Console.WriteLine("Msg: {0}",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Console.WriteLine("Msg hash: {0}",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msgHash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.ToHex());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Console.WriteLine("Signature: [v = {0}, r = {1}, s = {2}]",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signature.V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[0] - 27,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signature.R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.ToHex(),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signature.S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.ToHex());</a:t>
            </a:r>
          </a:p>
        </p:txBody>
      </p:sp>
    </p:spTree>
    <p:extLst>
      <p:ext uri="{BB962C8B-B14F-4D97-AF65-F5344CB8AC3E}">
        <p14:creationId xmlns:p14="http://schemas.microsoft.com/office/powerpoint/2010/main" val="301024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3CABFA-44BF-46F0-A1B1-F06F915D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A59B76-42E6-4627-BAB6-510D1C2F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ECDSA</a:t>
            </a:r>
            <a:r>
              <a:rPr lang="en-US" dirty="0"/>
              <a:t> in C#: Verify Message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9DFE5-2B59-4D1C-93FB-9486001A5FAE}"/>
              </a:ext>
            </a:extLst>
          </p:cNvPr>
          <p:cNvSpPr txBox="1"/>
          <p:nvPr/>
        </p:nvSpPr>
        <p:spPr>
          <a:xfrm>
            <a:off x="531814" y="6167120"/>
            <a:ext cx="11370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Complete example: </a:t>
            </a:r>
            <a:r>
              <a:rPr lang="en-US" dirty="0">
                <a:hlinkClick r:id="rId2"/>
              </a:rPr>
              <a:t>https://gist.github.com/nakov/f2a579eb9893b29338b11e063d6f80c2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C6B77-FDB5-44B7-ACF8-1666E2E5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86" y="1331543"/>
            <a:ext cx="10875253" cy="29015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var pubKeyRecovered =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EthECKey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RecoverFromSignature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msgHash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Console.WriteLine("Recovered pubKey: {0}",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pubKeyRecovered.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GetPubKey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().ToHex().Substring(2));</a:t>
            </a:r>
          </a:p>
          <a:p>
            <a:pPr>
              <a:lnSpc>
                <a:spcPct val="105000"/>
              </a:lnSpc>
            </a:pPr>
            <a:endParaRPr lang="en-US" sz="25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bool validSig =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pubKeyRecovered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Verify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msgHash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Console.WriteLine("Signature valid? {0}",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validSig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348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151121"/>
            <a:ext cx="8647199" cy="557035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Python</a:t>
            </a:r>
            <a:r>
              <a:rPr lang="en-US" dirty="0"/>
              <a:t> provide simple cryptography libraries</a:t>
            </a:r>
          </a:p>
          <a:p>
            <a:pPr lvl="1"/>
            <a:r>
              <a:rPr lang="en-US" dirty="0"/>
              <a:t>Hashes, ECC, ECDSA, AES, and many more</a:t>
            </a:r>
          </a:p>
          <a:p>
            <a:r>
              <a:rPr lang="en-US" dirty="0"/>
              <a:t>Cryptography in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</a:t>
            </a:r>
            <a:r>
              <a:rPr lang="en-US" dirty="0"/>
              <a:t> is heavy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JCA</a:t>
            </a:r>
            <a:r>
              <a:rPr lang="en-US" dirty="0"/>
              <a:t>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Bouncy Castle</a:t>
            </a:r>
            <a:r>
              <a:rPr lang="en-US" dirty="0"/>
              <a:t> are hard to use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Web3j</a:t>
            </a:r>
            <a:r>
              <a:rPr lang="en-US" dirty="0"/>
              <a:t> is simplifies library for secp256k1</a:t>
            </a:r>
          </a:p>
          <a:p>
            <a:r>
              <a:rPr lang="en-US" dirty="0"/>
              <a:t>Cryptography is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C#</a:t>
            </a:r>
            <a:r>
              <a:rPr lang="en-US" dirty="0"/>
              <a:t> is heavy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Bouncy Castle .NET</a:t>
            </a:r>
            <a:r>
              <a:rPr lang="en-US" dirty="0"/>
              <a:t> for general crypto</a:t>
            </a:r>
          </a:p>
          <a:p>
            <a:pPr lvl="1"/>
            <a:r>
              <a:rPr lang="en-US" dirty="0"/>
              <a:t>Or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Nethereum</a:t>
            </a:r>
            <a:r>
              <a:rPr lang="en-US" dirty="0"/>
              <a:t> for simplified secp256k1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pic>
        <p:nvPicPr>
          <p:cNvPr id="3" name="Picture 2" descr="Summary">
            <a:extLst>
              <a:ext uri="{FF2B5EF4-FFF2-40B4-BE49-F238E27FC236}">
                <a16:creationId xmlns:a16="http://schemas.microsoft.com/office/drawing/2014/main" id="{697EF775-E6E4-48D9-ABD0-A6B3C7831C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77251" y="3886200"/>
            <a:ext cx="1738200" cy="2385766"/>
          </a:xfrm>
          <a:prstGeom prst="rect">
            <a:avLst/>
          </a:prstGeom>
        </p:spPr>
      </p:pic>
      <p:pic>
        <p:nvPicPr>
          <p:cNvPr id="1027" name="Picture 3" descr="C:\Users\pc1\Desktop\crypt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0412" y="1234891"/>
            <a:ext cx="3331880" cy="2270309"/>
          </a:xfrm>
          <a:prstGeom prst="rect">
            <a:avLst/>
          </a:prstGeom>
          <a:noFill/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Crypto</a:t>
            </a:r>
            <a:r>
              <a:rPr lang="bg-BG" dirty="0"/>
              <a:t> </a:t>
            </a:r>
            <a:r>
              <a:rPr lang="en-US" dirty="0"/>
              <a:t>Libraries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http://www.kingsland.academy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4910B-AE69-4A02-8426-856179B0B5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13715" y="1524000"/>
            <a:ext cx="1637497" cy="1637497"/>
          </a:xfrm>
          <a:prstGeom prst="rect">
            <a:avLst/>
          </a:prstGeom>
        </p:spPr>
      </p:pic>
      <p:pic>
        <p:nvPicPr>
          <p:cNvPr id="5" name="Picture 3" descr="C:\Users\pc1\Desktop\crypto.jpg">
            <a:extLst>
              <a:ext uri="{FF2B5EF4-FFF2-40B4-BE49-F238E27FC236}">
                <a16:creationId xmlns:a16="http://schemas.microsoft.com/office/drawing/2014/main" id="{6708D574-5914-4980-9AAA-ECCFA799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0967428">
            <a:off x="2970142" y="4806217"/>
            <a:ext cx="2274289" cy="1705716"/>
          </a:xfrm>
          <a:prstGeom prst="roundRect">
            <a:avLst>
              <a:gd name="adj" fmla="val 39686"/>
            </a:avLst>
          </a:prstGeom>
          <a:noFill/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83510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82698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Cryptography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675600"/>
            <a:ext cx="10815551" cy="719034"/>
          </a:xfrm>
        </p:spPr>
        <p:txBody>
          <a:bodyPr/>
          <a:lstStyle/>
          <a:p>
            <a:r>
              <a:rPr lang="en-US" noProof="1"/>
              <a:t>ECDSA with elliptic.js and js-sha3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AAD7A-AE6A-4140-86C5-FDF00FA35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675" y="1882032"/>
            <a:ext cx="2179512" cy="2179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28634E-44A1-4D99-A955-4DD90E0F0A4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7103" y="1882032"/>
            <a:ext cx="2179509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ECDSA</a:t>
            </a:r>
            <a:r>
              <a:rPr lang="en-US" dirty="0"/>
              <a:t> in JavaScript: Generate / Load Keys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48605B-260C-459E-91C6-9B207A52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12" y="1163320"/>
            <a:ext cx="11215800" cy="52752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elliptic = require(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'elliptic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sha3 = require('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js-sha3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');</a:t>
            </a:r>
            <a:endParaRPr lang="en-US" sz="2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ec =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new elliptic.ec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secp256k1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');</a:t>
            </a:r>
          </a:p>
          <a:p>
            <a:pPr>
              <a:lnSpc>
                <a:spcPct val="105000"/>
              </a:lnSpc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// let keyPair = ec.genKeyPair(); //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Generate random keys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keyPair = ec.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keyFromPrivate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97ddae0f3a25b92268175400149d65d6887b9cefaf28ea2c078e05cdc15a3c0a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privKey = keyPair.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getPrivate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("hex");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pubKey = keyPair.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getPublic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();</a:t>
            </a:r>
          </a:p>
          <a:p>
            <a:pPr>
              <a:lnSpc>
                <a:spcPct val="105000"/>
              </a:lnSpc>
              <a:spcBef>
                <a:spcPts val="600"/>
              </a:spcBef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console.log(`Private key: ${privKey}`);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console.log("Public key :", pubKey.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encode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hex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").substr(2));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console.log("Public key (compressed):",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  pubKey.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encodeCompressed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("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hex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"));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6A8FE-20B4-4C87-BFAF-C433B175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1163320"/>
            <a:ext cx="426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npm install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elliptic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193570-E75C-4B06-BDF8-704A1303E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6012" y="1708085"/>
            <a:ext cx="426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npm install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js-sha3</a:t>
            </a:r>
          </a:p>
        </p:txBody>
      </p:sp>
    </p:spTree>
    <p:extLst>
      <p:ext uri="{BB962C8B-B14F-4D97-AF65-F5344CB8AC3E}">
        <p14:creationId xmlns:p14="http://schemas.microsoft.com/office/powerpoint/2010/main" val="44841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ECDSA</a:t>
            </a:r>
            <a:r>
              <a:rPr lang="en-US" dirty="0"/>
              <a:t> in JavaScript: Sign Message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48605B-260C-459E-91C6-9B207A52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2" y="1219200"/>
            <a:ext cx="10953320" cy="36910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msg = </a:t>
            </a:r>
            <a:r>
              <a:rPr lang="en-US" sz="2800" b="1" i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  <a:r>
              <a:rPr lang="en-US" sz="28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 for signing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msgHash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sha3.keccak256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(msg);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signature =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ec.sign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msgHash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privKey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"hex", 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canonical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: true});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console.log(`Msg: ${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}`);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console.log(`Msg hash: ${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msgHash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}`);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console.log("Signature:",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D9793-1C6E-4C23-83EB-940E444F8FC7}"/>
              </a:ext>
            </a:extLst>
          </p:cNvPr>
          <p:cNvSpPr/>
          <p:nvPr/>
        </p:nvSpPr>
        <p:spPr>
          <a:xfrm>
            <a:off x="365012" y="6111240"/>
            <a:ext cx="1136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Complete example: </a:t>
            </a:r>
            <a:r>
              <a:rPr lang="en-US" dirty="0">
                <a:hlinkClick r:id="rId2"/>
              </a:rPr>
              <a:t>https://gist.github.com/nakov/1dcbe26988e18f7a4d013b65d8803ffc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31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ECDSA</a:t>
            </a:r>
            <a:r>
              <a:rPr lang="en-US" dirty="0"/>
              <a:t> in JavaScript: Verify Signature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48605B-260C-459E-91C6-9B207A529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093" y="1143000"/>
            <a:ext cx="10953320" cy="4749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hexToDecimal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(x) =&gt; ec.keyFromPrivate(x, "hex")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.getPrivate().toString(10);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pubKeyRecovered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ec.recoverPubKey(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hexToDecimal(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msgHash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signature.recoveryParam, "hex");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console.log("Recovered pubKey:",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pubKeyRecovered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.encodeCompressed("hex"));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let validSig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ec.verify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msgHash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pubKeyRecovered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console.log("Signature valid?", validSig);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3D9793-1C6E-4C23-83EB-940E444F8FC7}"/>
              </a:ext>
            </a:extLst>
          </p:cNvPr>
          <p:cNvSpPr/>
          <p:nvPr/>
        </p:nvSpPr>
        <p:spPr>
          <a:xfrm>
            <a:off x="365012" y="6111240"/>
            <a:ext cx="1136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Complete example: </a:t>
            </a:r>
            <a:r>
              <a:rPr lang="en-US" dirty="0">
                <a:hlinkClick r:id="rId2"/>
              </a:rPr>
              <a:t>https://gist.github.com/nakov/1dcbe26988e18f7a4d013b65d8803ffc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8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684" y="4826989"/>
            <a:ext cx="10815551" cy="774883"/>
          </a:xfrm>
        </p:spPr>
        <p:txBody>
          <a:bodyPr/>
          <a:lstStyle/>
          <a:p>
            <a:pPr>
              <a:lnSpc>
                <a:spcPts val="5400"/>
              </a:lnSpc>
            </a:pPr>
            <a:r>
              <a:rPr lang="en-US" dirty="0"/>
              <a:t>Cryptography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81684" y="5675600"/>
            <a:ext cx="10815551" cy="719034"/>
          </a:xfrm>
        </p:spPr>
        <p:txBody>
          <a:bodyPr/>
          <a:lstStyle/>
          <a:p>
            <a:r>
              <a:rPr lang="en-US" dirty="0"/>
              <a:t>Hashes, ECC and ECDSA, </a:t>
            </a:r>
            <a:r>
              <a:rPr lang="en-US" noProof="1"/>
              <a:t>eth_keys </a:t>
            </a:r>
            <a:r>
              <a:rPr lang="en-US" dirty="0"/>
              <a:t>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B0AE02-D108-4C08-83EC-7ABE7103E78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7103" y="1882032"/>
            <a:ext cx="2179509" cy="21795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A93A60-8921-4E39-BAE1-6A187D979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675" y="1882032"/>
            <a:ext cx="2179509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6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/>
              <a:t>ECDSA</a:t>
            </a:r>
            <a:r>
              <a:rPr lang="en-US" dirty="0"/>
              <a:t> in Python: Generate / Load Keys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F990E-6302-4BDF-B35C-9BCC040C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178560"/>
            <a:ext cx="10944000" cy="51983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import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eth_keys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eth_utils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binascii,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os</a:t>
            </a:r>
          </a:p>
          <a:p>
            <a:pPr>
              <a:lnSpc>
                <a:spcPct val="105000"/>
              </a:lnSpc>
            </a:pPr>
            <a:endParaRPr lang="en-US" sz="1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# privKey = eth_keys.keys.PrivateKey(os.urandom(32))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privKey = eth_keys.keys.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PrivateKey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(binascii.unhexlify( '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97ddae0f3a25b92268175400149d65d6887b9cefaf28ea2c078e05cdc15a3c0a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'))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 = privKey.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public_key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pubKeyCompressed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= '0' + str(2 + int(pubKey) % 2) + str(pubKey)[2:66]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address = pubKey.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to_checksum_address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print('Private key (64 hex digits):',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privKey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print('Public key (plain, 128 hex digits):',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print('Public key (compressed):',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pubKeyCompressed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print('Signer address:',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645C7-A008-41F5-92A9-DCA110D44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012" y="1178560"/>
            <a:ext cx="3719400" cy="49629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5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pip install </a:t>
            </a:r>
            <a:r>
              <a:rPr lang="en-US" sz="25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eth_keys</a:t>
            </a:r>
          </a:p>
        </p:txBody>
      </p:sp>
    </p:spTree>
    <p:extLst>
      <p:ext uri="{BB962C8B-B14F-4D97-AF65-F5344CB8AC3E}">
        <p14:creationId xmlns:p14="http://schemas.microsoft.com/office/powerpoint/2010/main" val="203872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A7D94F-B14B-4804-8D39-A4B702A48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AA07E4-BB74-45B6-AE80-39A396D2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ECDSA</a:t>
            </a:r>
            <a:r>
              <a:rPr lang="en-US" dirty="0"/>
              <a:t> in Python: Sign Message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F990E-6302-4BDF-B35C-9BCC040CC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12" y="1274731"/>
            <a:ext cx="10944000" cy="38318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 = b'</a:t>
            </a:r>
            <a:r>
              <a:rPr lang="en-US" sz="27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Message for signing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  <a:p>
            <a:pPr lvl="0"/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msgHash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eth_utils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keccak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(msg)</a:t>
            </a:r>
          </a:p>
          <a:p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 =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privKey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sign_msg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(msg)</a:t>
            </a:r>
          </a:p>
          <a:p>
            <a:pPr lvl="0"/>
            <a:endParaRPr lang="en-US" sz="27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0"/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print('Msg:',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lvl="0"/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print('Msg hash:', binascii.hexlify(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msgHash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))</a:t>
            </a:r>
          </a:p>
          <a:p>
            <a:pPr lvl="0"/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print('Signature: [v = {0}, r = {1}, s = {2}]'.format(</a:t>
            </a:r>
          </a:p>
          <a:p>
            <a:pPr lvl="0"/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  hex(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signature.v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), hex(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signature.r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), hex(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signature.s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)))</a:t>
            </a:r>
          </a:p>
          <a:p>
            <a:pPr lvl="0"/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print('Signature (130 hex digits):', </a:t>
            </a:r>
            <a:r>
              <a:rPr lang="en-US" sz="27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signature</a:t>
            </a:r>
            <a:r>
              <a:rPr lang="en-US" sz="27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23FD98-2714-4459-BBC8-4C004C0C1715}"/>
              </a:ext>
            </a:extLst>
          </p:cNvPr>
          <p:cNvSpPr/>
          <p:nvPr/>
        </p:nvSpPr>
        <p:spPr>
          <a:xfrm>
            <a:off x="558399" y="6147415"/>
            <a:ext cx="11251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Complete example: </a:t>
            </a:r>
            <a:r>
              <a:rPr lang="en-US" dirty="0">
                <a:hlinkClick r:id="rId2"/>
              </a:rPr>
              <a:t>https://gist.github.com/nakov/b0dccf6cea1a5fe7ca52cf6f4f0c5eaa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4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SoftUni</Template>
  <TotalTime>20736</TotalTime>
  <Words>2101</Words>
  <Application>Microsoft Office PowerPoint</Application>
  <PresentationFormat>Custom</PresentationFormat>
  <Paragraphs>272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 16x9</vt:lpstr>
      <vt:lpstr>Popular Crypto Libraries</vt:lpstr>
      <vt:lpstr>Table of Contents</vt:lpstr>
      <vt:lpstr>Cryptography in JavaScript</vt:lpstr>
      <vt:lpstr>ECDSA in JavaScript: Generate / Load Keys</vt:lpstr>
      <vt:lpstr>ECDSA in JavaScript: Sign Message</vt:lpstr>
      <vt:lpstr>ECDSA in JavaScript: Verify Signature</vt:lpstr>
      <vt:lpstr>Cryptography in Python</vt:lpstr>
      <vt:lpstr>ECDSA in Python: Generate / Load Keys</vt:lpstr>
      <vt:lpstr>ECDSA in Python: Sign Message</vt:lpstr>
      <vt:lpstr>ECDSA in Python: Verify Signature</vt:lpstr>
      <vt:lpstr>Cryptography in Java</vt:lpstr>
      <vt:lpstr>JCA, Bouncy Castle and Web3j</vt:lpstr>
      <vt:lpstr>ECDSA in Java: Install the Crypto Libraries</vt:lpstr>
      <vt:lpstr>ECDSA in Java: Initialize the Application</vt:lpstr>
      <vt:lpstr>ECDSA in Java: Generate / Load Keys</vt:lpstr>
      <vt:lpstr>ECDSA in Java: Sign Message</vt:lpstr>
      <vt:lpstr>ECDSA in Java: Verify Signature</vt:lpstr>
      <vt:lpstr>Cryptography in C# and .NET</vt:lpstr>
      <vt:lpstr>.NET Cryptography and Bouncy Castle .NET</vt:lpstr>
      <vt:lpstr>ECDSA in C#: Initialize the Application</vt:lpstr>
      <vt:lpstr>ECDSA in C#: Generate / Load Keys</vt:lpstr>
      <vt:lpstr>ECDSA in C#: Sign Message</vt:lpstr>
      <vt:lpstr>ECDSA in C#: Verify Message</vt:lpstr>
      <vt:lpstr>Summary</vt:lpstr>
      <vt:lpstr>Popular Crypto Libraries</vt:lpstr>
    </vt:vector>
  </TitlesOfParts>
  <Manager/>
  <Company>Academy School of Blockchain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Popular Crypto Libraries for JavaScript, Python, Java and C#</dc:title>
  <dc:subject>Blockchain Academy</dc:subject>
  <dc:creator>SoftUni</dc:creator>
  <cp:keywords>blockchain, training, course, academy</cp:keywords>
  <dc:description>Academy School of Blockchain: http://www.kingsland.academy</dc:description>
  <cp:lastModifiedBy>Svetlin Nakov</cp:lastModifiedBy>
  <cp:revision>1054</cp:revision>
  <dcterms:created xsi:type="dcterms:W3CDTF">2014-01-02T17:00:34Z</dcterms:created>
  <dcterms:modified xsi:type="dcterms:W3CDTF">2018-05-09T02:36:42Z</dcterms:modified>
  <cp:category>blockchain, training, course, academy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