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9" r:id="rId14"/>
    <p:sldId id="271" r:id="rId15"/>
    <p:sldId id="270"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7" r:id="rId30"/>
    <p:sldId id="289" r:id="rId31"/>
    <p:sldId id="292" r:id="rId32"/>
    <p:sldId id="293" r:id="rId33"/>
    <p:sldId id="294" r:id="rId34"/>
    <p:sldId id="295" r:id="rId35"/>
    <p:sldId id="29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36A03-92C0-4C8D-9906-D160E1CA49C7}" type="datetimeFigureOut">
              <a:rPr lang="zh-CN" altLang="en-US" smtClean="0"/>
              <a:t>2022/5/1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420CD-1C98-4F0B-9E37-876481EACDB0}" type="slidenum">
              <a:rPr lang="zh-CN" altLang="en-US" smtClean="0"/>
              <a:t>‹#›</a:t>
            </a:fld>
            <a:endParaRPr lang="zh-CN" altLang="en-US"/>
          </a:p>
        </p:txBody>
      </p:sp>
    </p:spTree>
    <p:extLst>
      <p:ext uri="{BB962C8B-B14F-4D97-AF65-F5344CB8AC3E}">
        <p14:creationId xmlns:p14="http://schemas.microsoft.com/office/powerpoint/2010/main" val="215097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number of hashtags is too small so I do not choose this feature.</a:t>
            </a:r>
            <a:endParaRPr lang="zh-CN" altLang="en-US" dirty="0"/>
          </a:p>
        </p:txBody>
      </p:sp>
      <p:sp>
        <p:nvSpPr>
          <p:cNvPr id="4" name="灯片编号占位符 3"/>
          <p:cNvSpPr>
            <a:spLocks noGrp="1"/>
          </p:cNvSpPr>
          <p:nvPr>
            <p:ph type="sldNum" sz="quarter" idx="5"/>
          </p:nvPr>
        </p:nvSpPr>
        <p:spPr/>
        <p:txBody>
          <a:bodyPr/>
          <a:lstStyle/>
          <a:p>
            <a:fld id="{D36420CD-1C98-4F0B-9E37-876481EACDB0}" type="slidenum">
              <a:rPr lang="zh-CN" altLang="en-US" smtClean="0"/>
              <a:t>10</a:t>
            </a:fld>
            <a:endParaRPr lang="zh-CN" altLang="en-US"/>
          </a:p>
        </p:txBody>
      </p:sp>
    </p:spTree>
    <p:extLst>
      <p:ext uri="{BB962C8B-B14F-4D97-AF65-F5344CB8AC3E}">
        <p14:creationId xmlns:p14="http://schemas.microsoft.com/office/powerpoint/2010/main" val="292567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5156-9193-4F87-A78F-C158DF6B8D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FCAFB9-785F-4A19-ADB1-F47A779680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518157-E6E7-4638-91DB-3E2E54E3B24E}"/>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5" name="页脚占位符 4">
            <a:extLst>
              <a:ext uri="{FF2B5EF4-FFF2-40B4-BE49-F238E27FC236}">
                <a16:creationId xmlns:a16="http://schemas.microsoft.com/office/drawing/2014/main" id="{44FB77F9-F404-4BD5-A7FD-C6DC47A86C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FB3A6D-6D02-47FF-8D07-E42D84F076CD}"/>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280524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41CC-8032-419A-9950-89D0F7F3DB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9E1E77-AE55-43A9-9D3E-FC3040DEF3E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2FAD26-E1E1-47C0-8968-74CBC6243211}"/>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5" name="页脚占位符 4">
            <a:extLst>
              <a:ext uri="{FF2B5EF4-FFF2-40B4-BE49-F238E27FC236}">
                <a16:creationId xmlns:a16="http://schemas.microsoft.com/office/drawing/2014/main" id="{98567531-29D8-4FF2-8175-13D0B91F52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92A757-02C2-4189-8816-54A8EA4EBD48}"/>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85976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2BF159-ECD7-43FE-975A-E02C74DAC3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72A3E1-11F6-40BA-97E3-5BC31F815C6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B115A3-0FBF-470B-8578-5AB73E409DB2}"/>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5" name="页脚占位符 4">
            <a:extLst>
              <a:ext uri="{FF2B5EF4-FFF2-40B4-BE49-F238E27FC236}">
                <a16:creationId xmlns:a16="http://schemas.microsoft.com/office/drawing/2014/main" id="{4E9670B4-246A-471A-867F-9A6FBDAD1F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387043-1548-4900-8AD6-49E7A4E5233B}"/>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1426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3A633-A23D-47BB-92C3-754DCD7EC4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4AB69D-C0C3-4413-AF60-635432436A5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FFC319-7218-484E-BB5F-28F437C021A5}"/>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5" name="页脚占位符 4">
            <a:extLst>
              <a:ext uri="{FF2B5EF4-FFF2-40B4-BE49-F238E27FC236}">
                <a16:creationId xmlns:a16="http://schemas.microsoft.com/office/drawing/2014/main" id="{9B621217-AE6F-4AAB-8CDF-2420031D1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8C813-8CB2-4276-BA5F-E163013B2EAD}"/>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208739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226A1-E85A-4654-B980-A5EDE7EB34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6D6F92-19E6-4FE0-A3F9-87E12C431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713F273-A651-4D89-B3FA-6B49589A9D0E}"/>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5" name="页脚占位符 4">
            <a:extLst>
              <a:ext uri="{FF2B5EF4-FFF2-40B4-BE49-F238E27FC236}">
                <a16:creationId xmlns:a16="http://schemas.microsoft.com/office/drawing/2014/main" id="{9869DEE2-7D9D-4293-93E1-3012624A1C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360592-6DB0-4124-BCB6-EAEC74957E36}"/>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46677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0E6B1-1601-4B1B-81B6-9DF6CCCCD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CA6AA6-D64F-4E1D-B71A-FFD3F85559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007ED2B-0203-431C-8E4B-D6110A073E8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26A027B-3365-4FB8-8AFF-6B0317E043C8}"/>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6" name="页脚占位符 5">
            <a:extLst>
              <a:ext uri="{FF2B5EF4-FFF2-40B4-BE49-F238E27FC236}">
                <a16:creationId xmlns:a16="http://schemas.microsoft.com/office/drawing/2014/main" id="{0622AFEC-6537-4E9E-B551-06E99F2113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C4922B-DC5B-4F92-BF9E-BCCCDD8014D8}"/>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223944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D82C4-275B-4DBA-AF0B-ACF860631A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740A29-C505-4EDD-8D3D-129937512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CCD93A-D298-4CF7-8B2C-49F9AB9A722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0FAC65B-6799-426B-B0C0-268C56502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FD6B176-67CD-4A8F-970C-EF28A0B701B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A56345A-481C-4A2C-8B16-5C36D0BE53DE}"/>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8" name="页脚占位符 7">
            <a:extLst>
              <a:ext uri="{FF2B5EF4-FFF2-40B4-BE49-F238E27FC236}">
                <a16:creationId xmlns:a16="http://schemas.microsoft.com/office/drawing/2014/main" id="{F067FCF3-C32B-4F88-B719-DB03FB1905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C5E7F6-EDF8-4805-B79A-6F1ED74C142D}"/>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427732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80EE0-F1C5-46E5-ABAC-D6A149B700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DEF589-8052-42CC-A08D-D870563CE056}"/>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4" name="页脚占位符 3">
            <a:extLst>
              <a:ext uri="{FF2B5EF4-FFF2-40B4-BE49-F238E27FC236}">
                <a16:creationId xmlns:a16="http://schemas.microsoft.com/office/drawing/2014/main" id="{4872B4E3-DF6C-47E2-9C69-B8701D3910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D8084-DF45-4BE5-860A-5A0B3E73FF6F}"/>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1877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F66415-9B3C-4F51-A26E-3851A7E8E14D}"/>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3" name="页脚占位符 2">
            <a:extLst>
              <a:ext uri="{FF2B5EF4-FFF2-40B4-BE49-F238E27FC236}">
                <a16:creationId xmlns:a16="http://schemas.microsoft.com/office/drawing/2014/main" id="{81FB1C77-1902-4AB1-A77B-C095ABA720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1CCED2-B4FD-4F34-BF09-EDF65A4DE26C}"/>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416217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1A8AB-1439-42C7-AE40-B458B567E0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87E3B5-F066-4AA1-8F67-271FE62692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8BB120F-D14B-461C-AD6B-FF095275C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02E2C19-28BB-4225-BA30-08662B174D21}"/>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6" name="页脚占位符 5">
            <a:extLst>
              <a:ext uri="{FF2B5EF4-FFF2-40B4-BE49-F238E27FC236}">
                <a16:creationId xmlns:a16="http://schemas.microsoft.com/office/drawing/2014/main" id="{5D5FB60D-52DC-42CE-93FF-1A362A71F2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B7AEFC-5931-4D03-BDDD-E587E7532366}"/>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131548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38E95-9C78-425E-A10B-7E31776934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C67D3C-9852-4826-B5BF-71F563A41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32AE1-B0F2-4D5C-9F48-1A1A28771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1BFDF4-190A-4955-9D5D-7A00CB0C5549}"/>
              </a:ext>
            </a:extLst>
          </p:cNvPr>
          <p:cNvSpPr>
            <a:spLocks noGrp="1"/>
          </p:cNvSpPr>
          <p:nvPr>
            <p:ph type="dt" sz="half" idx="10"/>
          </p:nvPr>
        </p:nvSpPr>
        <p:spPr/>
        <p:txBody>
          <a:bodyPr/>
          <a:lstStyle/>
          <a:p>
            <a:fld id="{3062CD04-1979-4E2A-A3B4-AF4366E11F5D}" type="datetimeFigureOut">
              <a:rPr lang="zh-CN" altLang="en-US" smtClean="0"/>
              <a:t>2022/4/28</a:t>
            </a:fld>
            <a:endParaRPr lang="zh-CN" altLang="en-US"/>
          </a:p>
        </p:txBody>
      </p:sp>
      <p:sp>
        <p:nvSpPr>
          <p:cNvPr id="6" name="页脚占位符 5">
            <a:extLst>
              <a:ext uri="{FF2B5EF4-FFF2-40B4-BE49-F238E27FC236}">
                <a16:creationId xmlns:a16="http://schemas.microsoft.com/office/drawing/2014/main" id="{E1EEE998-AEF3-436D-80AC-2297DCD13A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A8C262-BA7D-4CDC-A5C7-DCAF0D2E4066}"/>
              </a:ext>
            </a:extLst>
          </p:cNvPr>
          <p:cNvSpPr>
            <a:spLocks noGrp="1"/>
          </p:cNvSpPr>
          <p:nvPr>
            <p:ph type="sldNum" sz="quarter" idx="12"/>
          </p:nvPr>
        </p:nvSpPr>
        <p:spPr/>
        <p:txBody>
          <a:body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48447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B39138-1A6A-4565-BBDC-76F95CD45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52E05A3-2278-4EBE-8825-1C7D0D64D9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162809-7378-4E94-AD28-57F061769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2CD04-1979-4E2A-A3B4-AF4366E11F5D}" type="datetimeFigureOut">
              <a:rPr lang="zh-CN" altLang="en-US" smtClean="0"/>
              <a:t>2022/4/28</a:t>
            </a:fld>
            <a:endParaRPr lang="zh-CN" altLang="en-US"/>
          </a:p>
        </p:txBody>
      </p:sp>
      <p:sp>
        <p:nvSpPr>
          <p:cNvPr id="5" name="页脚占位符 4">
            <a:extLst>
              <a:ext uri="{FF2B5EF4-FFF2-40B4-BE49-F238E27FC236}">
                <a16:creationId xmlns:a16="http://schemas.microsoft.com/office/drawing/2014/main" id="{03CD022F-FA37-4088-9631-1BE88F41E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DD7992-03B1-4F32-B38B-51F2105E1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B88AE-C135-4001-80EB-897FF0D7EC75}" type="slidenum">
              <a:rPr lang="zh-CN" altLang="en-US" smtClean="0"/>
              <a:t>‹#›</a:t>
            </a:fld>
            <a:endParaRPr lang="zh-CN" altLang="en-US"/>
          </a:p>
        </p:txBody>
      </p:sp>
    </p:spTree>
    <p:extLst>
      <p:ext uri="{BB962C8B-B14F-4D97-AF65-F5344CB8AC3E}">
        <p14:creationId xmlns:p14="http://schemas.microsoft.com/office/powerpoint/2010/main" val="296003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CF2A0-A95E-481D-B7A3-7C034F8DD029}"/>
              </a:ext>
            </a:extLst>
          </p:cNvPr>
          <p:cNvSpPr>
            <a:spLocks noGrp="1"/>
          </p:cNvSpPr>
          <p:nvPr>
            <p:ph type="ctrTitle"/>
          </p:nvPr>
        </p:nvSpPr>
        <p:spPr/>
        <p:txBody>
          <a:bodyPr>
            <a:normAutofit fontScale="90000"/>
          </a:bodyPr>
          <a:lstStyle/>
          <a:p>
            <a:r>
              <a:rPr lang="en-US" altLang="zh-CN" b="1" dirty="0"/>
              <a:t>Natural Language Processing with Disaster Tweets</a:t>
            </a:r>
            <a:br>
              <a:rPr lang="en-US" altLang="zh-CN" b="1" dirty="0"/>
            </a:br>
            <a:endParaRPr lang="zh-CN" altLang="en-US" dirty="0"/>
          </a:p>
        </p:txBody>
      </p:sp>
      <p:sp>
        <p:nvSpPr>
          <p:cNvPr id="3" name="副标题 2">
            <a:extLst>
              <a:ext uri="{FF2B5EF4-FFF2-40B4-BE49-F238E27FC236}">
                <a16:creationId xmlns:a16="http://schemas.microsoft.com/office/drawing/2014/main" id="{F8FA3073-DE2F-4FFA-B666-DCF5CCF7BF37}"/>
              </a:ext>
            </a:extLst>
          </p:cNvPr>
          <p:cNvSpPr>
            <a:spLocks noGrp="1"/>
          </p:cNvSpPr>
          <p:nvPr>
            <p:ph type="subTitle" idx="1"/>
          </p:nvPr>
        </p:nvSpPr>
        <p:spPr/>
        <p:txBody>
          <a:bodyPr/>
          <a:lstStyle/>
          <a:p>
            <a:r>
              <a:rPr lang="en-US" altLang="zh-CN" dirty="0"/>
              <a:t>Jin Niu</a:t>
            </a:r>
          </a:p>
          <a:p>
            <a:endParaRPr lang="en-US" altLang="zh-CN" dirty="0"/>
          </a:p>
          <a:p>
            <a:r>
              <a:rPr lang="en-US" altLang="zh-CN" dirty="0"/>
              <a:t>COSC</a:t>
            </a:r>
            <a:r>
              <a:rPr lang="zh-CN" altLang="en-US" dirty="0"/>
              <a:t> </a:t>
            </a:r>
            <a:r>
              <a:rPr lang="en-US" altLang="zh-CN" dirty="0"/>
              <a:t>586</a:t>
            </a:r>
            <a:r>
              <a:rPr lang="zh-CN" altLang="en-US" dirty="0"/>
              <a:t> </a:t>
            </a:r>
            <a:r>
              <a:rPr lang="en-US" altLang="zh-CN" dirty="0"/>
              <a:t>Text Mining &amp; Analysis</a:t>
            </a:r>
          </a:p>
          <a:p>
            <a:endParaRPr lang="zh-CN" altLang="en-US" dirty="0"/>
          </a:p>
        </p:txBody>
      </p:sp>
    </p:spTree>
    <p:extLst>
      <p:ext uri="{BB962C8B-B14F-4D97-AF65-F5344CB8AC3E}">
        <p14:creationId xmlns:p14="http://schemas.microsoft.com/office/powerpoint/2010/main" val="1195910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CD7A1-9C0F-4413-8F83-B2BD10AA1DA3}"/>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6B4022C9-5B0B-422B-B73B-49E4B9A9F099}"/>
              </a:ext>
            </a:extLst>
          </p:cNvPr>
          <p:cNvSpPr>
            <a:spLocks noGrp="1"/>
          </p:cNvSpPr>
          <p:nvPr>
            <p:ph idx="1"/>
          </p:nvPr>
        </p:nvSpPr>
        <p:spPr/>
        <p:txBody>
          <a:bodyPr/>
          <a:lstStyle/>
          <a:p>
            <a:r>
              <a:rPr lang="en-US" altLang="zh-CN" dirty="0"/>
              <a:t>Feature: hashtag #</a:t>
            </a:r>
            <a:endParaRPr lang="zh-CN" altLang="en-US" dirty="0"/>
          </a:p>
          <a:p>
            <a:endParaRPr lang="zh-CN" altLang="en-US" dirty="0"/>
          </a:p>
        </p:txBody>
      </p:sp>
      <p:pic>
        <p:nvPicPr>
          <p:cNvPr id="4" name="图片 3">
            <a:extLst>
              <a:ext uri="{FF2B5EF4-FFF2-40B4-BE49-F238E27FC236}">
                <a16:creationId xmlns:a16="http://schemas.microsoft.com/office/drawing/2014/main" id="{D5E7C1E8-6415-49BE-BBCC-FF4432765883}"/>
              </a:ext>
            </a:extLst>
          </p:cNvPr>
          <p:cNvPicPr>
            <a:picLocks noChangeAspect="1"/>
          </p:cNvPicPr>
          <p:nvPr/>
        </p:nvPicPr>
        <p:blipFill>
          <a:blip r:embed="rId3"/>
          <a:stretch>
            <a:fillRect/>
          </a:stretch>
        </p:blipFill>
        <p:spPr>
          <a:xfrm>
            <a:off x="838200" y="2316552"/>
            <a:ext cx="7301928" cy="3860411"/>
          </a:xfrm>
          <a:prstGeom prst="rect">
            <a:avLst/>
          </a:prstGeom>
        </p:spPr>
      </p:pic>
      <p:sp>
        <p:nvSpPr>
          <p:cNvPr id="5" name="矩形 4">
            <a:extLst>
              <a:ext uri="{FF2B5EF4-FFF2-40B4-BE49-F238E27FC236}">
                <a16:creationId xmlns:a16="http://schemas.microsoft.com/office/drawing/2014/main" id="{51BB11C6-8BA8-4B8F-93AC-97F44079178C}"/>
              </a:ext>
            </a:extLst>
          </p:cNvPr>
          <p:cNvSpPr/>
          <p:nvPr/>
        </p:nvSpPr>
        <p:spPr>
          <a:xfrm>
            <a:off x="8140128" y="2752806"/>
            <a:ext cx="3591698" cy="1815882"/>
          </a:xfrm>
          <a:prstGeom prst="rect">
            <a:avLst/>
          </a:prstGeom>
        </p:spPr>
        <p:txBody>
          <a:bodyPr wrap="square">
            <a:spAutoFit/>
          </a:bodyPr>
          <a:lstStyle/>
          <a:p>
            <a:r>
              <a:rPr lang="en-US" altLang="zh-CN" sz="2800" dirty="0"/>
              <a:t>The number of hashtags is too small so I do not choose this feature.</a:t>
            </a:r>
            <a:endParaRPr lang="zh-CN" altLang="en-US" sz="2800" dirty="0"/>
          </a:p>
        </p:txBody>
      </p:sp>
    </p:spTree>
    <p:extLst>
      <p:ext uri="{BB962C8B-B14F-4D97-AF65-F5344CB8AC3E}">
        <p14:creationId xmlns:p14="http://schemas.microsoft.com/office/powerpoint/2010/main" val="256387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BB457-6F51-43B4-9EBA-2BCE88EE0B27}"/>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26057800-99ED-4787-93AA-D92C25B0FD48}"/>
              </a:ext>
            </a:extLst>
          </p:cNvPr>
          <p:cNvSpPr>
            <a:spLocks noGrp="1"/>
          </p:cNvSpPr>
          <p:nvPr>
            <p:ph idx="1"/>
          </p:nvPr>
        </p:nvSpPr>
        <p:spPr/>
        <p:txBody>
          <a:bodyPr/>
          <a:lstStyle/>
          <a:p>
            <a:r>
              <a:rPr lang="en-US" altLang="zh-CN" dirty="0"/>
              <a:t>Feature: User @</a:t>
            </a:r>
            <a:endParaRPr lang="zh-CN" altLang="en-US" dirty="0"/>
          </a:p>
        </p:txBody>
      </p:sp>
      <p:pic>
        <p:nvPicPr>
          <p:cNvPr id="4" name="图片 3">
            <a:extLst>
              <a:ext uri="{FF2B5EF4-FFF2-40B4-BE49-F238E27FC236}">
                <a16:creationId xmlns:a16="http://schemas.microsoft.com/office/drawing/2014/main" id="{03A1DE7F-9614-4A8F-97E8-CF93B9B48966}"/>
              </a:ext>
            </a:extLst>
          </p:cNvPr>
          <p:cNvPicPr>
            <a:picLocks noChangeAspect="1"/>
          </p:cNvPicPr>
          <p:nvPr/>
        </p:nvPicPr>
        <p:blipFill>
          <a:blip r:embed="rId2"/>
          <a:stretch>
            <a:fillRect/>
          </a:stretch>
        </p:blipFill>
        <p:spPr>
          <a:xfrm>
            <a:off x="838200" y="2262677"/>
            <a:ext cx="6952381" cy="3914286"/>
          </a:xfrm>
          <a:prstGeom prst="rect">
            <a:avLst/>
          </a:prstGeom>
        </p:spPr>
      </p:pic>
      <p:sp>
        <p:nvSpPr>
          <p:cNvPr id="5" name="矩形 4">
            <a:extLst>
              <a:ext uri="{FF2B5EF4-FFF2-40B4-BE49-F238E27FC236}">
                <a16:creationId xmlns:a16="http://schemas.microsoft.com/office/drawing/2014/main" id="{37BDCF7B-C92F-4312-A748-43895A6D82B8}"/>
              </a:ext>
            </a:extLst>
          </p:cNvPr>
          <p:cNvSpPr/>
          <p:nvPr/>
        </p:nvSpPr>
        <p:spPr>
          <a:xfrm>
            <a:off x="8140128" y="2752806"/>
            <a:ext cx="3591698" cy="2677656"/>
          </a:xfrm>
          <a:prstGeom prst="rect">
            <a:avLst/>
          </a:prstGeom>
        </p:spPr>
        <p:txBody>
          <a:bodyPr wrap="square">
            <a:spAutoFit/>
          </a:bodyPr>
          <a:lstStyle/>
          <a:p>
            <a:r>
              <a:rPr lang="en-US" altLang="zh-CN" sz="2800" dirty="0"/>
              <a:t>The user name is generally considered irrelevant to the content, so remove user may improve the model.</a:t>
            </a:r>
            <a:endParaRPr lang="zh-CN" altLang="en-US" sz="2800" dirty="0"/>
          </a:p>
        </p:txBody>
      </p:sp>
    </p:spTree>
    <p:extLst>
      <p:ext uri="{BB962C8B-B14F-4D97-AF65-F5344CB8AC3E}">
        <p14:creationId xmlns:p14="http://schemas.microsoft.com/office/powerpoint/2010/main" val="418615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CAFE8-AAED-4CB5-82E1-208C1F4EE19A}"/>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71C9B46B-CFBE-4ED6-8CFA-E4ED32576B5A}"/>
              </a:ext>
            </a:extLst>
          </p:cNvPr>
          <p:cNvSpPr>
            <a:spLocks noGrp="1"/>
          </p:cNvSpPr>
          <p:nvPr>
            <p:ph idx="1"/>
          </p:nvPr>
        </p:nvSpPr>
        <p:spPr/>
        <p:txBody>
          <a:bodyPr/>
          <a:lstStyle/>
          <a:p>
            <a:r>
              <a:rPr lang="en-US" altLang="zh-CN" dirty="0"/>
              <a:t>Feature: </a:t>
            </a:r>
            <a:r>
              <a:rPr lang="en-US" altLang="zh-CN" dirty="0" err="1"/>
              <a:t>stopword</a:t>
            </a:r>
            <a:endParaRPr lang="zh-CN" altLang="en-US" dirty="0"/>
          </a:p>
        </p:txBody>
      </p:sp>
      <p:pic>
        <p:nvPicPr>
          <p:cNvPr id="4" name="图片 3">
            <a:extLst>
              <a:ext uri="{FF2B5EF4-FFF2-40B4-BE49-F238E27FC236}">
                <a16:creationId xmlns:a16="http://schemas.microsoft.com/office/drawing/2014/main" id="{36146F9A-35EE-4963-9545-B11068F654A3}"/>
              </a:ext>
            </a:extLst>
          </p:cNvPr>
          <p:cNvPicPr>
            <a:picLocks noChangeAspect="1"/>
          </p:cNvPicPr>
          <p:nvPr/>
        </p:nvPicPr>
        <p:blipFill>
          <a:blip r:embed="rId2"/>
          <a:stretch>
            <a:fillRect/>
          </a:stretch>
        </p:blipFill>
        <p:spPr>
          <a:xfrm>
            <a:off x="2476952" y="2253154"/>
            <a:ext cx="7238095" cy="3923809"/>
          </a:xfrm>
          <a:prstGeom prst="rect">
            <a:avLst/>
          </a:prstGeom>
        </p:spPr>
      </p:pic>
    </p:spTree>
    <p:extLst>
      <p:ext uri="{BB962C8B-B14F-4D97-AF65-F5344CB8AC3E}">
        <p14:creationId xmlns:p14="http://schemas.microsoft.com/office/powerpoint/2010/main" val="189529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CAFE8-AAED-4CB5-82E1-208C1F4EE19A}"/>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71C9B46B-CFBE-4ED6-8CFA-E4ED32576B5A}"/>
              </a:ext>
            </a:extLst>
          </p:cNvPr>
          <p:cNvSpPr>
            <a:spLocks noGrp="1"/>
          </p:cNvSpPr>
          <p:nvPr>
            <p:ph idx="1"/>
          </p:nvPr>
        </p:nvSpPr>
        <p:spPr/>
        <p:txBody>
          <a:bodyPr/>
          <a:lstStyle/>
          <a:p>
            <a:r>
              <a:rPr lang="en-US" altLang="zh-CN" dirty="0"/>
              <a:t>Feature: </a:t>
            </a:r>
            <a:r>
              <a:rPr lang="en-US" altLang="zh-CN" dirty="0" err="1"/>
              <a:t>stopword</a:t>
            </a:r>
            <a:endParaRPr lang="zh-CN" altLang="en-US" dirty="0"/>
          </a:p>
        </p:txBody>
      </p:sp>
      <p:pic>
        <p:nvPicPr>
          <p:cNvPr id="5" name="图片 4">
            <a:extLst>
              <a:ext uri="{FF2B5EF4-FFF2-40B4-BE49-F238E27FC236}">
                <a16:creationId xmlns:a16="http://schemas.microsoft.com/office/drawing/2014/main" id="{F185CD60-C5FE-4E48-8E14-7C87529766CD}"/>
              </a:ext>
            </a:extLst>
          </p:cNvPr>
          <p:cNvPicPr>
            <a:picLocks noChangeAspect="1"/>
          </p:cNvPicPr>
          <p:nvPr/>
        </p:nvPicPr>
        <p:blipFill>
          <a:blip r:embed="rId2"/>
          <a:stretch>
            <a:fillRect/>
          </a:stretch>
        </p:blipFill>
        <p:spPr>
          <a:xfrm>
            <a:off x="617837" y="2229483"/>
            <a:ext cx="7395502" cy="3994407"/>
          </a:xfrm>
          <a:prstGeom prst="rect">
            <a:avLst/>
          </a:prstGeom>
        </p:spPr>
      </p:pic>
      <p:sp>
        <p:nvSpPr>
          <p:cNvPr id="6" name="矩形 5">
            <a:extLst>
              <a:ext uri="{FF2B5EF4-FFF2-40B4-BE49-F238E27FC236}">
                <a16:creationId xmlns:a16="http://schemas.microsoft.com/office/drawing/2014/main" id="{4BF02599-4084-4B9E-A913-4343D8076D0D}"/>
              </a:ext>
            </a:extLst>
          </p:cNvPr>
          <p:cNvSpPr/>
          <p:nvPr/>
        </p:nvSpPr>
        <p:spPr>
          <a:xfrm>
            <a:off x="8127771" y="2522557"/>
            <a:ext cx="3591698" cy="3970318"/>
          </a:xfrm>
          <a:prstGeom prst="rect">
            <a:avLst/>
          </a:prstGeom>
        </p:spPr>
        <p:txBody>
          <a:bodyPr wrap="square">
            <a:spAutoFit/>
          </a:bodyPr>
          <a:lstStyle/>
          <a:p>
            <a:r>
              <a:rPr lang="en-US" altLang="zh-CN" sz="2800" dirty="0"/>
              <a:t>In disaster tweets, preposition are more while non disaster have more pronoun. Preposition may be used to describe the disaster, so remove </a:t>
            </a:r>
            <a:r>
              <a:rPr lang="en-US" altLang="zh-CN" sz="2800" dirty="0" err="1"/>
              <a:t>stopwords</a:t>
            </a:r>
            <a:r>
              <a:rPr lang="en-US" altLang="zh-CN" sz="2800" dirty="0"/>
              <a:t> may not improve the model.</a:t>
            </a:r>
            <a:endParaRPr lang="zh-CN" altLang="en-US" sz="2800" dirty="0"/>
          </a:p>
        </p:txBody>
      </p:sp>
    </p:spTree>
    <p:extLst>
      <p:ext uri="{BB962C8B-B14F-4D97-AF65-F5344CB8AC3E}">
        <p14:creationId xmlns:p14="http://schemas.microsoft.com/office/powerpoint/2010/main" val="240828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3D37C-058D-41DC-B5A2-EA45039886BB}"/>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02636EDB-AD5D-4BD2-834B-22EFD26AC48F}"/>
              </a:ext>
            </a:extLst>
          </p:cNvPr>
          <p:cNvSpPr>
            <a:spLocks noGrp="1"/>
          </p:cNvSpPr>
          <p:nvPr>
            <p:ph idx="1"/>
          </p:nvPr>
        </p:nvSpPr>
        <p:spPr/>
        <p:txBody>
          <a:bodyPr/>
          <a:lstStyle/>
          <a:p>
            <a:r>
              <a:rPr lang="en-US" altLang="zh-CN" dirty="0"/>
              <a:t>Feature: number</a:t>
            </a:r>
            <a:endParaRPr lang="zh-CN" altLang="en-US" dirty="0"/>
          </a:p>
          <a:p>
            <a:endParaRPr lang="zh-CN" altLang="en-US" dirty="0"/>
          </a:p>
        </p:txBody>
      </p:sp>
      <p:pic>
        <p:nvPicPr>
          <p:cNvPr id="4" name="图片 3">
            <a:extLst>
              <a:ext uri="{FF2B5EF4-FFF2-40B4-BE49-F238E27FC236}">
                <a16:creationId xmlns:a16="http://schemas.microsoft.com/office/drawing/2014/main" id="{8A8C29F0-DF8A-4048-BDE2-883255284FCF}"/>
              </a:ext>
            </a:extLst>
          </p:cNvPr>
          <p:cNvPicPr>
            <a:picLocks noChangeAspect="1"/>
          </p:cNvPicPr>
          <p:nvPr/>
        </p:nvPicPr>
        <p:blipFill>
          <a:blip r:embed="rId2"/>
          <a:stretch>
            <a:fillRect/>
          </a:stretch>
        </p:blipFill>
        <p:spPr>
          <a:xfrm>
            <a:off x="2331867" y="2367439"/>
            <a:ext cx="6885714" cy="3809524"/>
          </a:xfrm>
          <a:prstGeom prst="rect">
            <a:avLst/>
          </a:prstGeom>
        </p:spPr>
      </p:pic>
    </p:spTree>
    <p:extLst>
      <p:ext uri="{BB962C8B-B14F-4D97-AF65-F5344CB8AC3E}">
        <p14:creationId xmlns:p14="http://schemas.microsoft.com/office/powerpoint/2010/main" val="397627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B5DC8-0E29-4879-B784-95FD5CCCC9E7}"/>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77970E94-98E9-4DC5-B9AD-9C8AB144CD52}"/>
              </a:ext>
            </a:extLst>
          </p:cNvPr>
          <p:cNvSpPr>
            <a:spLocks noGrp="1"/>
          </p:cNvSpPr>
          <p:nvPr>
            <p:ph idx="1"/>
          </p:nvPr>
        </p:nvSpPr>
        <p:spPr/>
        <p:txBody>
          <a:bodyPr/>
          <a:lstStyle/>
          <a:p>
            <a:r>
              <a:rPr lang="en-US" altLang="zh-CN" dirty="0"/>
              <a:t>5 features: </a:t>
            </a:r>
            <a:r>
              <a:rPr lang="en-US" altLang="zh-CN" dirty="0" err="1"/>
              <a:t>url</a:t>
            </a:r>
            <a:r>
              <a:rPr lang="en-US" altLang="zh-CN" dirty="0"/>
              <a:t>, punctuation, user, </a:t>
            </a:r>
            <a:r>
              <a:rPr lang="en-US" altLang="zh-CN" dirty="0" err="1"/>
              <a:t>stopwords</a:t>
            </a:r>
            <a:r>
              <a:rPr lang="en-US" altLang="zh-CN" dirty="0"/>
              <a:t>, number.</a:t>
            </a:r>
            <a:endParaRPr lang="zh-CN" altLang="en-US" dirty="0"/>
          </a:p>
        </p:txBody>
      </p:sp>
    </p:spTree>
    <p:extLst>
      <p:ext uri="{BB962C8B-B14F-4D97-AF65-F5344CB8AC3E}">
        <p14:creationId xmlns:p14="http://schemas.microsoft.com/office/powerpoint/2010/main" val="269041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A1D40-7547-4DD4-9DA0-1D5D862DCD08}"/>
              </a:ext>
            </a:extLst>
          </p:cNvPr>
          <p:cNvSpPr>
            <a:spLocks noGrp="1"/>
          </p:cNvSpPr>
          <p:nvPr>
            <p:ph type="title"/>
          </p:nvPr>
        </p:nvSpPr>
        <p:spPr/>
        <p:txBody>
          <a:bodyPr/>
          <a:lstStyle/>
          <a:p>
            <a:r>
              <a:rPr lang="en-US" altLang="zh-CN" dirty="0"/>
              <a:t>Model</a:t>
            </a:r>
            <a:endParaRPr lang="zh-CN" altLang="en-US" dirty="0"/>
          </a:p>
        </p:txBody>
      </p:sp>
      <p:sp>
        <p:nvSpPr>
          <p:cNvPr id="3" name="内容占位符 2">
            <a:extLst>
              <a:ext uri="{FF2B5EF4-FFF2-40B4-BE49-F238E27FC236}">
                <a16:creationId xmlns:a16="http://schemas.microsoft.com/office/drawing/2014/main" id="{B50A3FF1-4E8F-4629-8CEF-A75A4AF2B70C}"/>
              </a:ext>
            </a:extLst>
          </p:cNvPr>
          <p:cNvSpPr>
            <a:spLocks noGrp="1"/>
          </p:cNvSpPr>
          <p:nvPr>
            <p:ph idx="1"/>
          </p:nvPr>
        </p:nvSpPr>
        <p:spPr/>
        <p:txBody>
          <a:bodyPr/>
          <a:lstStyle/>
          <a:p>
            <a:r>
              <a:rPr lang="en-US" altLang="zh-CN" dirty="0"/>
              <a:t>4 Model:</a:t>
            </a:r>
          </a:p>
          <a:p>
            <a:r>
              <a:rPr lang="en-US" altLang="zh-CN" dirty="0"/>
              <a:t>Bert(Baseline)</a:t>
            </a:r>
          </a:p>
          <a:p>
            <a:r>
              <a:rPr lang="en-US" altLang="zh-CN" dirty="0" err="1"/>
              <a:t>SentiBert</a:t>
            </a:r>
            <a:r>
              <a:rPr lang="en-US" altLang="zh-CN" dirty="0"/>
              <a:t>(a BERT variant)</a:t>
            </a:r>
          </a:p>
          <a:p>
            <a:r>
              <a:rPr lang="en-US" altLang="zh-CN" dirty="0"/>
              <a:t>Bert-</a:t>
            </a:r>
            <a:r>
              <a:rPr lang="en-US" altLang="zh-CN" dirty="0" err="1"/>
              <a:t>BiLSTM</a:t>
            </a:r>
            <a:r>
              <a:rPr lang="en-US" altLang="zh-CN" dirty="0"/>
              <a:t>-CNN</a:t>
            </a:r>
          </a:p>
          <a:p>
            <a:r>
              <a:rPr lang="en-US" altLang="zh-CN" dirty="0" err="1"/>
              <a:t>SentiBert</a:t>
            </a:r>
            <a:r>
              <a:rPr lang="en-US" altLang="zh-CN" dirty="0"/>
              <a:t>-</a:t>
            </a:r>
            <a:r>
              <a:rPr lang="en-US" altLang="zh-CN" dirty="0" err="1"/>
              <a:t>BiLSTM</a:t>
            </a:r>
            <a:r>
              <a:rPr lang="en-US" altLang="zh-CN" dirty="0"/>
              <a:t>-CNN</a:t>
            </a:r>
          </a:p>
          <a:p>
            <a:endParaRPr lang="zh-CN" altLang="en-US" dirty="0"/>
          </a:p>
        </p:txBody>
      </p:sp>
    </p:spTree>
    <p:extLst>
      <p:ext uri="{BB962C8B-B14F-4D97-AF65-F5344CB8AC3E}">
        <p14:creationId xmlns:p14="http://schemas.microsoft.com/office/powerpoint/2010/main" val="306158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B124C-8D56-4798-B25A-07DD0162DCEE}"/>
              </a:ext>
            </a:extLst>
          </p:cNvPr>
          <p:cNvSpPr>
            <a:spLocks noGrp="1"/>
          </p:cNvSpPr>
          <p:nvPr>
            <p:ph type="title"/>
          </p:nvPr>
        </p:nvSpPr>
        <p:spPr>
          <a:xfrm>
            <a:off x="838200" y="365125"/>
            <a:ext cx="10515600" cy="1325563"/>
          </a:xfrm>
        </p:spPr>
        <p:txBody>
          <a:bodyPr/>
          <a:lstStyle/>
          <a:p>
            <a:r>
              <a:rPr lang="en-US" altLang="zh-CN" dirty="0"/>
              <a:t>Experiment and Result</a:t>
            </a:r>
            <a:endParaRPr lang="zh-CN" altLang="en-US" dirty="0"/>
          </a:p>
        </p:txBody>
      </p:sp>
      <p:sp>
        <p:nvSpPr>
          <p:cNvPr id="3" name="内容占位符 2">
            <a:extLst>
              <a:ext uri="{FF2B5EF4-FFF2-40B4-BE49-F238E27FC236}">
                <a16:creationId xmlns:a16="http://schemas.microsoft.com/office/drawing/2014/main" id="{82265211-F3CE-4437-89C4-8C1949C9E688}"/>
              </a:ext>
            </a:extLst>
          </p:cNvPr>
          <p:cNvSpPr>
            <a:spLocks noGrp="1"/>
          </p:cNvSpPr>
          <p:nvPr>
            <p:ph idx="1"/>
          </p:nvPr>
        </p:nvSpPr>
        <p:spPr/>
        <p:txBody>
          <a:bodyPr/>
          <a:lstStyle/>
          <a:p>
            <a:r>
              <a:rPr lang="en-US" altLang="zh-CN" dirty="0"/>
              <a:t>First, I use 4 models without any data preprocessing.</a:t>
            </a:r>
          </a:p>
          <a:p>
            <a:endParaRPr lang="zh-CN" altLang="en-US" dirty="0"/>
          </a:p>
        </p:txBody>
      </p:sp>
      <p:pic>
        <p:nvPicPr>
          <p:cNvPr id="10" name="图片 9">
            <a:extLst>
              <a:ext uri="{FF2B5EF4-FFF2-40B4-BE49-F238E27FC236}">
                <a16:creationId xmlns:a16="http://schemas.microsoft.com/office/drawing/2014/main" id="{A4D32E14-62A2-4B91-8954-B3E051510066}"/>
              </a:ext>
            </a:extLst>
          </p:cNvPr>
          <p:cNvPicPr>
            <a:picLocks noChangeAspect="1"/>
          </p:cNvPicPr>
          <p:nvPr/>
        </p:nvPicPr>
        <p:blipFill>
          <a:blip r:embed="rId2"/>
          <a:stretch>
            <a:fillRect/>
          </a:stretch>
        </p:blipFill>
        <p:spPr>
          <a:xfrm>
            <a:off x="1316377" y="2968978"/>
            <a:ext cx="9559246" cy="2064632"/>
          </a:xfrm>
          <a:prstGeom prst="rect">
            <a:avLst/>
          </a:prstGeom>
        </p:spPr>
      </p:pic>
    </p:spTree>
    <p:extLst>
      <p:ext uri="{BB962C8B-B14F-4D97-AF65-F5344CB8AC3E}">
        <p14:creationId xmlns:p14="http://schemas.microsoft.com/office/powerpoint/2010/main" val="34554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Experiment and Result</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Then I remove one feature separately and remove all features on data preprocessing for 2 combined model.</a:t>
            </a:r>
            <a:endParaRPr lang="zh-CN" altLang="en-US" dirty="0"/>
          </a:p>
        </p:txBody>
      </p:sp>
      <p:sp>
        <p:nvSpPr>
          <p:cNvPr id="5" name="矩形 4">
            <a:extLst>
              <a:ext uri="{FF2B5EF4-FFF2-40B4-BE49-F238E27FC236}">
                <a16:creationId xmlns:a16="http://schemas.microsoft.com/office/drawing/2014/main" id="{C9EDBEB4-B37C-45B5-BF1E-5893137C4B0E}"/>
              </a:ext>
            </a:extLst>
          </p:cNvPr>
          <p:cNvSpPr/>
          <p:nvPr/>
        </p:nvSpPr>
        <p:spPr>
          <a:xfrm>
            <a:off x="1047349" y="2901098"/>
            <a:ext cx="4522347" cy="2246769"/>
          </a:xfrm>
          <a:prstGeom prst="rect">
            <a:avLst/>
          </a:prstGeom>
        </p:spPr>
        <p:txBody>
          <a:bodyPr wrap="square">
            <a:spAutoFit/>
          </a:bodyPr>
          <a:lstStyle/>
          <a:p>
            <a:r>
              <a:rPr lang="en-US" altLang="zh-CN" sz="2800" dirty="0"/>
              <a:t>Bert is better than </a:t>
            </a:r>
            <a:r>
              <a:rPr lang="en-US" altLang="zh-CN" sz="2800" dirty="0" err="1"/>
              <a:t>SentiBert</a:t>
            </a:r>
            <a:r>
              <a:rPr lang="en-US" altLang="zh-CN" sz="2800" dirty="0"/>
              <a:t> and they have opposite rule. So in following experiment, I will only use Bert-</a:t>
            </a:r>
            <a:r>
              <a:rPr lang="en-US" altLang="zh-CN" sz="2800" dirty="0" err="1"/>
              <a:t>BiLSTM</a:t>
            </a:r>
            <a:r>
              <a:rPr lang="en-US" altLang="zh-CN" sz="2800" dirty="0"/>
              <a:t>-CNN model.</a:t>
            </a:r>
            <a:endParaRPr lang="zh-CN" altLang="en-US" sz="2800" dirty="0"/>
          </a:p>
        </p:txBody>
      </p:sp>
      <p:pic>
        <p:nvPicPr>
          <p:cNvPr id="8" name="图片 7">
            <a:extLst>
              <a:ext uri="{FF2B5EF4-FFF2-40B4-BE49-F238E27FC236}">
                <a16:creationId xmlns:a16="http://schemas.microsoft.com/office/drawing/2014/main" id="{4946FC92-1104-4DC7-BD33-073D08EC3BC7}"/>
              </a:ext>
            </a:extLst>
          </p:cNvPr>
          <p:cNvPicPr>
            <a:picLocks noChangeAspect="1"/>
          </p:cNvPicPr>
          <p:nvPr/>
        </p:nvPicPr>
        <p:blipFill>
          <a:blip r:embed="rId2"/>
          <a:stretch>
            <a:fillRect/>
          </a:stretch>
        </p:blipFill>
        <p:spPr>
          <a:xfrm>
            <a:off x="5692898" y="2680006"/>
            <a:ext cx="6499102" cy="4177994"/>
          </a:xfrm>
          <a:prstGeom prst="rect">
            <a:avLst/>
          </a:prstGeom>
        </p:spPr>
      </p:pic>
    </p:spTree>
    <p:extLst>
      <p:ext uri="{BB962C8B-B14F-4D97-AF65-F5344CB8AC3E}">
        <p14:creationId xmlns:p14="http://schemas.microsoft.com/office/powerpoint/2010/main" val="272137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Experiment and Result</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For 3 features improving the model: remove </a:t>
            </a:r>
            <a:r>
              <a:rPr lang="en-US" altLang="zh-CN" dirty="0" err="1"/>
              <a:t>url</a:t>
            </a:r>
            <a:r>
              <a:rPr lang="en-US" altLang="zh-CN" dirty="0"/>
              <a:t>, user and punctuations, I combine them and then make the experiment.  </a:t>
            </a:r>
            <a:endParaRPr lang="zh-CN" altLang="en-US" dirty="0"/>
          </a:p>
        </p:txBody>
      </p:sp>
      <p:pic>
        <p:nvPicPr>
          <p:cNvPr id="6" name="图片 5">
            <a:extLst>
              <a:ext uri="{FF2B5EF4-FFF2-40B4-BE49-F238E27FC236}">
                <a16:creationId xmlns:a16="http://schemas.microsoft.com/office/drawing/2014/main" id="{5B2F98F1-8441-4480-BB16-2DEEED710597}"/>
              </a:ext>
            </a:extLst>
          </p:cNvPr>
          <p:cNvPicPr>
            <a:picLocks noChangeAspect="1"/>
          </p:cNvPicPr>
          <p:nvPr/>
        </p:nvPicPr>
        <p:blipFill>
          <a:blip r:embed="rId2"/>
          <a:stretch>
            <a:fillRect/>
          </a:stretch>
        </p:blipFill>
        <p:spPr>
          <a:xfrm>
            <a:off x="1543871" y="2848482"/>
            <a:ext cx="9104257" cy="2305624"/>
          </a:xfrm>
          <a:prstGeom prst="rect">
            <a:avLst/>
          </a:prstGeom>
        </p:spPr>
      </p:pic>
    </p:spTree>
    <p:extLst>
      <p:ext uri="{BB962C8B-B14F-4D97-AF65-F5344CB8AC3E}">
        <p14:creationId xmlns:p14="http://schemas.microsoft.com/office/powerpoint/2010/main" val="191472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C3F95-20EE-4E0C-A028-6981A3A799D8}"/>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9CD095E5-0C01-4FE8-9AC7-4CAB93629E35}"/>
              </a:ext>
            </a:extLst>
          </p:cNvPr>
          <p:cNvSpPr>
            <a:spLocks noGrp="1"/>
          </p:cNvSpPr>
          <p:nvPr>
            <p:ph idx="1"/>
          </p:nvPr>
        </p:nvSpPr>
        <p:spPr/>
        <p:txBody>
          <a:bodyPr/>
          <a:lstStyle/>
          <a:p>
            <a:r>
              <a:rPr lang="en-US" altLang="zh-CN" dirty="0"/>
              <a:t>My project is predicting whether a given tweet is about a real disaster or not.</a:t>
            </a:r>
          </a:p>
          <a:p>
            <a:r>
              <a:rPr lang="en-US" altLang="zh-CN" dirty="0"/>
              <a:t>It is based on the paper </a:t>
            </a:r>
            <a:r>
              <a:rPr lang="en-US" altLang="zh-CN" i="1" dirty="0"/>
              <a:t>A Sentiment-Aware Contextual Model for Real-Time Disaster Prediction Using Twitter Data </a:t>
            </a:r>
            <a:r>
              <a:rPr lang="en-US" altLang="zh-CN" dirty="0"/>
              <a:t>and </a:t>
            </a:r>
            <a:r>
              <a:rPr lang="en-US" altLang="zh-CN" i="1" dirty="0"/>
              <a:t>Comparing Performance of Classifiers Applied to Disaster Detection in Twitter Tweets – Preliminary Considerations. </a:t>
            </a:r>
            <a:r>
              <a:rPr lang="en-US" altLang="zh-CN" dirty="0"/>
              <a:t>They offer a new model </a:t>
            </a:r>
            <a:r>
              <a:rPr lang="en-US" altLang="zh-CN" i="1" dirty="0" err="1"/>
              <a:t>SentiBERT</a:t>
            </a:r>
            <a:r>
              <a:rPr lang="en-US" altLang="zh-CN" i="1" dirty="0"/>
              <a:t>-</a:t>
            </a:r>
            <a:r>
              <a:rPr lang="en-US" altLang="zh-CN" i="1" dirty="0" err="1"/>
              <a:t>BiLSTM</a:t>
            </a:r>
            <a:r>
              <a:rPr lang="en-US" altLang="zh-CN" i="1" dirty="0"/>
              <a:t>-CNN </a:t>
            </a:r>
            <a:r>
              <a:rPr lang="en-US" altLang="zh-CN" dirty="0"/>
              <a:t>and methods of data preprocessing. </a:t>
            </a:r>
          </a:p>
          <a:p>
            <a:r>
              <a:rPr lang="en-US" altLang="zh-CN" dirty="0"/>
              <a:t>My project is to improve the model by using the methods of data preprocessing. </a:t>
            </a:r>
          </a:p>
          <a:p>
            <a:endParaRPr lang="zh-CN" altLang="en-US" dirty="0"/>
          </a:p>
        </p:txBody>
      </p:sp>
    </p:spTree>
    <p:extLst>
      <p:ext uri="{BB962C8B-B14F-4D97-AF65-F5344CB8AC3E}">
        <p14:creationId xmlns:p14="http://schemas.microsoft.com/office/powerpoint/2010/main" val="33343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Experiment and Result</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For preprocessors with top 2 accuracy remove user and remove both user and </a:t>
            </a:r>
            <a:r>
              <a:rPr lang="en-US" altLang="zh-CN" dirty="0" err="1"/>
              <a:t>url</a:t>
            </a:r>
            <a:r>
              <a:rPr lang="en-US" altLang="zh-CN" dirty="0"/>
              <a:t>, I fine tune the model and then make the experiment. </a:t>
            </a:r>
          </a:p>
          <a:p>
            <a:endParaRPr lang="en-US" altLang="zh-CN" dirty="0"/>
          </a:p>
          <a:p>
            <a:endParaRPr lang="en-US" altLang="zh-CN" dirty="0"/>
          </a:p>
          <a:p>
            <a:endParaRPr lang="en-US" altLang="zh-CN" dirty="0"/>
          </a:p>
          <a:p>
            <a:endParaRPr lang="en-US" altLang="zh-CN" dirty="0"/>
          </a:p>
          <a:p>
            <a:r>
              <a:rPr lang="en-US" altLang="zh-CN" dirty="0"/>
              <a:t>The accuracy is 10</a:t>
            </a:r>
            <a:r>
              <a:rPr lang="en-US" altLang="zh-CN" baseline="30000" dirty="0"/>
              <a:t>th</a:t>
            </a:r>
            <a:r>
              <a:rPr lang="en-US" altLang="zh-CN" dirty="0"/>
              <a:t> highest score on Kaggle except using the leak dataset as submission.</a:t>
            </a:r>
            <a:endParaRPr lang="zh-CN" altLang="en-US" dirty="0"/>
          </a:p>
        </p:txBody>
      </p:sp>
      <p:pic>
        <p:nvPicPr>
          <p:cNvPr id="6" name="图片 5">
            <a:extLst>
              <a:ext uri="{FF2B5EF4-FFF2-40B4-BE49-F238E27FC236}">
                <a16:creationId xmlns:a16="http://schemas.microsoft.com/office/drawing/2014/main" id="{84B12A9E-939A-43D5-8638-8B73BE216CE3}"/>
              </a:ext>
            </a:extLst>
          </p:cNvPr>
          <p:cNvPicPr>
            <a:picLocks noChangeAspect="1"/>
          </p:cNvPicPr>
          <p:nvPr/>
        </p:nvPicPr>
        <p:blipFill>
          <a:blip r:embed="rId2"/>
          <a:stretch>
            <a:fillRect/>
          </a:stretch>
        </p:blipFill>
        <p:spPr>
          <a:xfrm>
            <a:off x="2248036" y="3520298"/>
            <a:ext cx="7695928" cy="961991"/>
          </a:xfrm>
          <a:prstGeom prst="rect">
            <a:avLst/>
          </a:prstGeom>
        </p:spPr>
      </p:pic>
    </p:spTree>
    <p:extLst>
      <p:ext uri="{BB962C8B-B14F-4D97-AF65-F5344CB8AC3E}">
        <p14:creationId xmlns:p14="http://schemas.microsoft.com/office/powerpoint/2010/main" val="218975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b="1" dirty="0" err="1"/>
              <a:t>SentiBert</a:t>
            </a:r>
            <a:r>
              <a:rPr lang="en-US" altLang="zh-CN" b="1" dirty="0"/>
              <a:t> does not performs better than Bert as the paper mentioned.</a:t>
            </a:r>
          </a:p>
          <a:p>
            <a:endParaRPr lang="en-US" altLang="zh-CN" b="1" dirty="0"/>
          </a:p>
          <a:p>
            <a:r>
              <a:rPr lang="en-US" altLang="zh-CN" dirty="0"/>
              <a:t>About the training time for each epoch, Bert is twice as long as </a:t>
            </a:r>
            <a:r>
              <a:rPr lang="en-US" altLang="zh-CN" dirty="0" err="1"/>
              <a:t>SentiBert</a:t>
            </a:r>
            <a:r>
              <a:rPr lang="en-US" altLang="zh-CN" dirty="0"/>
              <a:t>. So Bert may find more details about the text.</a:t>
            </a:r>
            <a:endParaRPr lang="zh-CN" altLang="en-US" dirty="0"/>
          </a:p>
        </p:txBody>
      </p:sp>
    </p:spTree>
    <p:extLst>
      <p:ext uri="{BB962C8B-B14F-4D97-AF65-F5344CB8AC3E}">
        <p14:creationId xmlns:p14="http://schemas.microsoft.com/office/powerpoint/2010/main" val="327041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b="1" dirty="0"/>
              <a:t>Reason of 3 features improving the model: remove </a:t>
            </a:r>
            <a:r>
              <a:rPr lang="en-US" altLang="zh-CN" b="1" dirty="0" err="1"/>
              <a:t>url</a:t>
            </a:r>
            <a:r>
              <a:rPr lang="en-US" altLang="zh-CN" b="1" dirty="0"/>
              <a:t>, user and punctuations, and the best is remove </a:t>
            </a:r>
            <a:r>
              <a:rPr lang="en-US" altLang="zh-CN" b="1" dirty="0" err="1"/>
              <a:t>url</a:t>
            </a:r>
            <a:r>
              <a:rPr lang="en-US" altLang="zh-CN" b="1" dirty="0"/>
              <a:t> and user </a:t>
            </a:r>
          </a:p>
          <a:p>
            <a:endParaRPr lang="en-US" altLang="zh-CN" dirty="0"/>
          </a:p>
          <a:p>
            <a:r>
              <a:rPr lang="en-US" altLang="zh-CN" dirty="0"/>
              <a:t>User name is irrelevant to the content, URL may have meaningless characters.</a:t>
            </a:r>
          </a:p>
          <a:p>
            <a:r>
              <a:rPr lang="en-US" altLang="zh-CN" dirty="0"/>
              <a:t>Though top 3 punctuations are same, other punctuations may show details like mood.</a:t>
            </a:r>
            <a:endParaRPr lang="zh-CN" altLang="en-US" dirty="0"/>
          </a:p>
        </p:txBody>
      </p:sp>
    </p:spTree>
    <p:extLst>
      <p:ext uri="{BB962C8B-B14F-4D97-AF65-F5344CB8AC3E}">
        <p14:creationId xmlns:p14="http://schemas.microsoft.com/office/powerpoint/2010/main" val="1756974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b="1" dirty="0"/>
              <a:t>The model is not as good as the paper’s.</a:t>
            </a:r>
          </a:p>
          <a:p>
            <a:endParaRPr lang="en-US" altLang="zh-CN" b="1" dirty="0"/>
          </a:p>
          <a:p>
            <a:r>
              <a:rPr lang="en-US" altLang="zh-CN" dirty="0"/>
              <a:t>Maybe because of the fine tuning on the model, and the paper of </a:t>
            </a:r>
            <a:r>
              <a:rPr lang="en-US" altLang="zh-CN" dirty="0" err="1"/>
              <a:t>Senti</a:t>
            </a:r>
            <a:r>
              <a:rPr lang="en-US" altLang="zh-CN" dirty="0"/>
              <a:t>-</a:t>
            </a:r>
            <a:r>
              <a:rPr lang="en-US" altLang="zh-CN" dirty="0" err="1"/>
              <a:t>BiLSTM</a:t>
            </a:r>
            <a:r>
              <a:rPr lang="en-US" altLang="zh-CN" dirty="0"/>
              <a:t>-CNN seems use different dataset though the paper said it is also from the same Kaggle competition.</a:t>
            </a:r>
          </a:p>
          <a:p>
            <a:r>
              <a:rPr lang="en-US" altLang="zh-CN" dirty="0"/>
              <a:t>The paper have 10,876 samples in the dataset, including 4692 disaster and 6184 non disaster, while mine is 4673 and 6203. And I can’t find the examples from the paper in my dataset.</a:t>
            </a:r>
          </a:p>
          <a:p>
            <a:endParaRPr lang="zh-CN" altLang="en-US" b="1" dirty="0"/>
          </a:p>
        </p:txBody>
      </p:sp>
      <p:pic>
        <p:nvPicPr>
          <p:cNvPr id="7" name="图片 6">
            <a:extLst>
              <a:ext uri="{FF2B5EF4-FFF2-40B4-BE49-F238E27FC236}">
                <a16:creationId xmlns:a16="http://schemas.microsoft.com/office/drawing/2014/main" id="{9DDD40F7-0A55-4197-8B1B-850FC6767231}"/>
              </a:ext>
            </a:extLst>
          </p:cNvPr>
          <p:cNvPicPr>
            <a:picLocks noChangeAspect="1"/>
          </p:cNvPicPr>
          <p:nvPr/>
        </p:nvPicPr>
        <p:blipFill>
          <a:blip r:embed="rId2"/>
          <a:stretch>
            <a:fillRect/>
          </a:stretch>
        </p:blipFill>
        <p:spPr>
          <a:xfrm>
            <a:off x="4575621" y="518774"/>
            <a:ext cx="7482193" cy="939323"/>
          </a:xfrm>
          <a:prstGeom prst="rect">
            <a:avLst/>
          </a:prstGeom>
        </p:spPr>
      </p:pic>
    </p:spTree>
    <p:extLst>
      <p:ext uri="{BB962C8B-B14F-4D97-AF65-F5344CB8AC3E}">
        <p14:creationId xmlns:p14="http://schemas.microsoft.com/office/powerpoint/2010/main" val="701302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Analysis(152FP &amp; 352FN)</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Non disaster tweet with disaster prediction. (False positive)</a:t>
            </a:r>
          </a:p>
          <a:p>
            <a:endParaRPr lang="en-US" altLang="zh-CN" dirty="0"/>
          </a:p>
          <a:p>
            <a:endParaRPr lang="en-US" altLang="zh-CN" dirty="0"/>
          </a:p>
          <a:p>
            <a:endParaRPr lang="en-US" altLang="zh-CN" dirty="0"/>
          </a:p>
          <a:p>
            <a:r>
              <a:rPr lang="en-US" altLang="zh-CN" dirty="0">
                <a:solidFill>
                  <a:srgbClr val="000000"/>
                </a:solidFill>
                <a:latin typeface="等线" panose="02010600030101010101" pitchFamily="2" charset="-122"/>
              </a:rPr>
              <a:t>beware world</a:t>
            </a:r>
            <a:r>
              <a:rPr lang="zh-CN" altLang="en-US" dirty="0">
                <a:solidFill>
                  <a:srgbClr val="000000"/>
                </a:solidFill>
                <a:latin typeface="等线" panose="02010600030101010101" pitchFamily="2" charset="-122"/>
              </a:rPr>
              <a:t>，</a:t>
            </a:r>
            <a:r>
              <a:rPr lang="en-US" altLang="zh-CN" dirty="0">
                <a:solidFill>
                  <a:srgbClr val="000000"/>
                </a:solidFill>
                <a:latin typeface="等线" panose="02010600030101010101" pitchFamily="2" charset="-122"/>
              </a:rPr>
              <a:t> sierra </a:t>
            </a:r>
            <a:r>
              <a:rPr lang="en-US" altLang="zh-CN" dirty="0" err="1">
                <a:solidFill>
                  <a:srgbClr val="000000"/>
                </a:solidFill>
                <a:latin typeface="等线" panose="02010600030101010101" pitchFamily="2" charset="-122"/>
              </a:rPr>
              <a:t>leone</a:t>
            </a:r>
            <a:r>
              <a:rPr lang="en-US" altLang="zh-CN" dirty="0">
                <a:solidFill>
                  <a:srgbClr val="000000"/>
                </a:solidFill>
                <a:latin typeface="等线" panose="02010600030101010101" pitchFamily="2" charset="-122"/>
              </a:rPr>
              <a:t> and </a:t>
            </a:r>
            <a:r>
              <a:rPr lang="en-US" altLang="zh-CN" dirty="0" err="1">
                <a:solidFill>
                  <a:srgbClr val="000000"/>
                </a:solidFill>
                <a:latin typeface="等线" panose="02010600030101010101" pitchFamily="2" charset="-122"/>
              </a:rPr>
              <a:t>guap</a:t>
            </a:r>
            <a:r>
              <a:rPr lang="en-US" altLang="zh-CN" dirty="0">
                <a:solidFill>
                  <a:srgbClr val="000000"/>
                </a:solidFill>
                <a:latin typeface="等线" panose="02010600030101010101" pitchFamily="2" charset="-122"/>
              </a:rPr>
              <a:t> are music names of a rapper. It seems like Sierra Leone, a country is ablaze. </a:t>
            </a:r>
            <a:endParaRPr lang="zh-CN" altLang="en-US" dirty="0"/>
          </a:p>
        </p:txBody>
      </p:sp>
      <p:sp>
        <p:nvSpPr>
          <p:cNvPr id="4" name="矩形 3">
            <a:extLst>
              <a:ext uri="{FF2B5EF4-FFF2-40B4-BE49-F238E27FC236}">
                <a16:creationId xmlns:a16="http://schemas.microsoft.com/office/drawing/2014/main" id="{B2319AAD-039C-4C7F-B8E2-F4DBBA61C880}"/>
              </a:ext>
            </a:extLst>
          </p:cNvPr>
          <p:cNvSpPr/>
          <p:nvPr/>
        </p:nvSpPr>
        <p:spPr>
          <a:xfrm>
            <a:off x="1058563" y="2470490"/>
            <a:ext cx="6096000" cy="369332"/>
          </a:xfrm>
          <a:prstGeom prst="rect">
            <a:avLst/>
          </a:prstGeom>
        </p:spPr>
        <p:txBody>
          <a:bodyPr>
            <a:spAutoFit/>
          </a:bodyPr>
          <a:lstStyle/>
          <a:p>
            <a:r>
              <a:rPr lang="en-US" altLang="zh-CN" dirty="0">
                <a:solidFill>
                  <a:srgbClr val="000000"/>
                </a:solidFill>
                <a:latin typeface="等线" panose="02010600030101010101" pitchFamily="2" charset="-122"/>
              </a:rPr>
              <a:t>beware world ablaze sierra </a:t>
            </a:r>
            <a:r>
              <a:rPr lang="en-US" altLang="zh-CN" dirty="0" err="1">
                <a:solidFill>
                  <a:srgbClr val="000000"/>
                </a:solidFill>
                <a:latin typeface="等线" panose="02010600030101010101" pitchFamily="2" charset="-122"/>
              </a:rPr>
              <a:t>leone</a:t>
            </a:r>
            <a:r>
              <a:rPr lang="en-US" altLang="zh-CN" dirty="0">
                <a:solidFill>
                  <a:srgbClr val="000000"/>
                </a:solidFill>
                <a:latin typeface="等线" panose="02010600030101010101" pitchFamily="2" charset="-122"/>
              </a:rPr>
              <a:t> &amp;amp; </a:t>
            </a:r>
            <a:r>
              <a:rPr lang="en-US" altLang="zh-CN" dirty="0" err="1">
                <a:solidFill>
                  <a:srgbClr val="000000"/>
                </a:solidFill>
                <a:latin typeface="等线" panose="02010600030101010101" pitchFamily="2" charset="-122"/>
              </a:rPr>
              <a:t>guap</a:t>
            </a:r>
            <a:r>
              <a:rPr lang="en-US" altLang="zh-CN" dirty="0">
                <a:solidFill>
                  <a:srgbClr val="000000"/>
                </a:solidFill>
                <a:latin typeface="等线" panose="02010600030101010101" pitchFamily="2" charset="-122"/>
              </a:rPr>
              <a:t>.</a:t>
            </a:r>
            <a:endParaRPr lang="zh-CN" altLang="en-US" dirty="0"/>
          </a:p>
        </p:txBody>
      </p:sp>
    </p:spTree>
    <p:extLst>
      <p:ext uri="{BB962C8B-B14F-4D97-AF65-F5344CB8AC3E}">
        <p14:creationId xmlns:p14="http://schemas.microsoft.com/office/powerpoint/2010/main" val="3237363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FP</a:t>
            </a:r>
          </a:p>
          <a:p>
            <a:endParaRPr lang="en-US" altLang="zh-CN" dirty="0"/>
          </a:p>
          <a:p>
            <a:endParaRPr lang="en-US" altLang="zh-CN" dirty="0"/>
          </a:p>
          <a:p>
            <a:endParaRPr lang="en-US" altLang="zh-CN" dirty="0"/>
          </a:p>
          <a:p>
            <a:r>
              <a:rPr lang="en-US" altLang="zh-CN" dirty="0"/>
              <a:t>It is ablaze, but not serious enough to be a disaster.</a:t>
            </a:r>
            <a:endParaRPr lang="zh-CN" altLang="en-US" dirty="0"/>
          </a:p>
        </p:txBody>
      </p:sp>
      <p:sp>
        <p:nvSpPr>
          <p:cNvPr id="4" name="矩形 3">
            <a:extLst>
              <a:ext uri="{FF2B5EF4-FFF2-40B4-BE49-F238E27FC236}">
                <a16:creationId xmlns:a16="http://schemas.microsoft.com/office/drawing/2014/main" id="{E6444D18-1DD4-4541-95B1-449E9987B6E2}"/>
              </a:ext>
            </a:extLst>
          </p:cNvPr>
          <p:cNvSpPr/>
          <p:nvPr/>
        </p:nvSpPr>
        <p:spPr>
          <a:xfrm>
            <a:off x="838200" y="2505670"/>
            <a:ext cx="6096000" cy="923330"/>
          </a:xfrm>
          <a:prstGeom prst="rect">
            <a:avLst/>
          </a:prstGeom>
        </p:spPr>
        <p:txBody>
          <a:bodyPr>
            <a:spAutoFit/>
          </a:bodyPr>
          <a:lstStyle/>
          <a:p>
            <a:r>
              <a:rPr lang="zh-CN" altLang="en-US" dirty="0"/>
              <a:t>@CTVToronto the bins in front of the field by my house wer set ablaze the other day flames went rite up the hydro pole wonder if it was him</a:t>
            </a:r>
          </a:p>
        </p:txBody>
      </p:sp>
    </p:spTree>
    <p:extLst>
      <p:ext uri="{BB962C8B-B14F-4D97-AF65-F5344CB8AC3E}">
        <p14:creationId xmlns:p14="http://schemas.microsoft.com/office/powerpoint/2010/main" val="2366114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FP</a:t>
            </a:r>
          </a:p>
          <a:p>
            <a:endParaRPr lang="en-US" altLang="zh-CN" dirty="0"/>
          </a:p>
          <a:p>
            <a:endParaRPr lang="en-US" altLang="zh-CN" dirty="0"/>
          </a:p>
          <a:p>
            <a:endParaRPr lang="en-US" altLang="zh-CN" dirty="0"/>
          </a:p>
          <a:p>
            <a:r>
              <a:rPr lang="en-US" altLang="zh-CN" dirty="0"/>
              <a:t>It is relevant to disaster, but not disaster</a:t>
            </a:r>
            <a:endParaRPr lang="zh-CN" altLang="en-US" dirty="0"/>
          </a:p>
        </p:txBody>
      </p:sp>
      <p:sp>
        <p:nvSpPr>
          <p:cNvPr id="4" name="矩形 3">
            <a:extLst>
              <a:ext uri="{FF2B5EF4-FFF2-40B4-BE49-F238E27FC236}">
                <a16:creationId xmlns:a16="http://schemas.microsoft.com/office/drawing/2014/main" id="{5B893328-448A-4D20-B6BE-9376745791AA}"/>
              </a:ext>
            </a:extLst>
          </p:cNvPr>
          <p:cNvSpPr/>
          <p:nvPr/>
        </p:nvSpPr>
        <p:spPr>
          <a:xfrm>
            <a:off x="838200" y="2537424"/>
            <a:ext cx="6096000" cy="646331"/>
          </a:xfrm>
          <a:prstGeom prst="rect">
            <a:avLst/>
          </a:prstGeom>
        </p:spPr>
        <p:txBody>
          <a:bodyPr>
            <a:spAutoFit/>
          </a:bodyPr>
          <a:lstStyle/>
          <a:p>
            <a:r>
              <a:rPr lang="zh-CN" altLang="en-US" dirty="0"/>
              <a:t>For Legal and Medical Referral Service @1800_Injured Call us at: 1-800-465-87332 #accident #slipandfall #dogbite</a:t>
            </a:r>
          </a:p>
        </p:txBody>
      </p:sp>
    </p:spTree>
    <p:extLst>
      <p:ext uri="{BB962C8B-B14F-4D97-AF65-F5344CB8AC3E}">
        <p14:creationId xmlns:p14="http://schemas.microsoft.com/office/powerpoint/2010/main" val="3929917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FP</a:t>
            </a:r>
          </a:p>
          <a:p>
            <a:endParaRPr lang="en-US" altLang="zh-CN" dirty="0"/>
          </a:p>
          <a:p>
            <a:endParaRPr lang="en-US" altLang="zh-CN" dirty="0"/>
          </a:p>
          <a:p>
            <a:endParaRPr lang="en-US" altLang="zh-CN" dirty="0"/>
          </a:p>
          <a:p>
            <a:r>
              <a:rPr lang="en-US" altLang="zh-CN" dirty="0"/>
              <a:t>No zombie in the world </a:t>
            </a:r>
            <a:r>
              <a:rPr lang="en-US" altLang="zh-CN" dirty="0">
                <a:sym typeface="Wingdings" panose="05000000000000000000" pitchFamily="2" charset="2"/>
              </a:rPr>
              <a:t>: )</a:t>
            </a:r>
            <a:endParaRPr lang="zh-CN" altLang="en-US" dirty="0"/>
          </a:p>
        </p:txBody>
      </p:sp>
      <p:sp>
        <p:nvSpPr>
          <p:cNvPr id="4" name="矩形 3">
            <a:extLst>
              <a:ext uri="{FF2B5EF4-FFF2-40B4-BE49-F238E27FC236}">
                <a16:creationId xmlns:a16="http://schemas.microsoft.com/office/drawing/2014/main" id="{B1DC1289-4B79-4895-BE72-9BF3A9A793F0}"/>
              </a:ext>
            </a:extLst>
          </p:cNvPr>
          <p:cNvSpPr/>
          <p:nvPr/>
        </p:nvSpPr>
        <p:spPr>
          <a:xfrm>
            <a:off x="928772" y="2725350"/>
            <a:ext cx="5490606" cy="369332"/>
          </a:xfrm>
          <a:prstGeom prst="rect">
            <a:avLst/>
          </a:prstGeom>
        </p:spPr>
        <p:txBody>
          <a:bodyPr wrap="none">
            <a:spAutoFit/>
          </a:bodyPr>
          <a:lstStyle/>
          <a:p>
            <a:r>
              <a:rPr lang="en-US" altLang="zh-CN" dirty="0" err="1">
                <a:solidFill>
                  <a:srgbClr val="000000"/>
                </a:solidFill>
                <a:latin typeface="等线" panose="02010600030101010101" pitchFamily="2" charset="-122"/>
              </a:rPr>
              <a:t>OMg</a:t>
            </a:r>
            <a:r>
              <a:rPr lang="en-US" altLang="zh-CN" dirty="0">
                <a:solidFill>
                  <a:srgbClr val="000000"/>
                </a:solidFill>
                <a:latin typeface="等线" panose="02010600030101010101" pitchFamily="2" charset="-122"/>
              </a:rPr>
              <a:t> zombie apocalypse among my students... -___-</a:t>
            </a:r>
            <a:r>
              <a:rPr lang="en-US" altLang="zh-CN" dirty="0"/>
              <a:t> </a:t>
            </a:r>
            <a:endParaRPr lang="zh-CN" altLang="en-US" dirty="0"/>
          </a:p>
        </p:txBody>
      </p:sp>
    </p:spTree>
    <p:extLst>
      <p:ext uri="{BB962C8B-B14F-4D97-AF65-F5344CB8AC3E}">
        <p14:creationId xmlns:p14="http://schemas.microsoft.com/office/powerpoint/2010/main" val="372446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Disaster tweet with non disaster prediction. (False </a:t>
            </a:r>
            <a:r>
              <a:rPr lang="en-US" altLang="zh-CN" dirty="0" err="1"/>
              <a:t>negtive</a:t>
            </a:r>
            <a:r>
              <a:rPr lang="en-US" altLang="zh-CN" dirty="0"/>
              <a:t>)</a:t>
            </a:r>
          </a:p>
          <a:p>
            <a:endParaRPr lang="en-US" altLang="zh-CN" dirty="0"/>
          </a:p>
          <a:p>
            <a:endParaRPr lang="en-US" altLang="zh-CN" dirty="0"/>
          </a:p>
          <a:p>
            <a:endParaRPr lang="en-US" altLang="zh-CN" dirty="0"/>
          </a:p>
          <a:p>
            <a:r>
              <a:rPr lang="en-US" altLang="zh-CN" dirty="0"/>
              <a:t>It have many topics.</a:t>
            </a:r>
          </a:p>
          <a:p>
            <a:endParaRPr lang="zh-CN" altLang="en-US" dirty="0"/>
          </a:p>
        </p:txBody>
      </p:sp>
      <p:sp>
        <p:nvSpPr>
          <p:cNvPr id="5" name="矩形 4">
            <a:extLst>
              <a:ext uri="{FF2B5EF4-FFF2-40B4-BE49-F238E27FC236}">
                <a16:creationId xmlns:a16="http://schemas.microsoft.com/office/drawing/2014/main" id="{A7AA85C6-6B03-409F-9972-63ED31CC6162}"/>
              </a:ext>
            </a:extLst>
          </p:cNvPr>
          <p:cNvSpPr/>
          <p:nvPr/>
        </p:nvSpPr>
        <p:spPr>
          <a:xfrm>
            <a:off x="838199" y="2505670"/>
            <a:ext cx="7440827" cy="923330"/>
          </a:xfrm>
          <a:prstGeom prst="rect">
            <a:avLst/>
          </a:prstGeom>
        </p:spPr>
        <p:txBody>
          <a:bodyPr wrap="square">
            <a:spAutoFit/>
          </a:bodyPr>
          <a:lstStyle/>
          <a:p>
            <a:r>
              <a:rPr lang="en-US" altLang="zh-CN" dirty="0">
                <a:solidFill>
                  <a:srgbClr val="000000"/>
                </a:solidFill>
                <a:latin typeface="等线" panose="02010600030101010101" pitchFamily="2" charset="-122"/>
              </a:rPr>
              <a:t>@</a:t>
            </a:r>
            <a:r>
              <a:rPr lang="en-US" altLang="zh-CN" dirty="0" err="1">
                <a:solidFill>
                  <a:srgbClr val="000000"/>
                </a:solidFill>
                <a:latin typeface="等线" panose="02010600030101010101" pitchFamily="2" charset="-122"/>
              </a:rPr>
              <a:t>rewind_music</a:t>
            </a:r>
            <a:r>
              <a:rPr lang="en-US" altLang="zh-CN" dirty="0">
                <a:solidFill>
                  <a:srgbClr val="000000"/>
                </a:solidFill>
                <a:latin typeface="等线" panose="02010600030101010101" pitchFamily="2" charset="-122"/>
              </a:rPr>
              <a:t> found out about you guys today(regarding the accident on the airplane lol) &amp;amp; became a fan! Sending love &amp;amp; support from Cali~?</a:t>
            </a:r>
            <a:r>
              <a:rPr lang="en-US" altLang="zh-CN" dirty="0"/>
              <a:t> </a:t>
            </a:r>
            <a:endParaRPr lang="zh-CN" altLang="en-US" dirty="0"/>
          </a:p>
        </p:txBody>
      </p:sp>
    </p:spTree>
    <p:extLst>
      <p:ext uri="{BB962C8B-B14F-4D97-AF65-F5344CB8AC3E}">
        <p14:creationId xmlns:p14="http://schemas.microsoft.com/office/powerpoint/2010/main" val="2964664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FN</a:t>
            </a:r>
          </a:p>
          <a:p>
            <a:endParaRPr lang="en-US" altLang="zh-CN" dirty="0"/>
          </a:p>
          <a:p>
            <a:endParaRPr lang="en-US" altLang="zh-CN" dirty="0"/>
          </a:p>
          <a:p>
            <a:endParaRPr lang="en-US" altLang="zh-CN" dirty="0"/>
          </a:p>
          <a:p>
            <a:r>
              <a:rPr lang="en-US" altLang="zh-CN" dirty="0"/>
              <a:t>The ‘love’ mislead the model, and the more important messages are not text.</a:t>
            </a:r>
            <a:endParaRPr lang="zh-CN" altLang="en-US" dirty="0"/>
          </a:p>
        </p:txBody>
      </p:sp>
      <p:sp>
        <p:nvSpPr>
          <p:cNvPr id="4" name="矩形 3">
            <a:extLst>
              <a:ext uri="{FF2B5EF4-FFF2-40B4-BE49-F238E27FC236}">
                <a16:creationId xmlns:a16="http://schemas.microsoft.com/office/drawing/2014/main" id="{25DFCFAA-88B3-4A37-8E91-032423B6B8D5}"/>
              </a:ext>
            </a:extLst>
          </p:cNvPr>
          <p:cNvSpPr/>
          <p:nvPr/>
        </p:nvSpPr>
        <p:spPr>
          <a:xfrm>
            <a:off x="838200" y="2599208"/>
            <a:ext cx="6096000" cy="646331"/>
          </a:xfrm>
          <a:prstGeom prst="rect">
            <a:avLst/>
          </a:prstGeom>
        </p:spPr>
        <p:txBody>
          <a:bodyPr>
            <a:spAutoFit/>
          </a:bodyPr>
          <a:lstStyle/>
          <a:p>
            <a:r>
              <a:rPr lang="en-US" altLang="zh-CN" b="0" i="0" dirty="0">
                <a:solidFill>
                  <a:srgbClr val="5F6368"/>
                </a:solidFill>
                <a:effectLst/>
                <a:latin typeface="Roboto Mono"/>
              </a:rPr>
              <a:t>To love you love you love you ... Massive Attack - Angel (HD) https://t.co/9TW34Gffox </a:t>
            </a:r>
            <a:r>
              <a:rPr lang="en-US" altLang="zh-CN" b="0" i="0" dirty="0" err="1">
                <a:solidFill>
                  <a:srgbClr val="5F6368"/>
                </a:solidFill>
                <a:effectLst/>
                <a:latin typeface="Roboto Mono"/>
              </a:rPr>
              <a:t>vÌ_a</a:t>
            </a:r>
            <a:r>
              <a:rPr lang="en-US" altLang="zh-CN" b="0" i="0" dirty="0">
                <a:solidFill>
                  <a:srgbClr val="5F6368"/>
                </a:solidFill>
                <a:effectLst/>
                <a:latin typeface="Roboto Mono"/>
              </a:rPr>
              <a:t> @YouTube</a:t>
            </a:r>
            <a:endParaRPr lang="zh-CN" altLang="en-US" dirty="0"/>
          </a:p>
        </p:txBody>
      </p:sp>
    </p:spTree>
    <p:extLst>
      <p:ext uri="{BB962C8B-B14F-4D97-AF65-F5344CB8AC3E}">
        <p14:creationId xmlns:p14="http://schemas.microsoft.com/office/powerpoint/2010/main" val="282090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3AA92-A0CB-4E2A-9C23-7612B619FCFB}"/>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052CE0CB-7389-4540-8949-820BAAC803B5}"/>
              </a:ext>
            </a:extLst>
          </p:cNvPr>
          <p:cNvSpPr>
            <a:spLocks noGrp="1"/>
          </p:cNvSpPr>
          <p:nvPr>
            <p:ph idx="1"/>
          </p:nvPr>
        </p:nvSpPr>
        <p:spPr/>
        <p:txBody>
          <a:bodyPr/>
          <a:lstStyle/>
          <a:p>
            <a:r>
              <a:rPr lang="en-US" altLang="zh-CN" dirty="0"/>
              <a:t>By analyzing the features of the dataset, I choose 5 features to preprocess the dataset. </a:t>
            </a:r>
          </a:p>
          <a:p>
            <a:r>
              <a:rPr lang="en-US" altLang="zh-CN" dirty="0"/>
              <a:t>Then I build the model and combine it with processors about the 5 features.</a:t>
            </a:r>
          </a:p>
          <a:p>
            <a:r>
              <a:rPr lang="en-US" altLang="zh-CN" dirty="0"/>
              <a:t>At last, I choose the best processor and fine tune the model to analyze the result.</a:t>
            </a:r>
            <a:endParaRPr lang="zh-CN" altLang="en-US" dirty="0"/>
          </a:p>
        </p:txBody>
      </p:sp>
    </p:spTree>
    <p:extLst>
      <p:ext uri="{BB962C8B-B14F-4D97-AF65-F5344CB8AC3E}">
        <p14:creationId xmlns:p14="http://schemas.microsoft.com/office/powerpoint/2010/main" val="1825444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a:xfrm>
            <a:off x="838200" y="1825625"/>
            <a:ext cx="10515600" cy="4351338"/>
          </a:xfrm>
        </p:spPr>
        <p:txBody>
          <a:bodyPr/>
          <a:lstStyle/>
          <a:p>
            <a:r>
              <a:rPr lang="en-US" altLang="zh-CN" dirty="0"/>
              <a:t>FN</a:t>
            </a:r>
          </a:p>
          <a:p>
            <a:endParaRPr lang="en-US" altLang="zh-CN" dirty="0"/>
          </a:p>
          <a:p>
            <a:endParaRPr lang="en-US" altLang="zh-CN" dirty="0"/>
          </a:p>
          <a:p>
            <a:endParaRPr lang="en-US" altLang="zh-CN" dirty="0"/>
          </a:p>
          <a:p>
            <a:endParaRPr lang="en-US" altLang="zh-CN" dirty="0"/>
          </a:p>
          <a:p>
            <a:r>
              <a:rPr lang="en-US" altLang="zh-CN" dirty="0"/>
              <a:t>‘</a:t>
            </a:r>
            <a:r>
              <a:rPr lang="zh-CN" altLang="en-US" dirty="0"/>
              <a:t>bleeding</a:t>
            </a:r>
            <a:r>
              <a:rPr lang="en-US" altLang="zh-CN" dirty="0"/>
              <a:t>’</a:t>
            </a:r>
            <a:r>
              <a:rPr lang="zh-CN" altLang="en-US" dirty="0"/>
              <a:t> </a:t>
            </a:r>
            <a:r>
              <a:rPr lang="en-US" altLang="zh-CN" dirty="0"/>
              <a:t>here seems serious enough to be a disaster</a:t>
            </a:r>
            <a:endParaRPr lang="zh-CN" altLang="en-US" dirty="0"/>
          </a:p>
        </p:txBody>
      </p:sp>
      <p:sp>
        <p:nvSpPr>
          <p:cNvPr id="4" name="矩形 3">
            <a:extLst>
              <a:ext uri="{FF2B5EF4-FFF2-40B4-BE49-F238E27FC236}">
                <a16:creationId xmlns:a16="http://schemas.microsoft.com/office/drawing/2014/main" id="{1FBD49BB-98DA-489D-84CA-478DB7AE7EC5}"/>
              </a:ext>
            </a:extLst>
          </p:cNvPr>
          <p:cNvSpPr/>
          <p:nvPr/>
        </p:nvSpPr>
        <p:spPr>
          <a:xfrm>
            <a:off x="838200" y="2871057"/>
            <a:ext cx="6096000" cy="646331"/>
          </a:xfrm>
          <a:prstGeom prst="rect">
            <a:avLst/>
          </a:prstGeom>
        </p:spPr>
        <p:txBody>
          <a:bodyPr>
            <a:spAutoFit/>
          </a:bodyPr>
          <a:lstStyle/>
          <a:p>
            <a:r>
              <a:rPr lang="zh-CN" altLang="en-US" dirty="0"/>
              <a:t>@Battlehork I wish I could watch but the gif the LU account posted of Mundo bleeding... Jesus! D:</a:t>
            </a:r>
          </a:p>
        </p:txBody>
      </p:sp>
    </p:spTree>
    <p:extLst>
      <p:ext uri="{BB962C8B-B14F-4D97-AF65-F5344CB8AC3E}">
        <p14:creationId xmlns:p14="http://schemas.microsoft.com/office/powerpoint/2010/main" val="438787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C8607-E381-401E-8C06-0D8989989DCD}"/>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B3AA2BF-EADF-448C-8491-B4397131C9AA}"/>
              </a:ext>
            </a:extLst>
          </p:cNvPr>
          <p:cNvSpPr>
            <a:spLocks noGrp="1"/>
          </p:cNvSpPr>
          <p:nvPr>
            <p:ph idx="1"/>
          </p:nvPr>
        </p:nvSpPr>
        <p:spPr/>
        <p:txBody>
          <a:bodyPr/>
          <a:lstStyle/>
          <a:p>
            <a:r>
              <a:rPr lang="en-US" altLang="zh-CN" dirty="0"/>
              <a:t>Problems? with the dataset:</a:t>
            </a:r>
          </a:p>
          <a:p>
            <a:r>
              <a:rPr lang="en-US" altLang="zh-CN" dirty="0"/>
              <a:t>Marked as a disaster and predict as non disaster(FN)</a:t>
            </a:r>
            <a:endParaRPr lang="zh-CN" altLang="en-US" dirty="0"/>
          </a:p>
        </p:txBody>
      </p:sp>
      <p:sp>
        <p:nvSpPr>
          <p:cNvPr id="4" name="矩形 3">
            <a:extLst>
              <a:ext uri="{FF2B5EF4-FFF2-40B4-BE49-F238E27FC236}">
                <a16:creationId xmlns:a16="http://schemas.microsoft.com/office/drawing/2014/main" id="{692BFE23-8AE4-40B4-B225-7CD3C5E333D2}"/>
              </a:ext>
            </a:extLst>
          </p:cNvPr>
          <p:cNvSpPr/>
          <p:nvPr/>
        </p:nvSpPr>
        <p:spPr>
          <a:xfrm>
            <a:off x="838200" y="2895770"/>
            <a:ext cx="6096000" cy="646331"/>
          </a:xfrm>
          <a:prstGeom prst="rect">
            <a:avLst/>
          </a:prstGeom>
        </p:spPr>
        <p:txBody>
          <a:bodyPr>
            <a:spAutoFit/>
          </a:bodyPr>
          <a:lstStyle/>
          <a:p>
            <a:r>
              <a:rPr lang="en-US" altLang="zh-CN" dirty="0">
                <a:solidFill>
                  <a:srgbClr val="000000"/>
                </a:solidFill>
                <a:latin typeface="等线" panose="02010600030101010101" pitchFamily="2" charset="-122"/>
              </a:rPr>
              <a:t>2 held with heroin in ambulance http://t.co/d9sOwi1G21 http://t.co/OPxmdPIwAu</a:t>
            </a:r>
            <a:r>
              <a:rPr lang="en-US" altLang="zh-CN" dirty="0"/>
              <a:t> </a:t>
            </a:r>
            <a:endParaRPr lang="zh-CN" altLang="en-US" dirty="0"/>
          </a:p>
        </p:txBody>
      </p:sp>
      <p:sp>
        <p:nvSpPr>
          <p:cNvPr id="5" name="矩形 4">
            <a:extLst>
              <a:ext uri="{FF2B5EF4-FFF2-40B4-BE49-F238E27FC236}">
                <a16:creationId xmlns:a16="http://schemas.microsoft.com/office/drawing/2014/main" id="{4F33BD7A-FADC-48AA-BE95-26FEE1C31AC6}"/>
              </a:ext>
            </a:extLst>
          </p:cNvPr>
          <p:cNvSpPr/>
          <p:nvPr/>
        </p:nvSpPr>
        <p:spPr>
          <a:xfrm>
            <a:off x="838200" y="3822976"/>
            <a:ext cx="6096000" cy="646331"/>
          </a:xfrm>
          <a:prstGeom prst="rect">
            <a:avLst/>
          </a:prstGeom>
        </p:spPr>
        <p:txBody>
          <a:bodyPr>
            <a:spAutoFit/>
          </a:bodyPr>
          <a:lstStyle/>
          <a:p>
            <a:r>
              <a:rPr lang="en-US" altLang="zh-CN" dirty="0">
                <a:solidFill>
                  <a:srgbClr val="000000"/>
                </a:solidFill>
                <a:latin typeface="等线" panose="02010600030101010101" pitchFamily="2" charset="-122"/>
              </a:rPr>
              <a:t>New Nanotech Device Will Be Able To Target And Destroy Blood Clots http://t.co/MnmyJXQ9go #science</a:t>
            </a:r>
            <a:r>
              <a:rPr lang="en-US" altLang="zh-CN" dirty="0"/>
              <a:t> </a:t>
            </a:r>
            <a:endParaRPr lang="zh-CN" altLang="en-US" dirty="0"/>
          </a:p>
        </p:txBody>
      </p:sp>
      <p:sp>
        <p:nvSpPr>
          <p:cNvPr id="6" name="矩形 5">
            <a:extLst>
              <a:ext uri="{FF2B5EF4-FFF2-40B4-BE49-F238E27FC236}">
                <a16:creationId xmlns:a16="http://schemas.microsoft.com/office/drawing/2014/main" id="{E79C30E9-A3B0-4C57-BD4A-F910A4750F70}"/>
              </a:ext>
            </a:extLst>
          </p:cNvPr>
          <p:cNvSpPr/>
          <p:nvPr/>
        </p:nvSpPr>
        <p:spPr>
          <a:xfrm>
            <a:off x="838200" y="4861470"/>
            <a:ext cx="6096000" cy="923330"/>
          </a:xfrm>
          <a:prstGeom prst="rect">
            <a:avLst/>
          </a:prstGeom>
        </p:spPr>
        <p:txBody>
          <a:bodyPr>
            <a:spAutoFit/>
          </a:bodyPr>
          <a:lstStyle/>
          <a:p>
            <a:r>
              <a:rPr lang="en-US" altLang="zh-CN" dirty="0">
                <a:solidFill>
                  <a:srgbClr val="000000"/>
                </a:solidFill>
                <a:latin typeface="等线" panose="02010600030101010101" pitchFamily="2" charset="-122"/>
              </a:rPr>
              <a:t>Why should a helicopter ambulance ride to transfer to a hospital 21 miles away cost $29800? http://t.co/7ZqIreY7Te http://t.co/9Qp3PqPwZv</a:t>
            </a:r>
            <a:r>
              <a:rPr lang="en-US" altLang="zh-CN" dirty="0"/>
              <a:t> </a:t>
            </a:r>
            <a:endParaRPr lang="zh-CN" altLang="en-US" dirty="0"/>
          </a:p>
        </p:txBody>
      </p:sp>
    </p:spTree>
    <p:extLst>
      <p:ext uri="{BB962C8B-B14F-4D97-AF65-F5344CB8AC3E}">
        <p14:creationId xmlns:p14="http://schemas.microsoft.com/office/powerpoint/2010/main" val="1078912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3E371-4CC9-41A1-8863-EA48B89F973C}"/>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A1A37E34-4B18-4FB7-BC27-23BC0DD08116}"/>
              </a:ext>
            </a:extLst>
          </p:cNvPr>
          <p:cNvSpPr>
            <a:spLocks noGrp="1"/>
          </p:cNvSpPr>
          <p:nvPr>
            <p:ph idx="1"/>
          </p:nvPr>
        </p:nvSpPr>
        <p:spPr/>
        <p:txBody>
          <a:bodyPr/>
          <a:lstStyle/>
          <a:p>
            <a:r>
              <a:rPr lang="en-US" altLang="zh-CN" dirty="0"/>
              <a:t>Features of FP:</a:t>
            </a:r>
          </a:p>
          <a:p>
            <a:r>
              <a:rPr lang="en-US" altLang="zh-CN" dirty="0"/>
              <a:t>Some words to describe a disaster become proper noun.</a:t>
            </a:r>
          </a:p>
          <a:p>
            <a:r>
              <a:rPr lang="en-US" altLang="zh-CN" dirty="0"/>
              <a:t>Disasters in game or movie is not a disaster : )</a:t>
            </a:r>
          </a:p>
          <a:p>
            <a:endParaRPr lang="en-US" altLang="zh-CN" dirty="0"/>
          </a:p>
          <a:p>
            <a:r>
              <a:rPr lang="en-US" altLang="zh-CN" dirty="0"/>
              <a:t>Features of FN:</a:t>
            </a:r>
          </a:p>
          <a:p>
            <a:r>
              <a:rPr lang="en-US" altLang="zh-CN" dirty="0"/>
              <a:t>When too many topics in one tweet.</a:t>
            </a:r>
          </a:p>
          <a:p>
            <a:r>
              <a:rPr lang="en-US" altLang="zh-CN" dirty="0"/>
              <a:t>Pray for people in disaster.</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92784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28D1E-8BBF-45FA-A839-BE8F8F4D1168}"/>
              </a:ext>
            </a:extLst>
          </p:cNvPr>
          <p:cNvSpPr>
            <a:spLocks noGrp="1"/>
          </p:cNvSpPr>
          <p:nvPr>
            <p:ph type="title"/>
          </p:nvPr>
        </p:nvSpPr>
        <p:spPr/>
        <p:txBody>
          <a:bodyPr/>
          <a:lstStyle/>
          <a:p>
            <a:r>
              <a:rPr lang="en-US" altLang="zh-CN" dirty="0"/>
              <a:t>Error Analysis</a:t>
            </a:r>
            <a:endParaRPr lang="zh-CN" altLang="en-US" dirty="0"/>
          </a:p>
        </p:txBody>
      </p:sp>
      <p:sp>
        <p:nvSpPr>
          <p:cNvPr id="3" name="内容占位符 2">
            <a:extLst>
              <a:ext uri="{FF2B5EF4-FFF2-40B4-BE49-F238E27FC236}">
                <a16:creationId xmlns:a16="http://schemas.microsoft.com/office/drawing/2014/main" id="{5E92625E-2715-4904-83E7-05421296A69D}"/>
              </a:ext>
            </a:extLst>
          </p:cNvPr>
          <p:cNvSpPr>
            <a:spLocks noGrp="1"/>
          </p:cNvSpPr>
          <p:nvPr>
            <p:ph idx="1"/>
          </p:nvPr>
        </p:nvSpPr>
        <p:spPr/>
        <p:txBody>
          <a:bodyPr/>
          <a:lstStyle/>
          <a:p>
            <a:r>
              <a:rPr lang="en-US" altLang="zh-CN" dirty="0"/>
              <a:t>Common features:</a:t>
            </a:r>
          </a:p>
          <a:p>
            <a:r>
              <a:rPr lang="en-US" altLang="zh-CN" dirty="0"/>
              <a:t>Boundary of whether an event is a disaster.</a:t>
            </a:r>
          </a:p>
          <a:p>
            <a:r>
              <a:rPr lang="en-US" altLang="zh-CN" dirty="0"/>
              <a:t>Subevent of a disaster can be subevent of non disaster event.</a:t>
            </a:r>
          </a:p>
          <a:p>
            <a:r>
              <a:rPr lang="en-US" altLang="zh-CN" dirty="0"/>
              <a:t>In tweet, there may be more information in links(</a:t>
            </a:r>
            <a:r>
              <a:rPr lang="en-US" altLang="zh-CN" dirty="0" err="1"/>
              <a:t>urls</a:t>
            </a:r>
            <a:r>
              <a:rPr lang="en-US" altLang="zh-CN" dirty="0"/>
              <a:t>), include videos and pictures.</a:t>
            </a:r>
            <a:endParaRPr lang="zh-CN" altLang="en-US" dirty="0"/>
          </a:p>
        </p:txBody>
      </p:sp>
    </p:spTree>
    <p:extLst>
      <p:ext uri="{BB962C8B-B14F-4D97-AF65-F5344CB8AC3E}">
        <p14:creationId xmlns:p14="http://schemas.microsoft.com/office/powerpoint/2010/main" val="2461570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6415E-BE59-4A52-9FC1-2886A9B1CCA8}"/>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222476D8-615A-4A9D-BEC7-5DFE24CB3520}"/>
              </a:ext>
            </a:extLst>
          </p:cNvPr>
          <p:cNvSpPr>
            <a:spLocks noGrp="1"/>
          </p:cNvSpPr>
          <p:nvPr>
            <p:ph idx="1"/>
          </p:nvPr>
        </p:nvSpPr>
        <p:spPr/>
        <p:txBody>
          <a:bodyPr/>
          <a:lstStyle/>
          <a:p>
            <a:r>
              <a:rPr lang="en-US" altLang="zh-CN" dirty="0"/>
              <a:t>In my project, from the dataset I choose appropriate features as preprocessor to improve the combined Bert model. </a:t>
            </a:r>
          </a:p>
          <a:p>
            <a:r>
              <a:rPr lang="en-US" altLang="zh-CN" dirty="0"/>
              <a:t>With the result of experiment, I try to analyze the reason of improving and reason of why mistakes occur.</a:t>
            </a:r>
          </a:p>
          <a:p>
            <a:r>
              <a:rPr lang="en-US" altLang="zh-CN" dirty="0"/>
              <a:t>From the limitations on my work, there are more ways to improve in the future. More dataset can make the boundary of disaster more clear. Fine tuning of Bert model is also important.</a:t>
            </a:r>
            <a:endParaRPr lang="zh-CN" altLang="en-US" dirty="0"/>
          </a:p>
        </p:txBody>
      </p:sp>
    </p:spTree>
    <p:extLst>
      <p:ext uri="{BB962C8B-B14F-4D97-AF65-F5344CB8AC3E}">
        <p14:creationId xmlns:p14="http://schemas.microsoft.com/office/powerpoint/2010/main" val="2311197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CF2A0-A95E-481D-B7A3-7C034F8DD029}"/>
              </a:ext>
            </a:extLst>
          </p:cNvPr>
          <p:cNvSpPr>
            <a:spLocks noGrp="1"/>
          </p:cNvSpPr>
          <p:nvPr>
            <p:ph type="ctrTitle"/>
          </p:nvPr>
        </p:nvSpPr>
        <p:spPr/>
        <p:txBody>
          <a:bodyPr>
            <a:normAutofit/>
          </a:bodyPr>
          <a:lstStyle/>
          <a:p>
            <a:r>
              <a:rPr lang="en-US" altLang="zh-CN" b="1" dirty="0"/>
              <a:t>Thank you!</a:t>
            </a:r>
            <a:endParaRPr lang="zh-CN" altLang="en-US" dirty="0"/>
          </a:p>
        </p:txBody>
      </p:sp>
    </p:spTree>
    <p:extLst>
      <p:ext uri="{BB962C8B-B14F-4D97-AF65-F5344CB8AC3E}">
        <p14:creationId xmlns:p14="http://schemas.microsoft.com/office/powerpoint/2010/main" val="116333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DD4E1-1331-4B76-809A-C25C6C42009B}"/>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FCA0010C-8446-4A2C-A5CC-1257580E984C}"/>
              </a:ext>
            </a:extLst>
          </p:cNvPr>
          <p:cNvSpPr>
            <a:spLocks noGrp="1"/>
          </p:cNvSpPr>
          <p:nvPr>
            <p:ph idx="1"/>
          </p:nvPr>
        </p:nvSpPr>
        <p:spPr/>
        <p:txBody>
          <a:bodyPr/>
          <a:lstStyle/>
          <a:p>
            <a:r>
              <a:rPr lang="en-US" altLang="zh-CN" dirty="0"/>
              <a:t>The dataset is separated into train dataset and test dataset.</a:t>
            </a:r>
          </a:p>
          <a:p>
            <a:r>
              <a:rPr lang="en-US" altLang="zh-CN" dirty="0"/>
              <a:t>Train dataset have columns of id, text, location, keyword and target. Location and keyword columns can be empty.</a:t>
            </a:r>
          </a:p>
          <a:p>
            <a:r>
              <a:rPr lang="en-US" altLang="zh-CN" dirty="0"/>
              <a:t>Since it’s a competition on Kaggle, so test dataset does not have target and score of competition is accuracy on test dataset. But the full dataset is leaked, so I will use the test dataset with target to evaluate my model.</a:t>
            </a:r>
          </a:p>
          <a:p>
            <a:endParaRPr lang="zh-CN" altLang="en-US" dirty="0"/>
          </a:p>
        </p:txBody>
      </p:sp>
    </p:spTree>
    <p:extLst>
      <p:ext uri="{BB962C8B-B14F-4D97-AF65-F5344CB8AC3E}">
        <p14:creationId xmlns:p14="http://schemas.microsoft.com/office/powerpoint/2010/main" val="50489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7AE59-AD8C-4117-8451-38060C8324D4}"/>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AB30F855-91BA-4E70-9FD5-B2D39179BBFB}"/>
              </a:ext>
            </a:extLst>
          </p:cNvPr>
          <p:cNvSpPr>
            <a:spLocks noGrp="1"/>
          </p:cNvSpPr>
          <p:nvPr>
            <p:ph idx="1"/>
          </p:nvPr>
        </p:nvSpPr>
        <p:spPr/>
        <p:txBody>
          <a:bodyPr/>
          <a:lstStyle/>
          <a:p>
            <a:r>
              <a:rPr lang="en-US" altLang="zh-CN" dirty="0"/>
              <a:t>There are more “non disaster tweets” than “disaster tweets” in both data sets while the ratio is almost same.</a:t>
            </a:r>
          </a:p>
          <a:p>
            <a:r>
              <a:rPr lang="en-US" altLang="zh-CN" dirty="0"/>
              <a:t>They also have similar percentage of keyword and location. Since keyword and location are select from the text, so I just use the text column to train the model. </a:t>
            </a:r>
            <a:endParaRPr lang="zh-CN" altLang="en-US" dirty="0"/>
          </a:p>
        </p:txBody>
      </p:sp>
      <p:pic>
        <p:nvPicPr>
          <p:cNvPr id="6" name="图片 5">
            <a:extLst>
              <a:ext uri="{FF2B5EF4-FFF2-40B4-BE49-F238E27FC236}">
                <a16:creationId xmlns:a16="http://schemas.microsoft.com/office/drawing/2014/main" id="{021E632E-A3AC-494A-AEBF-8A28760DF589}"/>
              </a:ext>
            </a:extLst>
          </p:cNvPr>
          <p:cNvPicPr>
            <a:picLocks noChangeAspect="1"/>
          </p:cNvPicPr>
          <p:nvPr/>
        </p:nvPicPr>
        <p:blipFill>
          <a:blip r:embed="rId2"/>
          <a:stretch>
            <a:fillRect/>
          </a:stretch>
        </p:blipFill>
        <p:spPr>
          <a:xfrm>
            <a:off x="1267723" y="4384354"/>
            <a:ext cx="9656554" cy="1509820"/>
          </a:xfrm>
          <a:prstGeom prst="rect">
            <a:avLst/>
          </a:prstGeom>
        </p:spPr>
      </p:pic>
    </p:spTree>
    <p:extLst>
      <p:ext uri="{BB962C8B-B14F-4D97-AF65-F5344CB8AC3E}">
        <p14:creationId xmlns:p14="http://schemas.microsoft.com/office/powerpoint/2010/main" val="71093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6BC89-4983-4B67-BB15-D3D62CE9B0A6}"/>
              </a:ext>
            </a:extLst>
          </p:cNvPr>
          <p:cNvSpPr>
            <a:spLocks noGrp="1"/>
          </p:cNvSpPr>
          <p:nvPr>
            <p:ph type="title"/>
          </p:nvPr>
        </p:nvSpPr>
        <p:spPr/>
        <p:txBody>
          <a:bodyPr/>
          <a:lstStyle/>
          <a:p>
            <a:r>
              <a:rPr lang="en-US" altLang="zh-CN" dirty="0"/>
              <a:t>Dataset </a:t>
            </a:r>
            <a:endParaRPr lang="zh-CN" altLang="en-US" dirty="0"/>
          </a:p>
        </p:txBody>
      </p:sp>
      <p:sp>
        <p:nvSpPr>
          <p:cNvPr id="3" name="内容占位符 2">
            <a:extLst>
              <a:ext uri="{FF2B5EF4-FFF2-40B4-BE49-F238E27FC236}">
                <a16:creationId xmlns:a16="http://schemas.microsoft.com/office/drawing/2014/main" id="{B84DDFB6-C09F-4E48-8D8E-D148C139FDB4}"/>
              </a:ext>
            </a:extLst>
          </p:cNvPr>
          <p:cNvSpPr>
            <a:spLocks noGrp="1"/>
          </p:cNvSpPr>
          <p:nvPr>
            <p:ph idx="1"/>
          </p:nvPr>
        </p:nvSpPr>
        <p:spPr/>
        <p:txBody>
          <a:bodyPr/>
          <a:lstStyle/>
          <a:p>
            <a:r>
              <a:rPr lang="en-US" altLang="zh-CN" dirty="0"/>
              <a:t>Feature: URL</a:t>
            </a:r>
            <a:endParaRPr lang="zh-CN" altLang="en-US" dirty="0"/>
          </a:p>
        </p:txBody>
      </p:sp>
      <p:pic>
        <p:nvPicPr>
          <p:cNvPr id="5" name="图片 4">
            <a:extLst>
              <a:ext uri="{FF2B5EF4-FFF2-40B4-BE49-F238E27FC236}">
                <a16:creationId xmlns:a16="http://schemas.microsoft.com/office/drawing/2014/main" id="{D9C36024-2D50-44FC-ABFD-585AAF47E9D0}"/>
              </a:ext>
            </a:extLst>
          </p:cNvPr>
          <p:cNvPicPr>
            <a:picLocks noChangeAspect="1"/>
          </p:cNvPicPr>
          <p:nvPr/>
        </p:nvPicPr>
        <p:blipFill>
          <a:blip r:embed="rId2"/>
          <a:stretch>
            <a:fillRect/>
          </a:stretch>
        </p:blipFill>
        <p:spPr>
          <a:xfrm>
            <a:off x="580768" y="2435936"/>
            <a:ext cx="6935936" cy="3875964"/>
          </a:xfrm>
          <a:prstGeom prst="rect">
            <a:avLst/>
          </a:prstGeom>
        </p:spPr>
      </p:pic>
      <p:sp>
        <p:nvSpPr>
          <p:cNvPr id="6" name="矩形 5">
            <a:extLst>
              <a:ext uri="{FF2B5EF4-FFF2-40B4-BE49-F238E27FC236}">
                <a16:creationId xmlns:a16="http://schemas.microsoft.com/office/drawing/2014/main" id="{89F5F813-C2BD-474F-97A2-C343B6A28492}"/>
              </a:ext>
            </a:extLst>
          </p:cNvPr>
          <p:cNvSpPr/>
          <p:nvPr/>
        </p:nvSpPr>
        <p:spPr>
          <a:xfrm>
            <a:off x="8140128" y="2752806"/>
            <a:ext cx="3591698" cy="2246769"/>
          </a:xfrm>
          <a:prstGeom prst="rect">
            <a:avLst/>
          </a:prstGeom>
        </p:spPr>
        <p:txBody>
          <a:bodyPr wrap="square">
            <a:spAutoFit/>
          </a:bodyPr>
          <a:lstStyle/>
          <a:p>
            <a:r>
              <a:rPr lang="en-US" altLang="zh-CN" sz="2800" dirty="0"/>
              <a:t>URL may have meaningless characters, so remove </a:t>
            </a:r>
            <a:r>
              <a:rPr lang="en-US" altLang="zh-CN" sz="2800" dirty="0" err="1"/>
              <a:t>url</a:t>
            </a:r>
            <a:r>
              <a:rPr lang="en-US" altLang="zh-CN" sz="2800" dirty="0"/>
              <a:t> may improve the model.</a:t>
            </a:r>
            <a:endParaRPr lang="zh-CN" altLang="en-US" sz="2800" dirty="0"/>
          </a:p>
        </p:txBody>
      </p:sp>
    </p:spTree>
    <p:extLst>
      <p:ext uri="{BB962C8B-B14F-4D97-AF65-F5344CB8AC3E}">
        <p14:creationId xmlns:p14="http://schemas.microsoft.com/office/powerpoint/2010/main" val="242010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EE02A-BD08-4CE1-8CF6-A089E9FE6770}"/>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15797218-EBB1-4333-AFB9-8E0C255CD58D}"/>
              </a:ext>
            </a:extLst>
          </p:cNvPr>
          <p:cNvSpPr>
            <a:spLocks noGrp="1"/>
          </p:cNvSpPr>
          <p:nvPr>
            <p:ph idx="1"/>
          </p:nvPr>
        </p:nvSpPr>
        <p:spPr/>
        <p:txBody>
          <a:bodyPr/>
          <a:lstStyle/>
          <a:p>
            <a:r>
              <a:rPr lang="en-US" altLang="zh-CN" dirty="0"/>
              <a:t>Feature: punctuation </a:t>
            </a:r>
            <a:endParaRPr lang="zh-CN" altLang="en-US" dirty="0"/>
          </a:p>
        </p:txBody>
      </p:sp>
      <p:pic>
        <p:nvPicPr>
          <p:cNvPr id="4" name="图片 3">
            <a:extLst>
              <a:ext uri="{FF2B5EF4-FFF2-40B4-BE49-F238E27FC236}">
                <a16:creationId xmlns:a16="http://schemas.microsoft.com/office/drawing/2014/main" id="{DC7D3D04-6BE6-4F77-A7DF-2BCE40396926}"/>
              </a:ext>
            </a:extLst>
          </p:cNvPr>
          <p:cNvPicPr>
            <a:picLocks noChangeAspect="1"/>
          </p:cNvPicPr>
          <p:nvPr/>
        </p:nvPicPr>
        <p:blipFill>
          <a:blip r:embed="rId2"/>
          <a:stretch>
            <a:fillRect/>
          </a:stretch>
        </p:blipFill>
        <p:spPr>
          <a:xfrm>
            <a:off x="2592023" y="2439389"/>
            <a:ext cx="7007953" cy="3737574"/>
          </a:xfrm>
          <a:prstGeom prst="rect">
            <a:avLst/>
          </a:prstGeom>
        </p:spPr>
      </p:pic>
    </p:spTree>
    <p:extLst>
      <p:ext uri="{BB962C8B-B14F-4D97-AF65-F5344CB8AC3E}">
        <p14:creationId xmlns:p14="http://schemas.microsoft.com/office/powerpoint/2010/main" val="36399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D8220-6B7C-4E0A-95B1-AD94AE63F4E9}"/>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D946FF52-6479-4654-AFA2-8CF31E62569C}"/>
              </a:ext>
            </a:extLst>
          </p:cNvPr>
          <p:cNvSpPr>
            <a:spLocks noGrp="1"/>
          </p:cNvSpPr>
          <p:nvPr>
            <p:ph idx="1"/>
          </p:nvPr>
        </p:nvSpPr>
        <p:spPr/>
        <p:txBody>
          <a:bodyPr/>
          <a:lstStyle/>
          <a:p>
            <a:r>
              <a:rPr lang="en-US" altLang="zh-CN" dirty="0"/>
              <a:t>Feature: punctuation </a:t>
            </a:r>
            <a:endParaRPr lang="zh-CN" altLang="en-US" dirty="0"/>
          </a:p>
          <a:p>
            <a:endParaRPr lang="zh-CN" altLang="en-US" dirty="0"/>
          </a:p>
        </p:txBody>
      </p:sp>
      <p:pic>
        <p:nvPicPr>
          <p:cNvPr id="4" name="图片 3">
            <a:extLst>
              <a:ext uri="{FF2B5EF4-FFF2-40B4-BE49-F238E27FC236}">
                <a16:creationId xmlns:a16="http://schemas.microsoft.com/office/drawing/2014/main" id="{2F9CF6FF-C043-48B6-ABB8-F70044983EE4}"/>
              </a:ext>
            </a:extLst>
          </p:cNvPr>
          <p:cNvPicPr>
            <a:picLocks noChangeAspect="1"/>
          </p:cNvPicPr>
          <p:nvPr/>
        </p:nvPicPr>
        <p:blipFill>
          <a:blip r:embed="rId2"/>
          <a:stretch>
            <a:fillRect/>
          </a:stretch>
        </p:blipFill>
        <p:spPr>
          <a:xfrm>
            <a:off x="0" y="2490556"/>
            <a:ext cx="7718553" cy="4007394"/>
          </a:xfrm>
          <a:prstGeom prst="rect">
            <a:avLst/>
          </a:prstGeom>
        </p:spPr>
      </p:pic>
      <p:sp>
        <p:nvSpPr>
          <p:cNvPr id="5" name="矩形 4">
            <a:extLst>
              <a:ext uri="{FF2B5EF4-FFF2-40B4-BE49-F238E27FC236}">
                <a16:creationId xmlns:a16="http://schemas.microsoft.com/office/drawing/2014/main" id="{A5BD8023-B6A9-49BF-B6A3-A01A7131DE69}"/>
              </a:ext>
            </a:extLst>
          </p:cNvPr>
          <p:cNvSpPr/>
          <p:nvPr/>
        </p:nvSpPr>
        <p:spPr>
          <a:xfrm>
            <a:off x="8140128" y="2752806"/>
            <a:ext cx="3591698" cy="1815882"/>
          </a:xfrm>
          <a:prstGeom prst="rect">
            <a:avLst/>
          </a:prstGeom>
        </p:spPr>
        <p:txBody>
          <a:bodyPr wrap="square">
            <a:spAutoFit/>
          </a:bodyPr>
          <a:lstStyle/>
          <a:p>
            <a:r>
              <a:rPr lang="en-US" altLang="zh-CN" sz="2800" dirty="0"/>
              <a:t>Top 3 punctuations are same, so remove punctuations may improve the model</a:t>
            </a:r>
            <a:endParaRPr lang="zh-CN" altLang="en-US" sz="2800" dirty="0"/>
          </a:p>
        </p:txBody>
      </p:sp>
    </p:spTree>
    <p:extLst>
      <p:ext uri="{BB962C8B-B14F-4D97-AF65-F5344CB8AC3E}">
        <p14:creationId xmlns:p14="http://schemas.microsoft.com/office/powerpoint/2010/main" val="405785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9B-BCFC-4437-89C5-180C4B43EB28}"/>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AF546809-CBA5-48A0-BA04-3A3CF604127E}"/>
              </a:ext>
            </a:extLst>
          </p:cNvPr>
          <p:cNvSpPr>
            <a:spLocks noGrp="1"/>
          </p:cNvSpPr>
          <p:nvPr>
            <p:ph idx="1"/>
          </p:nvPr>
        </p:nvSpPr>
        <p:spPr/>
        <p:txBody>
          <a:bodyPr/>
          <a:lstStyle/>
          <a:p>
            <a:r>
              <a:rPr lang="en-US" altLang="zh-CN" dirty="0"/>
              <a:t>Feature: hashtag #</a:t>
            </a:r>
            <a:endParaRPr lang="zh-CN" altLang="en-US" dirty="0"/>
          </a:p>
        </p:txBody>
      </p:sp>
      <p:pic>
        <p:nvPicPr>
          <p:cNvPr id="4" name="图片 3">
            <a:extLst>
              <a:ext uri="{FF2B5EF4-FFF2-40B4-BE49-F238E27FC236}">
                <a16:creationId xmlns:a16="http://schemas.microsoft.com/office/drawing/2014/main" id="{1227CF33-9DC5-4D6A-A8F6-7FC96431A4E0}"/>
              </a:ext>
            </a:extLst>
          </p:cNvPr>
          <p:cNvPicPr>
            <a:picLocks noChangeAspect="1"/>
          </p:cNvPicPr>
          <p:nvPr/>
        </p:nvPicPr>
        <p:blipFill>
          <a:blip r:embed="rId2"/>
          <a:stretch>
            <a:fillRect/>
          </a:stretch>
        </p:blipFill>
        <p:spPr>
          <a:xfrm>
            <a:off x="2838857" y="2253675"/>
            <a:ext cx="6514286" cy="3495238"/>
          </a:xfrm>
          <a:prstGeom prst="rect">
            <a:avLst/>
          </a:prstGeom>
        </p:spPr>
      </p:pic>
    </p:spTree>
    <p:extLst>
      <p:ext uri="{BB962C8B-B14F-4D97-AF65-F5344CB8AC3E}">
        <p14:creationId xmlns:p14="http://schemas.microsoft.com/office/powerpoint/2010/main" val="11454503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6813</TotalTime>
  <Words>1312</Words>
  <Application>Microsoft Office PowerPoint</Application>
  <PresentationFormat>宽屏</PresentationFormat>
  <Paragraphs>155</Paragraphs>
  <Slides>35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Roboto Mono</vt:lpstr>
      <vt:lpstr>等线</vt:lpstr>
      <vt:lpstr>等线 Light</vt:lpstr>
      <vt:lpstr>Arial</vt:lpstr>
      <vt:lpstr>Wingdings</vt:lpstr>
      <vt:lpstr>Office 主题​​</vt:lpstr>
      <vt:lpstr>Natural Language Processing with Disaster Tweets </vt:lpstr>
      <vt:lpstr>Introduction</vt:lpstr>
      <vt:lpstr>Introduction</vt:lpstr>
      <vt:lpstr>Dataset</vt:lpstr>
      <vt:lpstr>Dataset</vt:lpstr>
      <vt:lpstr>Dataset </vt:lpstr>
      <vt:lpstr>Dataset</vt:lpstr>
      <vt:lpstr>Dataset</vt:lpstr>
      <vt:lpstr>Dataset</vt:lpstr>
      <vt:lpstr>Dataset</vt:lpstr>
      <vt:lpstr>Dataset</vt:lpstr>
      <vt:lpstr>Dataset</vt:lpstr>
      <vt:lpstr>Dataset</vt:lpstr>
      <vt:lpstr>Dataset</vt:lpstr>
      <vt:lpstr>Dataset</vt:lpstr>
      <vt:lpstr>Model</vt:lpstr>
      <vt:lpstr>Experiment and Result</vt:lpstr>
      <vt:lpstr>Experiment and Result</vt:lpstr>
      <vt:lpstr>Experiment and Result</vt:lpstr>
      <vt:lpstr>Experiment and Result</vt:lpstr>
      <vt:lpstr>Analysis</vt:lpstr>
      <vt:lpstr>Analysis</vt:lpstr>
      <vt:lpstr>Analysis</vt:lpstr>
      <vt:lpstr>Error Analysis(152FP &amp; 352FN)</vt:lpstr>
      <vt:lpstr>Error Analysis</vt:lpstr>
      <vt:lpstr>Error Analysis</vt:lpstr>
      <vt:lpstr>Error Analysis</vt:lpstr>
      <vt:lpstr>Error Analysis</vt:lpstr>
      <vt:lpstr>Error Analysis</vt:lpstr>
      <vt:lpstr>Error Analysis</vt:lpstr>
      <vt:lpstr>Error Analysis</vt:lpstr>
      <vt:lpstr>Error Analysis</vt:lpstr>
      <vt:lpstr>Error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牛津</dc:creator>
  <cp:lastModifiedBy>牛津</cp:lastModifiedBy>
  <cp:revision>33</cp:revision>
  <dcterms:created xsi:type="dcterms:W3CDTF">2022-04-29T02:20:56Z</dcterms:created>
  <dcterms:modified xsi:type="dcterms:W3CDTF">2022-05-03T19:54:07Z</dcterms:modified>
</cp:coreProperties>
</file>