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79" r:id="rId4"/>
    <p:sldId id="288" r:id="rId5"/>
    <p:sldId id="265" r:id="rId6"/>
    <p:sldId id="289" r:id="rId7"/>
    <p:sldId id="290" r:id="rId8"/>
    <p:sldId id="266" r:id="rId9"/>
    <p:sldId id="281" r:id="rId10"/>
    <p:sldId id="283" r:id="rId11"/>
    <p:sldId id="267" r:id="rId12"/>
    <p:sldId id="276" r:id="rId13"/>
    <p:sldId id="261" r:id="rId14"/>
    <p:sldId id="277" r:id="rId15"/>
    <p:sldId id="284" r:id="rId16"/>
    <p:sldId id="282" r:id="rId17"/>
    <p:sldId id="285" r:id="rId18"/>
    <p:sldId id="286" r:id="rId19"/>
    <p:sldId id="287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7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241"/>
    <a:srgbClr val="0756A7"/>
    <a:srgbClr val="4CB6DB"/>
    <a:srgbClr val="65D3F6"/>
    <a:srgbClr val="D13694"/>
    <a:srgbClr val="E89CC9"/>
    <a:srgbClr val="CB1264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484" autoAdjust="0"/>
  </p:normalViewPr>
  <p:slideViewPr>
    <p:cSldViewPr snapToGrid="0" showGuides="1">
      <p:cViewPr varScale="1">
        <p:scale>
          <a:sx n="79" d="100"/>
          <a:sy n="79" d="100"/>
        </p:scale>
        <p:origin x="525" y="45"/>
      </p:cViewPr>
      <p:guideLst>
        <p:guide orient="horz" pos="2137"/>
        <p:guide pos="3863"/>
        <p:guide orient="horz" pos="3657"/>
        <p:guide pos="619"/>
        <p:guide orient="horz" pos="1117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9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892048688"/>
        <c:axId val="892049248"/>
      </c:areaChart>
      <c:catAx>
        <c:axId val="89204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rgbClr val="65D3F6"/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  <a:endParaRPr lang="zh-CN"/>
          </a:p>
        </c:txPr>
        <c:crossAx val="892049248"/>
        <c:crosses val="autoZero"/>
        <c:auto val="1"/>
        <c:lblAlgn val="ctr"/>
        <c:lblOffset val="100"/>
        <c:noMultiLvlLbl val="0"/>
      </c:catAx>
      <c:valAx>
        <c:axId val="89204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2048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抖音</c:v>
                </c:pt>
                <c:pt idx="1">
                  <c:v>贴吧</c:v>
                </c:pt>
                <c:pt idx="2">
                  <c:v>B站</c:v>
                </c:pt>
                <c:pt idx="3">
                  <c:v>微信</c:v>
                </c:pt>
                <c:pt idx="4">
                  <c:v>知乎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7-4D3F-967A-030BDDA88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抖音</c:v>
                </c:pt>
                <c:pt idx="1">
                  <c:v>贴吧</c:v>
                </c:pt>
                <c:pt idx="2">
                  <c:v>B站</c:v>
                </c:pt>
                <c:pt idx="3">
                  <c:v>微信</c:v>
                </c:pt>
                <c:pt idx="4">
                  <c:v>知乎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7-4D3F-967A-030BDDA88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overlap val="40"/>
        <c:axId val="731471280"/>
        <c:axId val="73147184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65D3F6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bg1"/>
              </a:solidFill>
              <a:ln w="22225">
                <a:solidFill>
                  <a:srgbClr val="65D3F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抖音</c:v>
                </c:pt>
                <c:pt idx="1">
                  <c:v>贴吧</c:v>
                </c:pt>
                <c:pt idx="2">
                  <c:v>B站</c:v>
                </c:pt>
                <c:pt idx="3">
                  <c:v>微信</c:v>
                </c:pt>
                <c:pt idx="4">
                  <c:v>知乎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77-4D3F-967A-030BDDA88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71280"/>
        <c:axId val="731471840"/>
      </c:lineChart>
      <c:catAx>
        <c:axId val="7314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3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  <a:endParaRPr lang="zh-CN"/>
          </a:p>
        </c:txPr>
        <c:crossAx val="731471840"/>
        <c:crosses val="autoZero"/>
        <c:auto val="1"/>
        <c:lblAlgn val="ctr"/>
        <c:lblOffset val="100"/>
        <c:noMultiLvlLbl val="0"/>
      </c:catAx>
      <c:valAx>
        <c:axId val="731471840"/>
        <c:scaling>
          <c:orientation val="minMax"/>
          <c:max val="5"/>
        </c:scaling>
        <c:delete val="0"/>
        <c:axPos val="l"/>
        <c:majorGridlines>
          <c:spPr>
            <a:ln w="3175" cap="flat" cmpd="sng" algn="ctr">
              <a:solidFill>
                <a:schemeClr val="bg1">
                  <a:alpha val="13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alpha val="38000"/>
                  </a:schemeClr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  <a:endParaRPr lang="zh-CN"/>
          </a:p>
        </c:txPr>
        <c:crossAx val="7314712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1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80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1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4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2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7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6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2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10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1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15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71626" y="1392962"/>
            <a:ext cx="4216008" cy="41604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69" name="椭圆 68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329" name="椭圆 328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7" name="椭圆 346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椭圆 34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连接符 37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3F04C3D-EE2A-40D4-B6BA-F9555D4D46AF}"/>
              </a:ext>
            </a:extLst>
          </p:cNvPr>
          <p:cNvSpPr txBox="1"/>
          <p:nvPr/>
        </p:nvSpPr>
        <p:spPr>
          <a:xfrm>
            <a:off x="4539498" y="3117282"/>
            <a:ext cx="3121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网络舆论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064A24-3AFD-4102-B0D1-0017F457903F}"/>
              </a:ext>
            </a:extLst>
          </p:cNvPr>
          <p:cNvSpPr txBox="1"/>
          <p:nvPr/>
        </p:nvSpPr>
        <p:spPr>
          <a:xfrm>
            <a:off x="8477619" y="5554067"/>
            <a:ext cx="227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汇报人：周鑫炜</a:t>
            </a:r>
          </a:p>
        </p:txBody>
      </p:sp>
    </p:spTree>
    <p:extLst>
      <p:ext uri="{BB962C8B-B14F-4D97-AF65-F5344CB8AC3E}">
        <p14:creationId xmlns:p14="http://schemas.microsoft.com/office/powerpoint/2010/main" val="107903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6CDFE9-DBAD-480C-8DE8-7FE60009B4A8}"/>
              </a:ext>
            </a:extLst>
          </p:cNvPr>
          <p:cNvSpPr/>
          <p:nvPr/>
        </p:nvSpPr>
        <p:spPr>
          <a:xfrm>
            <a:off x="0" y="1272145"/>
            <a:ext cx="12192000" cy="491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FD03E-3227-4D6D-A349-E1FC57F3C93A}"/>
              </a:ext>
            </a:extLst>
          </p:cNvPr>
          <p:cNvSpPr txBox="1"/>
          <p:nvPr/>
        </p:nvSpPr>
        <p:spPr>
          <a:xfrm>
            <a:off x="4285579" y="312872"/>
            <a:ext cx="356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舆论的一个定义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888CDB-FDDD-46D3-A2DB-8825894179D5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316D10D-60DA-463B-B920-0776F3430665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6AC4AD-F92F-4851-9339-D20798F6A150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600E05-4BE9-48C3-8233-593B24A37787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85101E6-E5B5-4A6A-87CA-2130D2D2E722}"/>
              </a:ext>
            </a:extLst>
          </p:cNvPr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FBCDA-93D5-44DE-9431-84F3B4403CB5}"/>
              </a:ext>
            </a:extLst>
          </p:cNvPr>
          <p:cNvSpPr txBox="1"/>
          <p:nvPr/>
        </p:nvSpPr>
        <p:spPr>
          <a:xfrm>
            <a:off x="6365194" y="2976981"/>
            <a:ext cx="512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tx2"/>
                </a:solidFill>
                <a:latin typeface="Roboto Th" pitchFamily="2" charset="0"/>
                <a:ea typeface="方正兰亭纤黑_GBK" panose="02000000000000000000" pitchFamily="2" charset="-122"/>
              </a:rPr>
              <a:t>舆论是关注某特定重要物象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AEEC20-ADE9-44D9-898D-CBCCD6A8F275}"/>
              </a:ext>
            </a:extLst>
          </p:cNvPr>
          <p:cNvCxnSpPr/>
          <p:nvPr/>
        </p:nvCxnSpPr>
        <p:spPr>
          <a:xfrm>
            <a:off x="5727256" y="3429000"/>
            <a:ext cx="338863" cy="0"/>
          </a:xfrm>
          <a:prstGeom prst="line">
            <a:avLst/>
          </a:prstGeom>
          <a:ln w="22225">
            <a:solidFill>
              <a:srgbClr val="0756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1E9FDA-CCBE-4DA0-BFE6-CCAAB658B771}"/>
              </a:ext>
            </a:extLst>
          </p:cNvPr>
          <p:cNvGrpSpPr/>
          <p:nvPr/>
        </p:nvGrpSpPr>
        <p:grpSpPr>
          <a:xfrm>
            <a:off x="6335313" y="4641763"/>
            <a:ext cx="1949227" cy="217892"/>
            <a:chOff x="6335313" y="4641763"/>
            <a:chExt cx="1949227" cy="21789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FAD408A-B6BE-468A-A758-7FE1FFAAA4D2}"/>
                </a:ext>
              </a:extLst>
            </p:cNvPr>
            <p:cNvCxnSpPr/>
            <p:nvPr/>
          </p:nvCxnSpPr>
          <p:spPr>
            <a:xfrm>
              <a:off x="7818487" y="4641763"/>
              <a:ext cx="466053" cy="0"/>
            </a:xfrm>
            <a:prstGeom prst="line">
              <a:avLst/>
            </a:prstGeom>
            <a:ln>
              <a:solidFill>
                <a:srgbClr val="65D3F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DC996-D260-407B-817D-FC5553BCB0D7}"/>
                </a:ext>
              </a:extLst>
            </p:cNvPr>
            <p:cNvCxnSpPr/>
            <p:nvPr/>
          </p:nvCxnSpPr>
          <p:spPr>
            <a:xfrm>
              <a:off x="6335313" y="4859655"/>
              <a:ext cx="598887" cy="0"/>
            </a:xfrm>
            <a:prstGeom prst="line">
              <a:avLst/>
            </a:prstGeom>
            <a:ln w="19050">
              <a:solidFill>
                <a:srgbClr val="0756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DB943EA9-9C6E-46BF-9006-C2CEADB6A1C1}"/>
              </a:ext>
            </a:extLst>
          </p:cNvPr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9BD715-54DA-4695-AEA3-3B3766A50BF3}"/>
              </a:ext>
            </a:extLst>
          </p:cNvPr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A1F2CE-A83A-4337-962E-6D66CC7EC924}"/>
              </a:ext>
            </a:extLst>
          </p:cNvPr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rgbClr val="0756A7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BE7F6A-E13F-4D20-8DD8-AFE571B302A5}"/>
              </a:ext>
            </a:extLst>
          </p:cNvPr>
          <p:cNvCxnSpPr/>
          <p:nvPr/>
        </p:nvCxnSpPr>
        <p:spPr>
          <a:xfrm>
            <a:off x="4216460" y="2908300"/>
            <a:ext cx="1849659" cy="0"/>
          </a:xfrm>
          <a:prstGeom prst="line">
            <a:avLst/>
          </a:prstGeom>
          <a:ln w="9525">
            <a:solidFill>
              <a:srgbClr val="4CB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FDBC648-17B4-4B78-AF39-D1B3A756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1" y="2305858"/>
            <a:ext cx="5127701" cy="28806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09287C-CF68-40C5-BEA3-DB10271479DA}"/>
              </a:ext>
            </a:extLst>
          </p:cNvPr>
          <p:cNvSpPr txBox="1"/>
          <p:nvPr/>
        </p:nvSpPr>
        <p:spPr>
          <a:xfrm>
            <a:off x="6305433" y="3654638"/>
            <a:ext cx="4574825" cy="137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B841BF-8D51-4999-A048-1996258A57A1}"/>
              </a:ext>
            </a:extLst>
          </p:cNvPr>
          <p:cNvSpPr txBox="1"/>
          <p:nvPr/>
        </p:nvSpPr>
        <p:spPr>
          <a:xfrm>
            <a:off x="6349485" y="3522275"/>
            <a:ext cx="531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tx2"/>
                </a:solidFill>
                <a:latin typeface="Roboto Th" pitchFamily="2" charset="0"/>
                <a:ea typeface="方正兰亭纤黑_GBK" panose="02000000000000000000" pitchFamily="2" charset="-122"/>
              </a:rPr>
              <a:t>         的一群人发表的对该物象的一些表达。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59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2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2"/>
          <p:bldP spid="2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9232900" y="1371400"/>
            <a:ext cx="2965027" cy="4915100"/>
            <a:chOff x="9226973" y="1371400"/>
            <a:chExt cx="2965027" cy="49151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2900" y="1373744"/>
              <a:ext cx="2959100" cy="49127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226973" y="1371400"/>
              <a:ext cx="2959100" cy="4915100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384800" y="1373744"/>
            <a:ext cx="3848100" cy="4912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4518" y="375973"/>
            <a:ext cx="626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为什么要进行舆论引导呢？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970040" y="1955800"/>
            <a:ext cx="2260601" cy="3860800"/>
          </a:xfrm>
          <a:prstGeom prst="rect">
            <a:avLst/>
          </a:prstGeom>
          <a:solidFill>
            <a:srgbClr val="4CB6DB"/>
          </a:solidFill>
          <a:ln>
            <a:noFill/>
          </a:ln>
          <a:effectLst>
            <a:outerShdw blurRad="317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36725" y="1373744"/>
            <a:ext cx="4848075" cy="4915100"/>
            <a:chOff x="536725" y="1373744"/>
            <a:chExt cx="4848075" cy="49151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6725" y="1373744"/>
              <a:ext cx="4848075" cy="49151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36725" y="1373744"/>
              <a:ext cx="4848075" cy="49151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6725" y="1955800"/>
            <a:ext cx="288775" cy="3860800"/>
          </a:xfrm>
          <a:prstGeom prst="rect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6726" y="1373744"/>
            <a:ext cx="1075685" cy="4915100"/>
            <a:chOff x="-536726" y="1373744"/>
            <a:chExt cx="1075685" cy="49151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536725" y="1373744"/>
              <a:ext cx="1073450" cy="491510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-536726" y="1373744"/>
              <a:ext cx="1075685" cy="4912756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714999" y="2172093"/>
            <a:ext cx="3262882" cy="3262882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13679" y="2471959"/>
            <a:ext cx="2665524" cy="2665524"/>
          </a:xfrm>
          <a:prstGeom prst="ellipse">
            <a:avLst/>
          </a:prstGeom>
          <a:noFill/>
          <a:ln w="0">
            <a:solidFill>
              <a:srgbClr val="4CB6D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00985" y="1843564"/>
            <a:ext cx="3922313" cy="3922313"/>
          </a:xfrm>
          <a:prstGeom prst="ellipse">
            <a:avLst/>
          </a:prstGeom>
          <a:noFill/>
          <a:ln w="0">
            <a:solidFill>
              <a:srgbClr val="0756A7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210550" y="2049266"/>
            <a:ext cx="1409591" cy="3653032"/>
            <a:chOff x="8210550" y="2049266"/>
            <a:chExt cx="1409591" cy="3653032"/>
          </a:xfrm>
        </p:grpSpPr>
        <p:sp>
          <p:nvSpPr>
            <p:cNvPr id="24" name="文本框 23"/>
            <p:cNvSpPr txBox="1"/>
            <p:nvPr/>
          </p:nvSpPr>
          <p:spPr>
            <a:xfrm>
              <a:off x="8210550" y="2049266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+mn-cs"/>
                </a:rPr>
                <a:t>01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8379888" y="3863339"/>
              <a:ext cx="535588" cy="45719"/>
              <a:chOff x="8474075" y="3863339"/>
              <a:chExt cx="535600" cy="4572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474075" y="38633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19015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963956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等腰三角形 43"/>
            <p:cNvSpPr/>
            <p:nvPr/>
          </p:nvSpPr>
          <p:spPr>
            <a:xfrm rot="16200000" flipV="1">
              <a:off x="9526878" y="5609034"/>
              <a:ext cx="100172" cy="8635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6694C27-476C-4DB8-9593-67A4C23686E4}"/>
              </a:ext>
            </a:extLst>
          </p:cNvPr>
          <p:cNvSpPr txBox="1"/>
          <p:nvPr/>
        </p:nvSpPr>
        <p:spPr>
          <a:xfrm>
            <a:off x="1664106" y="2680149"/>
            <a:ext cx="56075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唐纳德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(Donald Trump)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正式就任美国总统后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以“美国优先”为核心政策理念、以 “推特治国”为重要传播推手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深刻改变国际舆论格局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颠覆美国政治传播生态。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 99"/>
          <p:cNvSpPr/>
          <p:nvPr/>
        </p:nvSpPr>
        <p:spPr>
          <a:xfrm>
            <a:off x="8905388" y="3299399"/>
            <a:ext cx="3028950" cy="3352800"/>
          </a:xfrm>
          <a:custGeom>
            <a:avLst/>
            <a:gdLst>
              <a:gd name="connsiteX0" fmla="*/ 0 w 3028950"/>
              <a:gd name="connsiteY0" fmla="*/ 3352800 h 3352800"/>
              <a:gd name="connsiteX1" fmla="*/ 901700 w 3028950"/>
              <a:gd name="connsiteY1" fmla="*/ 2076450 h 3352800"/>
              <a:gd name="connsiteX2" fmla="*/ 3003550 w 3028950"/>
              <a:gd name="connsiteY2" fmla="*/ 1524000 h 3352800"/>
              <a:gd name="connsiteX3" fmla="*/ 2730500 w 3028950"/>
              <a:gd name="connsiteY3" fmla="*/ 501650 h 3352800"/>
              <a:gd name="connsiteX4" fmla="*/ 3028950 w 302895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352800">
                <a:moveTo>
                  <a:pt x="0" y="3352800"/>
                </a:moveTo>
                <a:lnTo>
                  <a:pt x="901700" y="2076450"/>
                </a:lnTo>
                <a:lnTo>
                  <a:pt x="3003550" y="1524000"/>
                </a:lnTo>
                <a:lnTo>
                  <a:pt x="2730500" y="501650"/>
                </a:lnTo>
                <a:lnTo>
                  <a:pt x="3028950" y="0"/>
                </a:lnTo>
              </a:path>
            </a:pathLst>
          </a:custGeom>
          <a:noFill/>
          <a:ln w="3175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1868973" y="4777952"/>
            <a:ext cx="90887" cy="90887"/>
          </a:xfrm>
          <a:prstGeom prst="ellipse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0917" y="516517"/>
            <a:ext cx="942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不进行舆论引导的体制会发生的后果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-1724438" y="-438650"/>
            <a:ext cx="6506679" cy="65066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611164" y="615459"/>
            <a:ext cx="3801900" cy="3801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9238" y="1535861"/>
            <a:ext cx="1961096" cy="196109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89866" y="3288895"/>
            <a:ext cx="5053896" cy="3546715"/>
            <a:chOff x="6889866" y="3288895"/>
            <a:chExt cx="5053896" cy="3546715"/>
          </a:xfrm>
        </p:grpSpPr>
        <p:sp>
          <p:nvSpPr>
            <p:cNvPr id="101" name="椭圆 100"/>
            <p:cNvSpPr/>
            <p:nvPr/>
          </p:nvSpPr>
          <p:spPr>
            <a:xfrm>
              <a:off x="8805501" y="6556532"/>
              <a:ext cx="207201" cy="20720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741473" y="5309484"/>
              <a:ext cx="134275" cy="134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1609585" y="3783634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1918562" y="3288895"/>
              <a:ext cx="25200" cy="252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6889866" y="6628409"/>
              <a:ext cx="207201" cy="207201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753670" y="6238122"/>
              <a:ext cx="126196" cy="126196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957625" y="6593817"/>
              <a:ext cx="90887" cy="90887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11337933" y="5671172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1370293" y="4212000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840733" y="3826473"/>
              <a:ext cx="25200" cy="25200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540C120-6435-4F55-83B8-1F83EB84CAD3}"/>
              </a:ext>
            </a:extLst>
          </p:cNvPr>
          <p:cNvSpPr/>
          <p:nvPr/>
        </p:nvSpPr>
        <p:spPr>
          <a:xfrm>
            <a:off x="3528533" y="1873609"/>
            <a:ext cx="4965400" cy="3110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0DC8BB-037C-48E2-AE92-CC2985BB1500}"/>
              </a:ext>
            </a:extLst>
          </p:cNvPr>
          <p:cNvSpPr txBox="1"/>
          <p:nvPr/>
        </p:nvSpPr>
        <p:spPr>
          <a:xfrm>
            <a:off x="4111138" y="2435128"/>
            <a:ext cx="4032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疫情完全在我们的掌控之中。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</a:t>
            </a:r>
          </a:p>
        </p:txBody>
      </p:sp>
    </p:spTree>
    <p:extLst>
      <p:ext uri="{BB962C8B-B14F-4D97-AF65-F5344CB8AC3E}">
        <p14:creationId xmlns:p14="http://schemas.microsoft.com/office/powerpoint/2010/main" val="17910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17000"/>
                  </a:srgbClr>
                </a:gs>
                <a:gs pos="40000">
                  <a:srgbClr val="4CB6DB">
                    <a:alpha val="9000"/>
                  </a:srgbClr>
                </a:gs>
                <a:gs pos="70000">
                  <a:srgbClr val="65D3F6">
                    <a:alpha val="7000"/>
                  </a:srgbClr>
                </a:gs>
                <a:gs pos="100000">
                  <a:schemeClr val="bg1">
                    <a:alpha val="2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45733" y="1292766"/>
            <a:ext cx="4888975" cy="4201107"/>
            <a:chOff x="3645733" y="1292766"/>
            <a:chExt cx="4888975" cy="4201107"/>
          </a:xfrm>
        </p:grpSpPr>
        <p:sp>
          <p:nvSpPr>
            <p:cNvPr id="17" name="等腰三角形 16"/>
            <p:cNvSpPr/>
            <p:nvPr/>
          </p:nvSpPr>
          <p:spPr>
            <a:xfrm rot="7903198">
              <a:off x="3636400" y="1302099"/>
              <a:ext cx="135321" cy="116656"/>
            </a:xfrm>
            <a:prstGeom prst="triangle">
              <a:avLst/>
            </a:prstGeom>
            <a:solidFill>
              <a:srgbClr val="4CB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18542142">
              <a:off x="8408719" y="5367885"/>
              <a:ext cx="135321" cy="1166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9" name="等腰三角形 98"/>
          <p:cNvSpPr/>
          <p:nvPr/>
        </p:nvSpPr>
        <p:spPr>
          <a:xfrm rot="3709744">
            <a:off x="1874631" y="5384756"/>
            <a:ext cx="135321" cy="1166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等腰三角形 99"/>
          <p:cNvSpPr/>
          <p:nvPr/>
        </p:nvSpPr>
        <p:spPr>
          <a:xfrm>
            <a:off x="6027361" y="6504776"/>
            <a:ext cx="135321" cy="116656"/>
          </a:xfrm>
          <a:prstGeom prst="triangle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03459C-61C3-4C7D-87A2-3949FD585F2F}"/>
              </a:ext>
            </a:extLst>
          </p:cNvPr>
          <p:cNvSpPr txBox="1"/>
          <p:nvPr/>
        </p:nvSpPr>
        <p:spPr>
          <a:xfrm>
            <a:off x="1600321" y="2125670"/>
            <a:ext cx="8158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特朗普谎言或误导性言论， “新冠病毒会在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月消失”、“美国感染率很低”、“美国经济处于从古至 今的最好状态”等。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特朗普被称为推特总统，特别喜欢发推特，曾一天之内发布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条推 特创下记录，经常因发布不实言论被推特辟谣。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37E636C-ADD8-4D4A-8F90-0B637F9D03A4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BE29CC6-8D04-4DED-8238-C77316FA8390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92B7351-344F-466F-9D9E-1022E882FF59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4D0676-39AF-45A4-B247-64DEA96F5B9D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AFC1A967-B861-4ACD-95FF-DAA4A062E7E1}"/>
              </a:ext>
            </a:extLst>
          </p:cNvPr>
          <p:cNvSpPr/>
          <p:nvPr/>
        </p:nvSpPr>
        <p:spPr>
          <a:xfrm>
            <a:off x="10304376" y="1574175"/>
            <a:ext cx="2260601" cy="3860800"/>
          </a:xfrm>
          <a:prstGeom prst="rect">
            <a:avLst/>
          </a:prstGeom>
          <a:solidFill>
            <a:srgbClr val="4CB6DB"/>
          </a:solidFill>
          <a:ln>
            <a:noFill/>
          </a:ln>
          <a:effectLst>
            <a:outerShdw blurRad="317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0DBCD6A-A6C9-4543-8E14-73D2A5689977}"/>
              </a:ext>
            </a:extLst>
          </p:cNvPr>
          <p:cNvSpPr/>
          <p:nvPr/>
        </p:nvSpPr>
        <p:spPr>
          <a:xfrm>
            <a:off x="536725" y="1955800"/>
            <a:ext cx="288775" cy="3860800"/>
          </a:xfrm>
          <a:prstGeom prst="rect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B5445E-A4C3-447A-8261-442E0151BD9A}"/>
              </a:ext>
            </a:extLst>
          </p:cNvPr>
          <p:cNvGrpSpPr/>
          <p:nvPr/>
        </p:nvGrpSpPr>
        <p:grpSpPr>
          <a:xfrm>
            <a:off x="-537843" y="1405789"/>
            <a:ext cx="1075685" cy="4915100"/>
            <a:chOff x="-536726" y="1373744"/>
            <a:chExt cx="1075685" cy="4915100"/>
          </a:xfrm>
        </p:grpSpPr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639692F6-EF14-4237-9D1F-39D4F1637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536725" y="1373744"/>
              <a:ext cx="1073450" cy="4915100"/>
            </a:xfrm>
            <a:prstGeom prst="rect">
              <a:avLst/>
            </a:prstGeom>
          </p:spPr>
        </p:pic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9661931-2D1C-422C-900D-8B50E26DC04A}"/>
                </a:ext>
              </a:extLst>
            </p:cNvPr>
            <p:cNvSpPr/>
            <p:nvPr/>
          </p:nvSpPr>
          <p:spPr>
            <a:xfrm>
              <a:off x="-536726" y="1373744"/>
              <a:ext cx="1075685" cy="4912756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椭圆 104">
            <a:extLst>
              <a:ext uri="{FF2B5EF4-FFF2-40B4-BE49-F238E27FC236}">
                <a16:creationId xmlns:a16="http://schemas.microsoft.com/office/drawing/2014/main" id="{9F1B2BDA-29C7-4A51-B127-982A35F5A2AF}"/>
              </a:ext>
            </a:extLst>
          </p:cNvPr>
          <p:cNvSpPr/>
          <p:nvPr/>
        </p:nvSpPr>
        <p:spPr>
          <a:xfrm>
            <a:off x="3714999" y="2172093"/>
            <a:ext cx="3262882" cy="3262882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0F9664E-C678-487F-8F83-DE89C185828B}"/>
              </a:ext>
            </a:extLst>
          </p:cNvPr>
          <p:cNvSpPr/>
          <p:nvPr/>
        </p:nvSpPr>
        <p:spPr>
          <a:xfrm>
            <a:off x="4013679" y="2471959"/>
            <a:ext cx="2665524" cy="2665524"/>
          </a:xfrm>
          <a:prstGeom prst="ellipse">
            <a:avLst/>
          </a:prstGeom>
          <a:noFill/>
          <a:ln w="0">
            <a:solidFill>
              <a:srgbClr val="4CB6D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15A1C8D-1A16-4A54-A0F3-C557A04A697D}"/>
              </a:ext>
            </a:extLst>
          </p:cNvPr>
          <p:cNvSpPr/>
          <p:nvPr/>
        </p:nvSpPr>
        <p:spPr>
          <a:xfrm>
            <a:off x="3400985" y="1843564"/>
            <a:ext cx="3922313" cy="3922313"/>
          </a:xfrm>
          <a:prstGeom prst="ellipse">
            <a:avLst/>
          </a:prstGeom>
          <a:noFill/>
          <a:ln w="0">
            <a:solidFill>
              <a:srgbClr val="0756A7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D4C0FC7-3825-4603-ACEA-9F9103BD3D81}"/>
              </a:ext>
            </a:extLst>
          </p:cNvPr>
          <p:cNvGrpSpPr/>
          <p:nvPr/>
        </p:nvGrpSpPr>
        <p:grpSpPr>
          <a:xfrm>
            <a:off x="8379888" y="1806441"/>
            <a:ext cx="2865108" cy="3895857"/>
            <a:chOff x="8379888" y="1806441"/>
            <a:chExt cx="2865108" cy="3895857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3FB12D7-1CF6-4ED5-9659-E53467437016}"/>
                </a:ext>
              </a:extLst>
            </p:cNvPr>
            <p:cNvSpPr txBox="1"/>
            <p:nvPr/>
          </p:nvSpPr>
          <p:spPr>
            <a:xfrm>
              <a:off x="10482996" y="1806441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+mn-cs"/>
                </a:rPr>
                <a:t>02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endParaRPr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D52F2C4-E797-48D0-B27A-F6A5851F0CCA}"/>
                </a:ext>
              </a:extLst>
            </p:cNvPr>
            <p:cNvGrpSpPr/>
            <p:nvPr/>
          </p:nvGrpSpPr>
          <p:grpSpPr>
            <a:xfrm>
              <a:off x="8379888" y="3863339"/>
              <a:ext cx="535588" cy="45719"/>
              <a:chOff x="8474075" y="3863339"/>
              <a:chExt cx="535600" cy="45720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C43E11A-9EB6-4BC8-8788-B71976B2C977}"/>
                  </a:ext>
                </a:extLst>
              </p:cNvPr>
              <p:cNvSpPr/>
              <p:nvPr/>
            </p:nvSpPr>
            <p:spPr>
              <a:xfrm>
                <a:off x="8474075" y="38633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EE28ECE-B1B3-4B32-9697-CAB3BE630F7E}"/>
                  </a:ext>
                </a:extLst>
              </p:cNvPr>
              <p:cNvSpPr/>
              <p:nvPr/>
            </p:nvSpPr>
            <p:spPr>
              <a:xfrm>
                <a:off x="8719015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FFE35DD9-0E95-4592-B7A4-8F3C4637C1EE}"/>
                  </a:ext>
                </a:extLst>
              </p:cNvPr>
              <p:cNvSpPr/>
              <p:nvPr/>
            </p:nvSpPr>
            <p:spPr>
              <a:xfrm>
                <a:off x="8963956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250716A8-51C9-45F8-8128-14F126FF2590}"/>
                </a:ext>
              </a:extLst>
            </p:cNvPr>
            <p:cNvSpPr/>
            <p:nvPr/>
          </p:nvSpPr>
          <p:spPr>
            <a:xfrm rot="16200000" flipV="1">
              <a:off x="9526878" y="5609034"/>
              <a:ext cx="100172" cy="8635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756A7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756A7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CC88379-FF03-47EB-A2F4-E2C563972FF3}"/>
              </a:ext>
            </a:extLst>
          </p:cNvPr>
          <p:cNvSpPr txBox="1"/>
          <p:nvPr/>
        </p:nvSpPr>
        <p:spPr>
          <a:xfrm>
            <a:off x="2076154" y="2293577"/>
            <a:ext cx="8206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在面对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5G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带来的全新的媒体传播模式中，我们完全有必要做到舆论的积极引导，这样网民在日常生活中看到的消息才会成为有用的只是，而非没有营养的垃圾。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242A29EF-0A53-4B81-A095-F62EE5997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091" y="739107"/>
            <a:ext cx="1198397" cy="1448423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7BA55CD-9803-485F-938A-1983442743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47" y="210470"/>
            <a:ext cx="1270053" cy="19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215107" y="3048499"/>
            <a:ext cx="469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PART THERE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6270681" y="3817867"/>
            <a:ext cx="464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5G</a:t>
            </a:r>
            <a:r>
              <a:rPr lang="zh-CN" altLang="en-US" dirty="0">
                <a:solidFill>
                  <a:schemeClr val="bg1"/>
                </a:solidFill>
              </a:rPr>
              <a:t>时代下网络舆论的治理</a:t>
            </a:r>
            <a:endParaRPr lang="zh-CN" altLang="en-US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1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0" grpId="0"/>
      <p:bldP spid="3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99">
            <a:extLst>
              <a:ext uri="{FF2B5EF4-FFF2-40B4-BE49-F238E27FC236}">
                <a16:creationId xmlns:a16="http://schemas.microsoft.com/office/drawing/2014/main" id="{C1D81F2B-3C24-4C65-AA15-62CECE94C734}"/>
              </a:ext>
            </a:extLst>
          </p:cNvPr>
          <p:cNvSpPr/>
          <p:nvPr/>
        </p:nvSpPr>
        <p:spPr>
          <a:xfrm>
            <a:off x="8905388" y="3299399"/>
            <a:ext cx="3028950" cy="3352800"/>
          </a:xfrm>
          <a:custGeom>
            <a:avLst/>
            <a:gdLst>
              <a:gd name="connsiteX0" fmla="*/ 0 w 3028950"/>
              <a:gd name="connsiteY0" fmla="*/ 3352800 h 3352800"/>
              <a:gd name="connsiteX1" fmla="*/ 901700 w 3028950"/>
              <a:gd name="connsiteY1" fmla="*/ 2076450 h 3352800"/>
              <a:gd name="connsiteX2" fmla="*/ 3003550 w 3028950"/>
              <a:gd name="connsiteY2" fmla="*/ 1524000 h 3352800"/>
              <a:gd name="connsiteX3" fmla="*/ 2730500 w 3028950"/>
              <a:gd name="connsiteY3" fmla="*/ 501650 h 3352800"/>
              <a:gd name="connsiteX4" fmla="*/ 3028950 w 302895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352800">
                <a:moveTo>
                  <a:pt x="0" y="3352800"/>
                </a:moveTo>
                <a:lnTo>
                  <a:pt x="901700" y="2076450"/>
                </a:lnTo>
                <a:lnTo>
                  <a:pt x="3003550" y="1524000"/>
                </a:lnTo>
                <a:lnTo>
                  <a:pt x="2730500" y="501650"/>
                </a:lnTo>
                <a:lnTo>
                  <a:pt x="3028950" y="0"/>
                </a:lnTo>
              </a:path>
            </a:pathLst>
          </a:custGeom>
          <a:noFill/>
          <a:ln w="3175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4A3835-1408-47D0-B68C-564A05AEA914}"/>
              </a:ext>
            </a:extLst>
          </p:cNvPr>
          <p:cNvSpPr/>
          <p:nvPr/>
        </p:nvSpPr>
        <p:spPr>
          <a:xfrm>
            <a:off x="11868973" y="4777952"/>
            <a:ext cx="90887" cy="90887"/>
          </a:xfrm>
          <a:prstGeom prst="ellipse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92301-EB79-41C0-BC2B-C4D866F679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2384" y="1395663"/>
            <a:ext cx="2550027" cy="4523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D3905B-2909-4FBB-96DB-B2C8F8E4EB8D}"/>
              </a:ext>
            </a:extLst>
          </p:cNvPr>
          <p:cNvSpPr/>
          <p:nvPr/>
        </p:nvSpPr>
        <p:spPr>
          <a:xfrm>
            <a:off x="5912400" y="2019078"/>
            <a:ext cx="5025420" cy="32358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B7C8FA-4642-4AA1-B202-174AD6FC094A}"/>
              </a:ext>
            </a:extLst>
          </p:cNvPr>
          <p:cNvSpPr txBox="1"/>
          <p:nvPr/>
        </p:nvSpPr>
        <p:spPr>
          <a:xfrm>
            <a:off x="3739304" y="388805"/>
            <a:ext cx="46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国家引导舆论走向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6F0AF7-257E-461A-888F-E37A46F6966D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D66FA81-C1FC-41C9-A0CE-79FD415DBB32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F73D64-96C9-498A-A5D7-A13B729C3E21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432074D-B6C0-46B2-A951-E74E991CD64F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99000B4C-1524-4EB0-9637-C93CF1D4D8C3}"/>
              </a:ext>
            </a:extLst>
          </p:cNvPr>
          <p:cNvSpPr/>
          <p:nvPr/>
        </p:nvSpPr>
        <p:spPr>
          <a:xfrm>
            <a:off x="-611164" y="615459"/>
            <a:ext cx="3801900" cy="3801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FC62B4A-38F3-46BD-8CDA-3A684F434795}"/>
              </a:ext>
            </a:extLst>
          </p:cNvPr>
          <p:cNvSpPr/>
          <p:nvPr/>
        </p:nvSpPr>
        <p:spPr>
          <a:xfrm>
            <a:off x="309238" y="1535861"/>
            <a:ext cx="1961096" cy="196109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CC099DAA-4F0D-458D-AA72-834AA82F2FB4}"/>
              </a:ext>
            </a:extLst>
          </p:cNvPr>
          <p:cNvSpPr>
            <a:spLocks/>
          </p:cNvSpPr>
          <p:nvPr/>
        </p:nvSpPr>
        <p:spPr bwMode="auto">
          <a:xfrm>
            <a:off x="968268" y="2194891"/>
            <a:ext cx="643033" cy="643033"/>
          </a:xfrm>
          <a:custGeom>
            <a:avLst/>
            <a:gdLst>
              <a:gd name="T0" fmla="*/ 932010 w 1608138"/>
              <a:gd name="T1" fmla="*/ 152701 h 1608138"/>
              <a:gd name="T2" fmla="*/ 752676 w 1608138"/>
              <a:gd name="T3" fmla="*/ 177524 h 1608138"/>
              <a:gd name="T4" fmla="*/ 588757 w 1608138"/>
              <a:gd name="T5" fmla="*/ 239958 h 1608138"/>
              <a:gd name="T6" fmla="*/ 444012 w 1608138"/>
              <a:gd name="T7" fmla="*/ 335491 h 1608138"/>
              <a:gd name="T8" fmla="*/ 323704 w 1608138"/>
              <a:gd name="T9" fmla="*/ 458855 h 1608138"/>
              <a:gd name="T10" fmla="*/ 231968 w 1608138"/>
              <a:gd name="T11" fmla="*/ 605538 h 1608138"/>
              <a:gd name="T12" fmla="*/ 173319 w 1608138"/>
              <a:gd name="T13" fmla="*/ 771779 h 1608138"/>
              <a:gd name="T14" fmla="*/ 153016 w 1608138"/>
              <a:gd name="T15" fmla="*/ 952688 h 1608138"/>
              <a:gd name="T16" fmla="*/ 173319 w 1608138"/>
              <a:gd name="T17" fmla="*/ 1132846 h 1608138"/>
              <a:gd name="T18" fmla="*/ 231968 w 1608138"/>
              <a:gd name="T19" fmla="*/ 1299087 h 1608138"/>
              <a:gd name="T20" fmla="*/ 323704 w 1608138"/>
              <a:gd name="T21" fmla="*/ 1446145 h 1608138"/>
              <a:gd name="T22" fmla="*/ 444012 w 1608138"/>
              <a:gd name="T23" fmla="*/ 1569509 h 1608138"/>
              <a:gd name="T24" fmla="*/ 588757 w 1608138"/>
              <a:gd name="T25" fmla="*/ 1664666 h 1608138"/>
              <a:gd name="T26" fmla="*/ 752676 w 1608138"/>
              <a:gd name="T27" fmla="*/ 1727100 h 1608138"/>
              <a:gd name="T28" fmla="*/ 932010 w 1608138"/>
              <a:gd name="T29" fmla="*/ 1751924 h 1608138"/>
              <a:gd name="T30" fmla="*/ 1113600 w 1608138"/>
              <a:gd name="T31" fmla="*/ 1736127 h 1608138"/>
              <a:gd name="T32" fmla="*/ 1281655 w 1608138"/>
              <a:gd name="T33" fmla="*/ 1681590 h 1608138"/>
              <a:gd name="T34" fmla="*/ 1431288 w 1608138"/>
              <a:gd name="T35" fmla="*/ 1593205 h 1608138"/>
              <a:gd name="T36" fmla="*/ 1557235 w 1608138"/>
              <a:gd name="T37" fmla="*/ 1475859 h 1608138"/>
              <a:gd name="T38" fmla="*/ 1655361 w 1608138"/>
              <a:gd name="T39" fmla="*/ 1333312 h 1608138"/>
              <a:gd name="T40" fmla="*/ 1721907 w 1608138"/>
              <a:gd name="T41" fmla="*/ 1171209 h 1608138"/>
              <a:gd name="T42" fmla="*/ 1751232 w 1608138"/>
              <a:gd name="T43" fmla="*/ 993684 h 1608138"/>
              <a:gd name="T44" fmla="*/ 1739577 w 1608138"/>
              <a:gd name="T45" fmla="*/ 810894 h 1608138"/>
              <a:gd name="T46" fmla="*/ 1689198 w 1608138"/>
              <a:gd name="T47" fmla="*/ 641269 h 1608138"/>
              <a:gd name="T48" fmla="*/ 1604607 w 1608138"/>
              <a:gd name="T49" fmla="*/ 489320 h 1608138"/>
              <a:gd name="T50" fmla="*/ 1490314 w 1608138"/>
              <a:gd name="T51" fmla="*/ 360314 h 1608138"/>
              <a:gd name="T52" fmla="*/ 1350456 w 1608138"/>
              <a:gd name="T53" fmla="*/ 258764 h 1608138"/>
              <a:gd name="T54" fmla="*/ 1190297 w 1608138"/>
              <a:gd name="T55" fmla="*/ 188807 h 1608138"/>
              <a:gd name="T56" fmla="*/ 1013970 w 1608138"/>
              <a:gd name="T57" fmla="*/ 154958 h 1608138"/>
              <a:gd name="T58" fmla="*/ 1026001 w 1608138"/>
              <a:gd name="T59" fmla="*/ 2632 h 1608138"/>
              <a:gd name="T60" fmla="*/ 1235788 w 1608138"/>
              <a:gd name="T61" fmla="*/ 42877 h 1608138"/>
              <a:gd name="T62" fmla="*/ 1426776 w 1608138"/>
              <a:gd name="T63" fmla="*/ 125996 h 1608138"/>
              <a:gd name="T64" fmla="*/ 1592576 w 1608138"/>
              <a:gd name="T65" fmla="*/ 247104 h 1608138"/>
              <a:gd name="T66" fmla="*/ 1729050 w 1608138"/>
              <a:gd name="T67" fmla="*/ 400934 h 1608138"/>
              <a:gd name="T68" fmla="*/ 1830184 w 1608138"/>
              <a:gd name="T69" fmla="*/ 581467 h 1608138"/>
              <a:gd name="T70" fmla="*/ 1890338 w 1608138"/>
              <a:gd name="T71" fmla="*/ 783814 h 1608138"/>
              <a:gd name="T72" fmla="*/ 1903497 w 1608138"/>
              <a:gd name="T73" fmla="*/ 1001583 h 1608138"/>
              <a:gd name="T74" fmla="*/ 1868908 w 1608138"/>
              <a:gd name="T75" fmla="*/ 1213333 h 1608138"/>
              <a:gd name="T76" fmla="*/ 1789956 w 1608138"/>
              <a:gd name="T77" fmla="*/ 1406654 h 1608138"/>
              <a:gd name="T78" fmla="*/ 1672279 w 1608138"/>
              <a:gd name="T79" fmla="*/ 1575904 h 1608138"/>
              <a:gd name="T80" fmla="*/ 1522271 w 1608138"/>
              <a:gd name="T81" fmla="*/ 1715440 h 1608138"/>
              <a:gd name="T82" fmla="*/ 1344440 w 1608138"/>
              <a:gd name="T83" fmla="*/ 1820751 h 1608138"/>
              <a:gd name="T84" fmla="*/ 1144429 w 1608138"/>
              <a:gd name="T85" fmla="*/ 1885819 h 1608138"/>
              <a:gd name="T86" fmla="*/ 927875 w 1608138"/>
              <a:gd name="T87" fmla="*/ 1905000 h 1608138"/>
              <a:gd name="T88" fmla="*/ 714703 w 1608138"/>
              <a:gd name="T89" fmla="*/ 1874911 h 1608138"/>
              <a:gd name="T90" fmla="*/ 518827 w 1608138"/>
              <a:gd name="T91" fmla="*/ 1800818 h 1608138"/>
              <a:gd name="T92" fmla="*/ 347013 w 1608138"/>
              <a:gd name="T93" fmla="*/ 1687608 h 1608138"/>
              <a:gd name="T94" fmla="*/ 203771 w 1608138"/>
              <a:gd name="T95" fmla="*/ 1540550 h 1608138"/>
              <a:gd name="T96" fmla="*/ 93991 w 1608138"/>
              <a:gd name="T97" fmla="*/ 1365658 h 1608138"/>
              <a:gd name="T98" fmla="*/ 24814 w 1608138"/>
              <a:gd name="T99" fmla="*/ 1167824 h 1608138"/>
              <a:gd name="T100" fmla="*/ 0 w 1608138"/>
              <a:gd name="T101" fmla="*/ 952688 h 1608138"/>
              <a:gd name="T102" fmla="*/ 24814 w 1608138"/>
              <a:gd name="T103" fmla="*/ 737553 h 1608138"/>
              <a:gd name="T104" fmla="*/ 93991 w 1608138"/>
              <a:gd name="T105" fmla="*/ 539342 h 1608138"/>
              <a:gd name="T106" fmla="*/ 203771 w 1608138"/>
              <a:gd name="T107" fmla="*/ 364452 h 1608138"/>
              <a:gd name="T108" fmla="*/ 347013 w 1608138"/>
              <a:gd name="T109" fmla="*/ 217392 h 1608138"/>
              <a:gd name="T110" fmla="*/ 518827 w 1608138"/>
              <a:gd name="T111" fmla="*/ 104182 h 1608138"/>
              <a:gd name="T112" fmla="*/ 714703 w 1608138"/>
              <a:gd name="T113" fmla="*/ 29712 h 1608138"/>
              <a:gd name="T114" fmla="*/ 927875 w 1608138"/>
              <a:gd name="T115" fmla="*/ 0 h 160813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608138" h="1608138">
                <a:moveTo>
                  <a:pt x="732416" y="260350"/>
                </a:moveTo>
                <a:lnTo>
                  <a:pt x="817655" y="260350"/>
                </a:lnTo>
                <a:lnTo>
                  <a:pt x="846490" y="801651"/>
                </a:lnTo>
                <a:lnTo>
                  <a:pt x="1185863" y="1165586"/>
                </a:lnTo>
                <a:lnTo>
                  <a:pt x="1120904" y="1231900"/>
                </a:lnTo>
                <a:lnTo>
                  <a:pt x="710868" y="866696"/>
                </a:lnTo>
                <a:lnTo>
                  <a:pt x="703263" y="809266"/>
                </a:lnTo>
                <a:lnTo>
                  <a:pt x="732416" y="260350"/>
                </a:lnTo>
                <a:close/>
                <a:moveTo>
                  <a:pt x="786772" y="128905"/>
                </a:moveTo>
                <a:lnTo>
                  <a:pt x="769634" y="129857"/>
                </a:lnTo>
                <a:lnTo>
                  <a:pt x="752178" y="130810"/>
                </a:lnTo>
                <a:lnTo>
                  <a:pt x="735040" y="132397"/>
                </a:lnTo>
                <a:lnTo>
                  <a:pt x="717902" y="134302"/>
                </a:lnTo>
                <a:lnTo>
                  <a:pt x="701398" y="136842"/>
                </a:lnTo>
                <a:lnTo>
                  <a:pt x="684577" y="139382"/>
                </a:lnTo>
                <a:lnTo>
                  <a:pt x="668074" y="142557"/>
                </a:lnTo>
                <a:lnTo>
                  <a:pt x="651888" y="146367"/>
                </a:lnTo>
                <a:lnTo>
                  <a:pt x="635384" y="149860"/>
                </a:lnTo>
                <a:lnTo>
                  <a:pt x="619515" y="154622"/>
                </a:lnTo>
                <a:lnTo>
                  <a:pt x="603329" y="159385"/>
                </a:lnTo>
                <a:lnTo>
                  <a:pt x="587461" y="164147"/>
                </a:lnTo>
                <a:lnTo>
                  <a:pt x="572227" y="169862"/>
                </a:lnTo>
                <a:lnTo>
                  <a:pt x="556675" y="175577"/>
                </a:lnTo>
                <a:lnTo>
                  <a:pt x="541441" y="181927"/>
                </a:lnTo>
                <a:lnTo>
                  <a:pt x="526207" y="188277"/>
                </a:lnTo>
                <a:lnTo>
                  <a:pt x="511608" y="195580"/>
                </a:lnTo>
                <a:lnTo>
                  <a:pt x="497009" y="202565"/>
                </a:lnTo>
                <a:lnTo>
                  <a:pt x="482410" y="210502"/>
                </a:lnTo>
                <a:lnTo>
                  <a:pt x="468128" y="218440"/>
                </a:lnTo>
                <a:lnTo>
                  <a:pt x="454163" y="226695"/>
                </a:lnTo>
                <a:lnTo>
                  <a:pt x="440199" y="235267"/>
                </a:lnTo>
                <a:lnTo>
                  <a:pt x="426869" y="244475"/>
                </a:lnTo>
                <a:lnTo>
                  <a:pt x="413539" y="253365"/>
                </a:lnTo>
                <a:lnTo>
                  <a:pt x="400527" y="263208"/>
                </a:lnTo>
                <a:lnTo>
                  <a:pt x="387515" y="273050"/>
                </a:lnTo>
                <a:lnTo>
                  <a:pt x="374820" y="283210"/>
                </a:lnTo>
                <a:lnTo>
                  <a:pt x="362442" y="293688"/>
                </a:lnTo>
                <a:lnTo>
                  <a:pt x="350382" y="304165"/>
                </a:lnTo>
                <a:lnTo>
                  <a:pt x="338321" y="315595"/>
                </a:lnTo>
                <a:lnTo>
                  <a:pt x="326896" y="326708"/>
                </a:lnTo>
                <a:lnTo>
                  <a:pt x="315470" y="338455"/>
                </a:lnTo>
                <a:lnTo>
                  <a:pt x="304680" y="349885"/>
                </a:lnTo>
                <a:lnTo>
                  <a:pt x="293572" y="361950"/>
                </a:lnTo>
                <a:lnTo>
                  <a:pt x="283416" y="374333"/>
                </a:lnTo>
                <a:lnTo>
                  <a:pt x="273260" y="387350"/>
                </a:lnTo>
                <a:lnTo>
                  <a:pt x="263104" y="400050"/>
                </a:lnTo>
                <a:lnTo>
                  <a:pt x="253900" y="413068"/>
                </a:lnTo>
                <a:lnTo>
                  <a:pt x="244379" y="426720"/>
                </a:lnTo>
                <a:lnTo>
                  <a:pt x="235492" y="440373"/>
                </a:lnTo>
                <a:lnTo>
                  <a:pt x="226923" y="453708"/>
                </a:lnTo>
                <a:lnTo>
                  <a:pt x="218671" y="467995"/>
                </a:lnTo>
                <a:lnTo>
                  <a:pt x="210737" y="482283"/>
                </a:lnTo>
                <a:lnTo>
                  <a:pt x="203120" y="496570"/>
                </a:lnTo>
                <a:lnTo>
                  <a:pt x="195820" y="511175"/>
                </a:lnTo>
                <a:lnTo>
                  <a:pt x="188838" y="526415"/>
                </a:lnTo>
                <a:lnTo>
                  <a:pt x="182490" y="541338"/>
                </a:lnTo>
                <a:lnTo>
                  <a:pt x="176143" y="556578"/>
                </a:lnTo>
                <a:lnTo>
                  <a:pt x="170113" y="571818"/>
                </a:lnTo>
                <a:lnTo>
                  <a:pt x="164717" y="587693"/>
                </a:lnTo>
                <a:lnTo>
                  <a:pt x="159639" y="603568"/>
                </a:lnTo>
                <a:lnTo>
                  <a:pt x="154879" y="619125"/>
                </a:lnTo>
                <a:lnTo>
                  <a:pt x="150436" y="635318"/>
                </a:lnTo>
                <a:lnTo>
                  <a:pt x="146310" y="651510"/>
                </a:lnTo>
                <a:lnTo>
                  <a:pt x="143136" y="668020"/>
                </a:lnTo>
                <a:lnTo>
                  <a:pt x="139962" y="684530"/>
                </a:lnTo>
                <a:lnTo>
                  <a:pt x="137106" y="701040"/>
                </a:lnTo>
                <a:lnTo>
                  <a:pt x="134567" y="718185"/>
                </a:lnTo>
                <a:lnTo>
                  <a:pt x="132980" y="735013"/>
                </a:lnTo>
                <a:lnTo>
                  <a:pt x="131393" y="751840"/>
                </a:lnTo>
                <a:lnTo>
                  <a:pt x="130124" y="769303"/>
                </a:lnTo>
                <a:lnTo>
                  <a:pt x="129489" y="786448"/>
                </a:lnTo>
                <a:lnTo>
                  <a:pt x="129171" y="804228"/>
                </a:lnTo>
                <a:lnTo>
                  <a:pt x="129489" y="821373"/>
                </a:lnTo>
                <a:lnTo>
                  <a:pt x="130124" y="838835"/>
                </a:lnTo>
                <a:lnTo>
                  <a:pt x="131393" y="855980"/>
                </a:lnTo>
                <a:lnTo>
                  <a:pt x="132980" y="873125"/>
                </a:lnTo>
                <a:lnTo>
                  <a:pt x="134567" y="889953"/>
                </a:lnTo>
                <a:lnTo>
                  <a:pt x="137106" y="906781"/>
                </a:lnTo>
                <a:lnTo>
                  <a:pt x="139962" y="923291"/>
                </a:lnTo>
                <a:lnTo>
                  <a:pt x="143136" y="939801"/>
                </a:lnTo>
                <a:lnTo>
                  <a:pt x="146310" y="956311"/>
                </a:lnTo>
                <a:lnTo>
                  <a:pt x="150436" y="972503"/>
                </a:lnTo>
                <a:lnTo>
                  <a:pt x="154879" y="988696"/>
                </a:lnTo>
                <a:lnTo>
                  <a:pt x="159639" y="1004888"/>
                </a:lnTo>
                <a:lnTo>
                  <a:pt x="164717" y="1020446"/>
                </a:lnTo>
                <a:lnTo>
                  <a:pt x="170113" y="1036321"/>
                </a:lnTo>
                <a:lnTo>
                  <a:pt x="176143" y="1051561"/>
                </a:lnTo>
                <a:lnTo>
                  <a:pt x="182490" y="1066483"/>
                </a:lnTo>
                <a:lnTo>
                  <a:pt x="188838" y="1082041"/>
                </a:lnTo>
                <a:lnTo>
                  <a:pt x="195820" y="1096646"/>
                </a:lnTo>
                <a:lnTo>
                  <a:pt x="203120" y="1111251"/>
                </a:lnTo>
                <a:lnTo>
                  <a:pt x="210737" y="1125538"/>
                </a:lnTo>
                <a:lnTo>
                  <a:pt x="218671" y="1139826"/>
                </a:lnTo>
                <a:lnTo>
                  <a:pt x="226923" y="1154113"/>
                </a:lnTo>
                <a:lnTo>
                  <a:pt x="235492" y="1167766"/>
                </a:lnTo>
                <a:lnTo>
                  <a:pt x="244379" y="1181736"/>
                </a:lnTo>
                <a:lnTo>
                  <a:pt x="253900" y="1194753"/>
                </a:lnTo>
                <a:lnTo>
                  <a:pt x="263104" y="1208088"/>
                </a:lnTo>
                <a:lnTo>
                  <a:pt x="273260" y="1220788"/>
                </a:lnTo>
                <a:lnTo>
                  <a:pt x="283416" y="1233488"/>
                </a:lnTo>
                <a:lnTo>
                  <a:pt x="293572" y="1245871"/>
                </a:lnTo>
                <a:lnTo>
                  <a:pt x="304680" y="1257936"/>
                </a:lnTo>
                <a:lnTo>
                  <a:pt x="315470" y="1269683"/>
                </a:lnTo>
                <a:lnTo>
                  <a:pt x="326896" y="1281431"/>
                </a:lnTo>
                <a:lnTo>
                  <a:pt x="338321" y="1292543"/>
                </a:lnTo>
                <a:lnTo>
                  <a:pt x="350382" y="1303973"/>
                </a:lnTo>
                <a:lnTo>
                  <a:pt x="362442" y="1314451"/>
                </a:lnTo>
                <a:lnTo>
                  <a:pt x="374820" y="1324928"/>
                </a:lnTo>
                <a:lnTo>
                  <a:pt x="387515" y="1335088"/>
                </a:lnTo>
                <a:lnTo>
                  <a:pt x="400527" y="1344931"/>
                </a:lnTo>
                <a:lnTo>
                  <a:pt x="413539" y="1354456"/>
                </a:lnTo>
                <a:lnTo>
                  <a:pt x="426869" y="1363981"/>
                </a:lnTo>
                <a:lnTo>
                  <a:pt x="440199" y="1372553"/>
                </a:lnTo>
                <a:lnTo>
                  <a:pt x="454163" y="1381443"/>
                </a:lnTo>
                <a:lnTo>
                  <a:pt x="468128" y="1389698"/>
                </a:lnTo>
                <a:lnTo>
                  <a:pt x="482410" y="1397953"/>
                </a:lnTo>
                <a:lnTo>
                  <a:pt x="497009" y="1405256"/>
                </a:lnTo>
                <a:lnTo>
                  <a:pt x="511608" y="1412558"/>
                </a:lnTo>
                <a:lnTo>
                  <a:pt x="526207" y="1419543"/>
                </a:lnTo>
                <a:lnTo>
                  <a:pt x="541441" y="1425893"/>
                </a:lnTo>
                <a:lnTo>
                  <a:pt x="556675" y="1432561"/>
                </a:lnTo>
                <a:lnTo>
                  <a:pt x="572227" y="1437958"/>
                </a:lnTo>
                <a:lnTo>
                  <a:pt x="587461" y="1443673"/>
                </a:lnTo>
                <a:lnTo>
                  <a:pt x="603329" y="1449071"/>
                </a:lnTo>
                <a:lnTo>
                  <a:pt x="619515" y="1453516"/>
                </a:lnTo>
                <a:lnTo>
                  <a:pt x="635384" y="1457961"/>
                </a:lnTo>
                <a:lnTo>
                  <a:pt x="651888" y="1461771"/>
                </a:lnTo>
                <a:lnTo>
                  <a:pt x="668074" y="1465581"/>
                </a:lnTo>
                <a:lnTo>
                  <a:pt x="684577" y="1468438"/>
                </a:lnTo>
                <a:lnTo>
                  <a:pt x="701398" y="1471613"/>
                </a:lnTo>
                <a:lnTo>
                  <a:pt x="717902" y="1473836"/>
                </a:lnTo>
                <a:lnTo>
                  <a:pt x="735040" y="1475741"/>
                </a:lnTo>
                <a:lnTo>
                  <a:pt x="752178" y="1477328"/>
                </a:lnTo>
                <a:lnTo>
                  <a:pt x="769634" y="1478281"/>
                </a:lnTo>
                <a:lnTo>
                  <a:pt x="786772" y="1478916"/>
                </a:lnTo>
                <a:lnTo>
                  <a:pt x="804228" y="1478916"/>
                </a:lnTo>
                <a:lnTo>
                  <a:pt x="821366" y="1478916"/>
                </a:lnTo>
                <a:lnTo>
                  <a:pt x="838822" y="1478281"/>
                </a:lnTo>
                <a:lnTo>
                  <a:pt x="855960" y="1477328"/>
                </a:lnTo>
                <a:lnTo>
                  <a:pt x="873098" y="1475741"/>
                </a:lnTo>
                <a:lnTo>
                  <a:pt x="890236" y="1473836"/>
                </a:lnTo>
                <a:lnTo>
                  <a:pt x="907057" y="1471613"/>
                </a:lnTo>
                <a:lnTo>
                  <a:pt x="923561" y="1468438"/>
                </a:lnTo>
                <a:lnTo>
                  <a:pt x="940064" y="1465581"/>
                </a:lnTo>
                <a:lnTo>
                  <a:pt x="956568" y="1461771"/>
                </a:lnTo>
                <a:lnTo>
                  <a:pt x="972754" y="1457961"/>
                </a:lnTo>
                <a:lnTo>
                  <a:pt x="988940" y="1453516"/>
                </a:lnTo>
                <a:lnTo>
                  <a:pt x="1004809" y="1449071"/>
                </a:lnTo>
                <a:lnTo>
                  <a:pt x="1020677" y="1443673"/>
                </a:lnTo>
                <a:lnTo>
                  <a:pt x="1036229" y="1437958"/>
                </a:lnTo>
                <a:lnTo>
                  <a:pt x="1051780" y="1432561"/>
                </a:lnTo>
                <a:lnTo>
                  <a:pt x="1066697" y="1425893"/>
                </a:lnTo>
                <a:lnTo>
                  <a:pt x="1081931" y="1419543"/>
                </a:lnTo>
                <a:lnTo>
                  <a:pt x="1096847" y="1412558"/>
                </a:lnTo>
                <a:lnTo>
                  <a:pt x="1111447" y="1405256"/>
                </a:lnTo>
                <a:lnTo>
                  <a:pt x="1125728" y="1397953"/>
                </a:lnTo>
                <a:lnTo>
                  <a:pt x="1140010" y="1389698"/>
                </a:lnTo>
                <a:lnTo>
                  <a:pt x="1153975" y="1381443"/>
                </a:lnTo>
                <a:lnTo>
                  <a:pt x="1167939" y="1372553"/>
                </a:lnTo>
                <a:lnTo>
                  <a:pt x="1181586" y="1363981"/>
                </a:lnTo>
                <a:lnTo>
                  <a:pt x="1194916" y="1354456"/>
                </a:lnTo>
                <a:lnTo>
                  <a:pt x="1208246" y="1344931"/>
                </a:lnTo>
                <a:lnTo>
                  <a:pt x="1220941" y="1335088"/>
                </a:lnTo>
                <a:lnTo>
                  <a:pt x="1233318" y="1324928"/>
                </a:lnTo>
                <a:lnTo>
                  <a:pt x="1245696" y="1314451"/>
                </a:lnTo>
                <a:lnTo>
                  <a:pt x="1258074" y="1303973"/>
                </a:lnTo>
                <a:lnTo>
                  <a:pt x="1269817" y="1292543"/>
                </a:lnTo>
                <a:lnTo>
                  <a:pt x="1281559" y="1281431"/>
                </a:lnTo>
                <a:lnTo>
                  <a:pt x="1292668" y="1269683"/>
                </a:lnTo>
                <a:lnTo>
                  <a:pt x="1303458" y="1257936"/>
                </a:lnTo>
                <a:lnTo>
                  <a:pt x="1314566" y="1245871"/>
                </a:lnTo>
                <a:lnTo>
                  <a:pt x="1325040" y="1233488"/>
                </a:lnTo>
                <a:lnTo>
                  <a:pt x="1335196" y="1220788"/>
                </a:lnTo>
                <a:lnTo>
                  <a:pt x="1345034" y="1208088"/>
                </a:lnTo>
                <a:lnTo>
                  <a:pt x="1354556" y="1194753"/>
                </a:lnTo>
                <a:lnTo>
                  <a:pt x="1363759" y="1181736"/>
                </a:lnTo>
                <a:lnTo>
                  <a:pt x="1372646" y="1167766"/>
                </a:lnTo>
                <a:lnTo>
                  <a:pt x="1381532" y="1154113"/>
                </a:lnTo>
                <a:lnTo>
                  <a:pt x="1389784" y="1139826"/>
                </a:lnTo>
                <a:lnTo>
                  <a:pt x="1397401" y="1125538"/>
                </a:lnTo>
                <a:lnTo>
                  <a:pt x="1405018" y="1111251"/>
                </a:lnTo>
                <a:lnTo>
                  <a:pt x="1412635" y="1096646"/>
                </a:lnTo>
                <a:lnTo>
                  <a:pt x="1419300" y="1082041"/>
                </a:lnTo>
                <a:lnTo>
                  <a:pt x="1425965" y="1066483"/>
                </a:lnTo>
                <a:lnTo>
                  <a:pt x="1431995" y="1051561"/>
                </a:lnTo>
                <a:lnTo>
                  <a:pt x="1438025" y="1036321"/>
                </a:lnTo>
                <a:lnTo>
                  <a:pt x="1443738" y="1020446"/>
                </a:lnTo>
                <a:lnTo>
                  <a:pt x="1448816" y="1004888"/>
                </a:lnTo>
                <a:lnTo>
                  <a:pt x="1453577" y="988696"/>
                </a:lnTo>
                <a:lnTo>
                  <a:pt x="1457702" y="972503"/>
                </a:lnTo>
                <a:lnTo>
                  <a:pt x="1461828" y="956311"/>
                </a:lnTo>
                <a:lnTo>
                  <a:pt x="1465319" y="939801"/>
                </a:lnTo>
                <a:lnTo>
                  <a:pt x="1468493" y="923291"/>
                </a:lnTo>
                <a:lnTo>
                  <a:pt x="1471350" y="906781"/>
                </a:lnTo>
                <a:lnTo>
                  <a:pt x="1473571" y="889953"/>
                </a:lnTo>
                <a:lnTo>
                  <a:pt x="1475793" y="873125"/>
                </a:lnTo>
                <a:lnTo>
                  <a:pt x="1477380" y="855980"/>
                </a:lnTo>
                <a:lnTo>
                  <a:pt x="1478332" y="838835"/>
                </a:lnTo>
                <a:lnTo>
                  <a:pt x="1478649" y="821373"/>
                </a:lnTo>
                <a:lnTo>
                  <a:pt x="1478967" y="804228"/>
                </a:lnTo>
                <a:lnTo>
                  <a:pt x="1478649" y="786448"/>
                </a:lnTo>
                <a:lnTo>
                  <a:pt x="1478332" y="769303"/>
                </a:lnTo>
                <a:lnTo>
                  <a:pt x="1477380" y="751840"/>
                </a:lnTo>
                <a:lnTo>
                  <a:pt x="1475793" y="735013"/>
                </a:lnTo>
                <a:lnTo>
                  <a:pt x="1473571" y="718185"/>
                </a:lnTo>
                <a:lnTo>
                  <a:pt x="1471350" y="701040"/>
                </a:lnTo>
                <a:lnTo>
                  <a:pt x="1468493" y="684530"/>
                </a:lnTo>
                <a:lnTo>
                  <a:pt x="1465319" y="668020"/>
                </a:lnTo>
                <a:lnTo>
                  <a:pt x="1461828" y="651510"/>
                </a:lnTo>
                <a:lnTo>
                  <a:pt x="1457702" y="635318"/>
                </a:lnTo>
                <a:lnTo>
                  <a:pt x="1453577" y="619125"/>
                </a:lnTo>
                <a:lnTo>
                  <a:pt x="1448816" y="603568"/>
                </a:lnTo>
                <a:lnTo>
                  <a:pt x="1443738" y="587693"/>
                </a:lnTo>
                <a:lnTo>
                  <a:pt x="1438025" y="571818"/>
                </a:lnTo>
                <a:lnTo>
                  <a:pt x="1431995" y="556578"/>
                </a:lnTo>
                <a:lnTo>
                  <a:pt x="1425965" y="541338"/>
                </a:lnTo>
                <a:lnTo>
                  <a:pt x="1419300" y="526415"/>
                </a:lnTo>
                <a:lnTo>
                  <a:pt x="1412635" y="511175"/>
                </a:lnTo>
                <a:lnTo>
                  <a:pt x="1405018" y="496570"/>
                </a:lnTo>
                <a:lnTo>
                  <a:pt x="1397401" y="482283"/>
                </a:lnTo>
                <a:lnTo>
                  <a:pt x="1389784" y="467995"/>
                </a:lnTo>
                <a:lnTo>
                  <a:pt x="1381532" y="453708"/>
                </a:lnTo>
                <a:lnTo>
                  <a:pt x="1372646" y="440373"/>
                </a:lnTo>
                <a:lnTo>
                  <a:pt x="1363759" y="426720"/>
                </a:lnTo>
                <a:lnTo>
                  <a:pt x="1354556" y="413068"/>
                </a:lnTo>
                <a:lnTo>
                  <a:pt x="1345034" y="400050"/>
                </a:lnTo>
                <a:lnTo>
                  <a:pt x="1335196" y="387350"/>
                </a:lnTo>
                <a:lnTo>
                  <a:pt x="1325040" y="374333"/>
                </a:lnTo>
                <a:lnTo>
                  <a:pt x="1314566" y="361950"/>
                </a:lnTo>
                <a:lnTo>
                  <a:pt x="1303458" y="349885"/>
                </a:lnTo>
                <a:lnTo>
                  <a:pt x="1292668" y="338455"/>
                </a:lnTo>
                <a:lnTo>
                  <a:pt x="1281559" y="326708"/>
                </a:lnTo>
                <a:lnTo>
                  <a:pt x="1269817" y="315595"/>
                </a:lnTo>
                <a:lnTo>
                  <a:pt x="1258074" y="304165"/>
                </a:lnTo>
                <a:lnTo>
                  <a:pt x="1245696" y="293688"/>
                </a:lnTo>
                <a:lnTo>
                  <a:pt x="1233318" y="283210"/>
                </a:lnTo>
                <a:lnTo>
                  <a:pt x="1220941" y="273050"/>
                </a:lnTo>
                <a:lnTo>
                  <a:pt x="1208246" y="263208"/>
                </a:lnTo>
                <a:lnTo>
                  <a:pt x="1194916" y="253365"/>
                </a:lnTo>
                <a:lnTo>
                  <a:pt x="1181586" y="244475"/>
                </a:lnTo>
                <a:lnTo>
                  <a:pt x="1167939" y="235267"/>
                </a:lnTo>
                <a:lnTo>
                  <a:pt x="1153975" y="226695"/>
                </a:lnTo>
                <a:lnTo>
                  <a:pt x="1140010" y="218440"/>
                </a:lnTo>
                <a:lnTo>
                  <a:pt x="1125728" y="210502"/>
                </a:lnTo>
                <a:lnTo>
                  <a:pt x="1111447" y="202565"/>
                </a:lnTo>
                <a:lnTo>
                  <a:pt x="1096847" y="195580"/>
                </a:lnTo>
                <a:lnTo>
                  <a:pt x="1081931" y="188277"/>
                </a:lnTo>
                <a:lnTo>
                  <a:pt x="1066697" y="181927"/>
                </a:lnTo>
                <a:lnTo>
                  <a:pt x="1051780" y="175577"/>
                </a:lnTo>
                <a:lnTo>
                  <a:pt x="1036229" y="169862"/>
                </a:lnTo>
                <a:lnTo>
                  <a:pt x="1020677" y="164147"/>
                </a:lnTo>
                <a:lnTo>
                  <a:pt x="1004809" y="159385"/>
                </a:lnTo>
                <a:lnTo>
                  <a:pt x="988940" y="154622"/>
                </a:lnTo>
                <a:lnTo>
                  <a:pt x="972754" y="149860"/>
                </a:lnTo>
                <a:lnTo>
                  <a:pt x="956568" y="146367"/>
                </a:lnTo>
                <a:lnTo>
                  <a:pt x="940064" y="142557"/>
                </a:lnTo>
                <a:lnTo>
                  <a:pt x="923561" y="139382"/>
                </a:lnTo>
                <a:lnTo>
                  <a:pt x="907057" y="136842"/>
                </a:lnTo>
                <a:lnTo>
                  <a:pt x="890236" y="134302"/>
                </a:lnTo>
                <a:lnTo>
                  <a:pt x="873098" y="132397"/>
                </a:lnTo>
                <a:lnTo>
                  <a:pt x="855960" y="130810"/>
                </a:lnTo>
                <a:lnTo>
                  <a:pt x="838822" y="129857"/>
                </a:lnTo>
                <a:lnTo>
                  <a:pt x="821366" y="128905"/>
                </a:lnTo>
                <a:lnTo>
                  <a:pt x="804228" y="128905"/>
                </a:lnTo>
                <a:lnTo>
                  <a:pt x="786772" y="128905"/>
                </a:lnTo>
                <a:close/>
                <a:moveTo>
                  <a:pt x="783281" y="0"/>
                </a:moveTo>
                <a:lnTo>
                  <a:pt x="804228" y="0"/>
                </a:lnTo>
                <a:lnTo>
                  <a:pt x="824857" y="0"/>
                </a:lnTo>
                <a:lnTo>
                  <a:pt x="845487" y="1270"/>
                </a:lnTo>
                <a:lnTo>
                  <a:pt x="866116" y="2222"/>
                </a:lnTo>
                <a:lnTo>
                  <a:pt x="886428" y="4127"/>
                </a:lnTo>
                <a:lnTo>
                  <a:pt x="906422" y="6350"/>
                </a:lnTo>
                <a:lnTo>
                  <a:pt x="926734" y="8890"/>
                </a:lnTo>
                <a:lnTo>
                  <a:pt x="946412" y="12382"/>
                </a:lnTo>
                <a:lnTo>
                  <a:pt x="966089" y="16192"/>
                </a:lnTo>
                <a:lnTo>
                  <a:pt x="985766" y="20637"/>
                </a:lnTo>
                <a:lnTo>
                  <a:pt x="1005126" y="25082"/>
                </a:lnTo>
                <a:lnTo>
                  <a:pt x="1024486" y="30480"/>
                </a:lnTo>
                <a:lnTo>
                  <a:pt x="1043211" y="36195"/>
                </a:lnTo>
                <a:lnTo>
                  <a:pt x="1061936" y="42227"/>
                </a:lnTo>
                <a:lnTo>
                  <a:pt x="1080344" y="48895"/>
                </a:lnTo>
                <a:lnTo>
                  <a:pt x="1098752" y="55562"/>
                </a:lnTo>
                <a:lnTo>
                  <a:pt x="1117159" y="63182"/>
                </a:lnTo>
                <a:lnTo>
                  <a:pt x="1134932" y="71120"/>
                </a:lnTo>
                <a:lnTo>
                  <a:pt x="1152388" y="79375"/>
                </a:lnTo>
                <a:lnTo>
                  <a:pt x="1170161" y="87947"/>
                </a:lnTo>
                <a:lnTo>
                  <a:pt x="1187299" y="97155"/>
                </a:lnTo>
                <a:lnTo>
                  <a:pt x="1204437" y="106362"/>
                </a:lnTo>
                <a:lnTo>
                  <a:pt x="1220941" y="116205"/>
                </a:lnTo>
                <a:lnTo>
                  <a:pt x="1237444" y="126682"/>
                </a:lnTo>
                <a:lnTo>
                  <a:pt x="1253630" y="137160"/>
                </a:lnTo>
                <a:lnTo>
                  <a:pt x="1269499" y="148272"/>
                </a:lnTo>
                <a:lnTo>
                  <a:pt x="1285051" y="159702"/>
                </a:lnTo>
                <a:lnTo>
                  <a:pt x="1300602" y="171450"/>
                </a:lnTo>
                <a:lnTo>
                  <a:pt x="1315519" y="183515"/>
                </a:lnTo>
                <a:lnTo>
                  <a:pt x="1330118" y="195897"/>
                </a:lnTo>
                <a:lnTo>
                  <a:pt x="1344400" y="208597"/>
                </a:lnTo>
                <a:lnTo>
                  <a:pt x="1358681" y="221932"/>
                </a:lnTo>
                <a:lnTo>
                  <a:pt x="1372329" y="235267"/>
                </a:lnTo>
                <a:lnTo>
                  <a:pt x="1385976" y="249237"/>
                </a:lnTo>
                <a:lnTo>
                  <a:pt x="1398988" y="263208"/>
                </a:lnTo>
                <a:lnTo>
                  <a:pt x="1411683" y="277813"/>
                </a:lnTo>
                <a:lnTo>
                  <a:pt x="1424695" y="292418"/>
                </a:lnTo>
                <a:lnTo>
                  <a:pt x="1436756" y="307658"/>
                </a:lnTo>
                <a:lnTo>
                  <a:pt x="1448181" y="322898"/>
                </a:lnTo>
                <a:lnTo>
                  <a:pt x="1459607" y="338455"/>
                </a:lnTo>
                <a:lnTo>
                  <a:pt x="1470715" y="354648"/>
                </a:lnTo>
                <a:lnTo>
                  <a:pt x="1481506" y="370840"/>
                </a:lnTo>
                <a:lnTo>
                  <a:pt x="1491662" y="386715"/>
                </a:lnTo>
                <a:lnTo>
                  <a:pt x="1501818" y="403860"/>
                </a:lnTo>
                <a:lnTo>
                  <a:pt x="1511022" y="420688"/>
                </a:lnTo>
                <a:lnTo>
                  <a:pt x="1520225" y="438150"/>
                </a:lnTo>
                <a:lnTo>
                  <a:pt x="1528794" y="455295"/>
                </a:lnTo>
                <a:lnTo>
                  <a:pt x="1537046" y="473075"/>
                </a:lnTo>
                <a:lnTo>
                  <a:pt x="1544981" y="490855"/>
                </a:lnTo>
                <a:lnTo>
                  <a:pt x="1552280" y="508953"/>
                </a:lnTo>
                <a:lnTo>
                  <a:pt x="1559262" y="527368"/>
                </a:lnTo>
                <a:lnTo>
                  <a:pt x="1565927" y="546418"/>
                </a:lnTo>
                <a:lnTo>
                  <a:pt x="1571957" y="565150"/>
                </a:lnTo>
                <a:lnTo>
                  <a:pt x="1577670" y="583883"/>
                </a:lnTo>
                <a:lnTo>
                  <a:pt x="1582748" y="602933"/>
                </a:lnTo>
                <a:lnTo>
                  <a:pt x="1587509" y="622618"/>
                </a:lnTo>
                <a:lnTo>
                  <a:pt x="1591952" y="641668"/>
                </a:lnTo>
                <a:lnTo>
                  <a:pt x="1595761" y="661670"/>
                </a:lnTo>
                <a:lnTo>
                  <a:pt x="1598617" y="681673"/>
                </a:lnTo>
                <a:lnTo>
                  <a:pt x="1601791" y="701675"/>
                </a:lnTo>
                <a:lnTo>
                  <a:pt x="1604012" y="721995"/>
                </a:lnTo>
                <a:lnTo>
                  <a:pt x="1605917" y="742315"/>
                </a:lnTo>
                <a:lnTo>
                  <a:pt x="1606869" y="762318"/>
                </a:lnTo>
                <a:lnTo>
                  <a:pt x="1607503" y="783273"/>
                </a:lnTo>
                <a:lnTo>
                  <a:pt x="1608138" y="804228"/>
                </a:lnTo>
                <a:lnTo>
                  <a:pt x="1607503" y="824865"/>
                </a:lnTo>
                <a:lnTo>
                  <a:pt x="1606869" y="845503"/>
                </a:lnTo>
                <a:lnTo>
                  <a:pt x="1605917" y="865823"/>
                </a:lnTo>
                <a:lnTo>
                  <a:pt x="1604012" y="886143"/>
                </a:lnTo>
                <a:lnTo>
                  <a:pt x="1601791" y="906463"/>
                </a:lnTo>
                <a:lnTo>
                  <a:pt x="1598617" y="926466"/>
                </a:lnTo>
                <a:lnTo>
                  <a:pt x="1595761" y="946151"/>
                </a:lnTo>
                <a:lnTo>
                  <a:pt x="1591952" y="966153"/>
                </a:lnTo>
                <a:lnTo>
                  <a:pt x="1587509" y="985838"/>
                </a:lnTo>
                <a:lnTo>
                  <a:pt x="1582748" y="1004888"/>
                </a:lnTo>
                <a:lnTo>
                  <a:pt x="1577670" y="1024256"/>
                </a:lnTo>
                <a:lnTo>
                  <a:pt x="1571957" y="1043306"/>
                </a:lnTo>
                <a:lnTo>
                  <a:pt x="1565927" y="1062038"/>
                </a:lnTo>
                <a:lnTo>
                  <a:pt x="1559262" y="1080453"/>
                </a:lnTo>
                <a:lnTo>
                  <a:pt x="1552280" y="1098868"/>
                </a:lnTo>
                <a:lnTo>
                  <a:pt x="1544981" y="1116966"/>
                </a:lnTo>
                <a:lnTo>
                  <a:pt x="1537046" y="1135063"/>
                </a:lnTo>
                <a:lnTo>
                  <a:pt x="1528794" y="1152843"/>
                </a:lnTo>
                <a:lnTo>
                  <a:pt x="1520225" y="1169988"/>
                </a:lnTo>
                <a:lnTo>
                  <a:pt x="1511022" y="1187451"/>
                </a:lnTo>
                <a:lnTo>
                  <a:pt x="1501818" y="1204278"/>
                </a:lnTo>
                <a:lnTo>
                  <a:pt x="1491662" y="1221106"/>
                </a:lnTo>
                <a:lnTo>
                  <a:pt x="1481506" y="1237298"/>
                </a:lnTo>
                <a:lnTo>
                  <a:pt x="1470715" y="1253491"/>
                </a:lnTo>
                <a:lnTo>
                  <a:pt x="1459607" y="1269683"/>
                </a:lnTo>
                <a:lnTo>
                  <a:pt x="1448181" y="1284923"/>
                </a:lnTo>
                <a:lnTo>
                  <a:pt x="1436756" y="1300481"/>
                </a:lnTo>
                <a:lnTo>
                  <a:pt x="1424695" y="1315403"/>
                </a:lnTo>
                <a:lnTo>
                  <a:pt x="1411683" y="1330326"/>
                </a:lnTo>
                <a:lnTo>
                  <a:pt x="1398988" y="1344931"/>
                </a:lnTo>
                <a:lnTo>
                  <a:pt x="1385976" y="1358901"/>
                </a:lnTo>
                <a:lnTo>
                  <a:pt x="1372329" y="1372553"/>
                </a:lnTo>
                <a:lnTo>
                  <a:pt x="1358681" y="1386206"/>
                </a:lnTo>
                <a:lnTo>
                  <a:pt x="1344400" y="1399223"/>
                </a:lnTo>
                <a:lnTo>
                  <a:pt x="1330118" y="1412241"/>
                </a:lnTo>
                <a:lnTo>
                  <a:pt x="1315519" y="1424623"/>
                </a:lnTo>
                <a:lnTo>
                  <a:pt x="1300602" y="1436688"/>
                </a:lnTo>
                <a:lnTo>
                  <a:pt x="1285051" y="1448118"/>
                </a:lnTo>
                <a:lnTo>
                  <a:pt x="1269499" y="1459866"/>
                </a:lnTo>
                <a:lnTo>
                  <a:pt x="1253630" y="1470661"/>
                </a:lnTo>
                <a:lnTo>
                  <a:pt x="1237444" y="1481456"/>
                </a:lnTo>
                <a:lnTo>
                  <a:pt x="1220941" y="1491933"/>
                </a:lnTo>
                <a:lnTo>
                  <a:pt x="1204437" y="1501458"/>
                </a:lnTo>
                <a:lnTo>
                  <a:pt x="1187299" y="1510983"/>
                </a:lnTo>
                <a:lnTo>
                  <a:pt x="1170161" y="1520191"/>
                </a:lnTo>
                <a:lnTo>
                  <a:pt x="1152388" y="1528763"/>
                </a:lnTo>
                <a:lnTo>
                  <a:pt x="1134932" y="1537018"/>
                </a:lnTo>
                <a:lnTo>
                  <a:pt x="1117159" y="1544956"/>
                </a:lnTo>
                <a:lnTo>
                  <a:pt x="1098752" y="1552258"/>
                </a:lnTo>
                <a:lnTo>
                  <a:pt x="1080344" y="1559561"/>
                </a:lnTo>
                <a:lnTo>
                  <a:pt x="1061936" y="1565911"/>
                </a:lnTo>
                <a:lnTo>
                  <a:pt x="1043211" y="1571943"/>
                </a:lnTo>
                <a:lnTo>
                  <a:pt x="1024486" y="1577658"/>
                </a:lnTo>
                <a:lnTo>
                  <a:pt x="1005126" y="1582738"/>
                </a:lnTo>
                <a:lnTo>
                  <a:pt x="985766" y="1587818"/>
                </a:lnTo>
                <a:lnTo>
                  <a:pt x="966089" y="1591946"/>
                </a:lnTo>
                <a:lnTo>
                  <a:pt x="946412" y="1595756"/>
                </a:lnTo>
                <a:lnTo>
                  <a:pt x="926734" y="1598931"/>
                </a:lnTo>
                <a:lnTo>
                  <a:pt x="906422" y="1601471"/>
                </a:lnTo>
                <a:lnTo>
                  <a:pt x="886428" y="1604011"/>
                </a:lnTo>
                <a:lnTo>
                  <a:pt x="866116" y="1605598"/>
                </a:lnTo>
                <a:lnTo>
                  <a:pt x="845487" y="1607186"/>
                </a:lnTo>
                <a:lnTo>
                  <a:pt x="824857" y="1608138"/>
                </a:lnTo>
                <a:lnTo>
                  <a:pt x="804228" y="1608138"/>
                </a:lnTo>
                <a:lnTo>
                  <a:pt x="783281" y="1608138"/>
                </a:lnTo>
                <a:lnTo>
                  <a:pt x="762652" y="1607186"/>
                </a:lnTo>
                <a:lnTo>
                  <a:pt x="742022" y="1605598"/>
                </a:lnTo>
                <a:lnTo>
                  <a:pt x="721710" y="1604011"/>
                </a:lnTo>
                <a:lnTo>
                  <a:pt x="701716" y="1601471"/>
                </a:lnTo>
                <a:lnTo>
                  <a:pt x="681721" y="1598931"/>
                </a:lnTo>
                <a:lnTo>
                  <a:pt x="661726" y="1595756"/>
                </a:lnTo>
                <a:lnTo>
                  <a:pt x="642049" y="1591946"/>
                </a:lnTo>
                <a:lnTo>
                  <a:pt x="622689" y="1587818"/>
                </a:lnTo>
                <a:lnTo>
                  <a:pt x="603329" y="1582738"/>
                </a:lnTo>
                <a:lnTo>
                  <a:pt x="584287" y="1577658"/>
                </a:lnTo>
                <a:lnTo>
                  <a:pt x="564927" y="1571943"/>
                </a:lnTo>
                <a:lnTo>
                  <a:pt x="546202" y="1565911"/>
                </a:lnTo>
                <a:lnTo>
                  <a:pt x="527794" y="1559561"/>
                </a:lnTo>
                <a:lnTo>
                  <a:pt x="509386" y="1552258"/>
                </a:lnTo>
                <a:lnTo>
                  <a:pt x="491296" y="1544956"/>
                </a:lnTo>
                <a:lnTo>
                  <a:pt x="473206" y="1537018"/>
                </a:lnTo>
                <a:lnTo>
                  <a:pt x="455750" y="1528763"/>
                </a:lnTo>
                <a:lnTo>
                  <a:pt x="437977" y="1520191"/>
                </a:lnTo>
                <a:lnTo>
                  <a:pt x="421156" y="1510983"/>
                </a:lnTo>
                <a:lnTo>
                  <a:pt x="403701" y="1501458"/>
                </a:lnTo>
                <a:lnTo>
                  <a:pt x="387197" y="1491933"/>
                </a:lnTo>
                <a:lnTo>
                  <a:pt x="370694" y="1481456"/>
                </a:lnTo>
                <a:lnTo>
                  <a:pt x="354508" y="1470661"/>
                </a:lnTo>
                <a:lnTo>
                  <a:pt x="338639" y="1459866"/>
                </a:lnTo>
                <a:lnTo>
                  <a:pt x="323088" y="1448118"/>
                </a:lnTo>
                <a:lnTo>
                  <a:pt x="307853" y="1436688"/>
                </a:lnTo>
                <a:lnTo>
                  <a:pt x="292937" y="1424623"/>
                </a:lnTo>
                <a:lnTo>
                  <a:pt x="278020" y="1412241"/>
                </a:lnTo>
                <a:lnTo>
                  <a:pt x="263738" y="1399223"/>
                </a:lnTo>
                <a:lnTo>
                  <a:pt x="249457" y="1386206"/>
                </a:lnTo>
                <a:lnTo>
                  <a:pt x="235809" y="1372553"/>
                </a:lnTo>
                <a:lnTo>
                  <a:pt x="222162" y="1358901"/>
                </a:lnTo>
                <a:lnTo>
                  <a:pt x="209150" y="1344931"/>
                </a:lnTo>
                <a:lnTo>
                  <a:pt x="196455" y="1330326"/>
                </a:lnTo>
                <a:lnTo>
                  <a:pt x="184077" y="1315403"/>
                </a:lnTo>
                <a:lnTo>
                  <a:pt x="172017" y="1300481"/>
                </a:lnTo>
                <a:lnTo>
                  <a:pt x="159957" y="1284923"/>
                </a:lnTo>
                <a:lnTo>
                  <a:pt x="148531" y="1269683"/>
                </a:lnTo>
                <a:lnTo>
                  <a:pt x="137741" y="1253491"/>
                </a:lnTo>
                <a:lnTo>
                  <a:pt x="126950" y="1237298"/>
                </a:lnTo>
                <a:lnTo>
                  <a:pt x="116794" y="1221106"/>
                </a:lnTo>
                <a:lnTo>
                  <a:pt x="106955" y="1204278"/>
                </a:lnTo>
                <a:lnTo>
                  <a:pt x="97434" y="1187451"/>
                </a:lnTo>
                <a:lnTo>
                  <a:pt x="88230" y="1169988"/>
                </a:lnTo>
                <a:lnTo>
                  <a:pt x="79344" y="1152843"/>
                </a:lnTo>
                <a:lnTo>
                  <a:pt x="71092" y="1135063"/>
                </a:lnTo>
                <a:lnTo>
                  <a:pt x="63158" y="1116966"/>
                </a:lnTo>
                <a:lnTo>
                  <a:pt x="56175" y="1098868"/>
                </a:lnTo>
                <a:lnTo>
                  <a:pt x="48876" y="1080453"/>
                </a:lnTo>
                <a:lnTo>
                  <a:pt x="42528" y="1062038"/>
                </a:lnTo>
                <a:lnTo>
                  <a:pt x="36498" y="1043306"/>
                </a:lnTo>
                <a:lnTo>
                  <a:pt x="31103" y="1024256"/>
                </a:lnTo>
                <a:lnTo>
                  <a:pt x="25707" y="1004888"/>
                </a:lnTo>
                <a:lnTo>
                  <a:pt x="20947" y="985838"/>
                </a:lnTo>
                <a:lnTo>
                  <a:pt x="16821" y="966153"/>
                </a:lnTo>
                <a:lnTo>
                  <a:pt x="13012" y="946151"/>
                </a:lnTo>
                <a:lnTo>
                  <a:pt x="9521" y="926466"/>
                </a:lnTo>
                <a:lnTo>
                  <a:pt x="6982" y="906463"/>
                </a:lnTo>
                <a:lnTo>
                  <a:pt x="4443" y="886143"/>
                </a:lnTo>
                <a:lnTo>
                  <a:pt x="2856" y="865823"/>
                </a:lnTo>
                <a:lnTo>
                  <a:pt x="1269" y="845503"/>
                </a:lnTo>
                <a:lnTo>
                  <a:pt x="635" y="824865"/>
                </a:lnTo>
                <a:lnTo>
                  <a:pt x="0" y="804228"/>
                </a:lnTo>
                <a:lnTo>
                  <a:pt x="635" y="783273"/>
                </a:lnTo>
                <a:lnTo>
                  <a:pt x="1269" y="762318"/>
                </a:lnTo>
                <a:lnTo>
                  <a:pt x="2856" y="742315"/>
                </a:lnTo>
                <a:lnTo>
                  <a:pt x="4443" y="721995"/>
                </a:lnTo>
                <a:lnTo>
                  <a:pt x="6982" y="701675"/>
                </a:lnTo>
                <a:lnTo>
                  <a:pt x="9521" y="681673"/>
                </a:lnTo>
                <a:lnTo>
                  <a:pt x="13012" y="661670"/>
                </a:lnTo>
                <a:lnTo>
                  <a:pt x="16821" y="641668"/>
                </a:lnTo>
                <a:lnTo>
                  <a:pt x="20947" y="622618"/>
                </a:lnTo>
                <a:lnTo>
                  <a:pt x="25707" y="602933"/>
                </a:lnTo>
                <a:lnTo>
                  <a:pt x="31103" y="583883"/>
                </a:lnTo>
                <a:lnTo>
                  <a:pt x="36498" y="565150"/>
                </a:lnTo>
                <a:lnTo>
                  <a:pt x="42528" y="546418"/>
                </a:lnTo>
                <a:lnTo>
                  <a:pt x="48876" y="527368"/>
                </a:lnTo>
                <a:lnTo>
                  <a:pt x="56175" y="508953"/>
                </a:lnTo>
                <a:lnTo>
                  <a:pt x="63158" y="490855"/>
                </a:lnTo>
                <a:lnTo>
                  <a:pt x="71092" y="473075"/>
                </a:lnTo>
                <a:lnTo>
                  <a:pt x="79344" y="455295"/>
                </a:lnTo>
                <a:lnTo>
                  <a:pt x="88230" y="438150"/>
                </a:lnTo>
                <a:lnTo>
                  <a:pt x="97434" y="420688"/>
                </a:lnTo>
                <a:lnTo>
                  <a:pt x="106955" y="403860"/>
                </a:lnTo>
                <a:lnTo>
                  <a:pt x="116794" y="386715"/>
                </a:lnTo>
                <a:lnTo>
                  <a:pt x="126950" y="370840"/>
                </a:lnTo>
                <a:lnTo>
                  <a:pt x="137741" y="354648"/>
                </a:lnTo>
                <a:lnTo>
                  <a:pt x="148531" y="338455"/>
                </a:lnTo>
                <a:lnTo>
                  <a:pt x="159957" y="322898"/>
                </a:lnTo>
                <a:lnTo>
                  <a:pt x="172017" y="307658"/>
                </a:lnTo>
                <a:lnTo>
                  <a:pt x="184077" y="292418"/>
                </a:lnTo>
                <a:lnTo>
                  <a:pt x="196455" y="277813"/>
                </a:lnTo>
                <a:lnTo>
                  <a:pt x="209150" y="263208"/>
                </a:lnTo>
                <a:lnTo>
                  <a:pt x="222162" y="249237"/>
                </a:lnTo>
                <a:lnTo>
                  <a:pt x="235809" y="235267"/>
                </a:lnTo>
                <a:lnTo>
                  <a:pt x="249457" y="221932"/>
                </a:lnTo>
                <a:lnTo>
                  <a:pt x="263738" y="208597"/>
                </a:lnTo>
                <a:lnTo>
                  <a:pt x="278020" y="195897"/>
                </a:lnTo>
                <a:lnTo>
                  <a:pt x="292937" y="183515"/>
                </a:lnTo>
                <a:lnTo>
                  <a:pt x="307853" y="171450"/>
                </a:lnTo>
                <a:lnTo>
                  <a:pt x="323088" y="159702"/>
                </a:lnTo>
                <a:lnTo>
                  <a:pt x="338639" y="148272"/>
                </a:lnTo>
                <a:lnTo>
                  <a:pt x="354508" y="137160"/>
                </a:lnTo>
                <a:lnTo>
                  <a:pt x="370694" y="126682"/>
                </a:lnTo>
                <a:lnTo>
                  <a:pt x="387197" y="116205"/>
                </a:lnTo>
                <a:lnTo>
                  <a:pt x="403701" y="106362"/>
                </a:lnTo>
                <a:lnTo>
                  <a:pt x="421156" y="97155"/>
                </a:lnTo>
                <a:lnTo>
                  <a:pt x="437977" y="87947"/>
                </a:lnTo>
                <a:lnTo>
                  <a:pt x="455750" y="79375"/>
                </a:lnTo>
                <a:lnTo>
                  <a:pt x="473206" y="71120"/>
                </a:lnTo>
                <a:lnTo>
                  <a:pt x="491296" y="63182"/>
                </a:lnTo>
                <a:lnTo>
                  <a:pt x="509386" y="55562"/>
                </a:lnTo>
                <a:lnTo>
                  <a:pt x="527794" y="48895"/>
                </a:lnTo>
                <a:lnTo>
                  <a:pt x="546202" y="42227"/>
                </a:lnTo>
                <a:lnTo>
                  <a:pt x="564927" y="36195"/>
                </a:lnTo>
                <a:lnTo>
                  <a:pt x="584287" y="30480"/>
                </a:lnTo>
                <a:lnTo>
                  <a:pt x="603329" y="25082"/>
                </a:lnTo>
                <a:lnTo>
                  <a:pt x="622689" y="20637"/>
                </a:lnTo>
                <a:lnTo>
                  <a:pt x="642049" y="16192"/>
                </a:lnTo>
                <a:lnTo>
                  <a:pt x="661726" y="12382"/>
                </a:lnTo>
                <a:lnTo>
                  <a:pt x="681721" y="8890"/>
                </a:lnTo>
                <a:lnTo>
                  <a:pt x="701716" y="6350"/>
                </a:lnTo>
                <a:lnTo>
                  <a:pt x="721710" y="4127"/>
                </a:lnTo>
                <a:lnTo>
                  <a:pt x="742022" y="2222"/>
                </a:lnTo>
                <a:lnTo>
                  <a:pt x="762652" y="1270"/>
                </a:lnTo>
                <a:lnTo>
                  <a:pt x="783281" y="0"/>
                </a:lnTo>
                <a:close/>
              </a:path>
            </a:pathLst>
          </a:custGeom>
          <a:solidFill>
            <a:srgbClr val="65D3F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82614F-2B42-4BB5-B1B7-EA2023CBCD37}"/>
              </a:ext>
            </a:extLst>
          </p:cNvPr>
          <p:cNvSpPr txBox="1"/>
          <p:nvPr/>
        </p:nvSpPr>
        <p:spPr>
          <a:xfrm>
            <a:off x="1689296" y="1543940"/>
            <a:ext cx="39744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     我们国家自从媒体传播刚起源就已经采用的方法，由官媒发表完全可信的消息来源，从根避</a:t>
            </a:r>
          </a:p>
          <a:p>
            <a:pPr algn="ctr"/>
            <a:r>
              <a:rPr lang="zh-CN" altLang="en-US" sz="32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免重大事件的舆论发生</a:t>
            </a:r>
            <a:endParaRPr lang="en-US" altLang="zh-CN" sz="3200" b="1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（此处点名批评袁隆平院士离世时的虚假情报）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CFF839-5699-476C-A919-3A4DAB045CC1}"/>
              </a:ext>
            </a:extLst>
          </p:cNvPr>
          <p:cNvGrpSpPr/>
          <p:nvPr/>
        </p:nvGrpSpPr>
        <p:grpSpPr>
          <a:xfrm>
            <a:off x="439421" y="6283341"/>
            <a:ext cx="1057694" cy="338462"/>
            <a:chOff x="1945856" y="5387459"/>
            <a:chExt cx="1244880" cy="398361"/>
          </a:xfrm>
        </p:grpSpPr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C1F3D862-5527-47EB-BBF1-0C51AE672150}"/>
                </a:ext>
              </a:extLst>
            </p:cNvPr>
            <p:cNvSpPr/>
            <p:nvPr/>
          </p:nvSpPr>
          <p:spPr>
            <a:xfrm>
              <a:off x="1945856" y="5387459"/>
              <a:ext cx="1244880" cy="3983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7894087-B7C8-433D-853D-0DC33882D1D4}"/>
                </a:ext>
              </a:extLst>
            </p:cNvPr>
            <p:cNvSpPr txBox="1"/>
            <p:nvPr/>
          </p:nvSpPr>
          <p:spPr>
            <a:xfrm>
              <a:off x="2082220" y="5423630"/>
              <a:ext cx="972152" cy="32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756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NEXT</a:t>
              </a:r>
              <a:endParaRPr lang="zh-CN" altLang="en-US" sz="1200" dirty="0">
                <a:solidFill>
                  <a:srgbClr val="0756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E110E1C-7B94-465A-8A8A-E42B8E9B9ACE}"/>
              </a:ext>
            </a:extLst>
          </p:cNvPr>
          <p:cNvGrpSpPr/>
          <p:nvPr/>
        </p:nvGrpSpPr>
        <p:grpSpPr>
          <a:xfrm>
            <a:off x="6280324" y="2920514"/>
            <a:ext cx="447690" cy="440888"/>
            <a:chOff x="3636354" y="4818798"/>
            <a:chExt cx="447690" cy="44088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6F38F3E-03CA-4E30-84DD-1D13E9429EBA}"/>
                </a:ext>
              </a:extLst>
            </p:cNvPr>
            <p:cNvSpPr/>
            <p:nvPr/>
          </p:nvSpPr>
          <p:spPr>
            <a:xfrm>
              <a:off x="3650251" y="4830410"/>
              <a:ext cx="54974" cy="54974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7ED3725-62F9-430F-B9B1-3B2E9BE8FC7E}"/>
                </a:ext>
              </a:extLst>
            </p:cNvPr>
            <p:cNvSpPr/>
            <p:nvPr/>
          </p:nvSpPr>
          <p:spPr>
            <a:xfrm>
              <a:off x="3762848" y="4818798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0AB155A-584D-47C1-B700-80AE5CC80079}"/>
                </a:ext>
              </a:extLst>
            </p:cNvPr>
            <p:cNvSpPr/>
            <p:nvPr/>
          </p:nvSpPr>
          <p:spPr>
            <a:xfrm flipH="1" flipV="1">
              <a:off x="3919508" y="4843497"/>
              <a:ext cx="28800" cy="288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73C2E24-AE2A-4B85-B6A8-56E1E3FAC35D}"/>
                </a:ext>
              </a:extLst>
            </p:cNvPr>
            <p:cNvSpPr/>
            <p:nvPr/>
          </p:nvSpPr>
          <p:spPr>
            <a:xfrm>
              <a:off x="3636354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1CD3E22-8F50-4A52-B1D6-E15D96D3C4DB}"/>
                </a:ext>
              </a:extLst>
            </p:cNvPr>
            <p:cNvSpPr/>
            <p:nvPr/>
          </p:nvSpPr>
          <p:spPr>
            <a:xfrm>
              <a:off x="3762848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C87B9DB-ED85-412C-8762-299661DCF579}"/>
                </a:ext>
              </a:extLst>
            </p:cNvPr>
            <p:cNvSpPr/>
            <p:nvPr/>
          </p:nvSpPr>
          <p:spPr>
            <a:xfrm>
              <a:off x="3891123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0E67FF-1793-48CA-97F6-6FDBAB1DA235}"/>
                </a:ext>
              </a:extLst>
            </p:cNvPr>
            <p:cNvSpPr/>
            <p:nvPr/>
          </p:nvSpPr>
          <p:spPr>
            <a:xfrm>
              <a:off x="4038325" y="4957631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BA5895D-5E6B-4695-B8FB-B23209401887}"/>
                </a:ext>
              </a:extLst>
            </p:cNvPr>
            <p:cNvSpPr/>
            <p:nvPr/>
          </p:nvSpPr>
          <p:spPr>
            <a:xfrm>
              <a:off x="3650251" y="50856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EDA1A09-F85E-4FA5-8A05-A2AE5359A4B8}"/>
                </a:ext>
              </a:extLst>
            </p:cNvPr>
            <p:cNvSpPr/>
            <p:nvPr/>
          </p:nvSpPr>
          <p:spPr>
            <a:xfrm>
              <a:off x="3762848" y="5068281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451D58D-ADEE-49B8-85A9-2B7F867EDA32}"/>
                </a:ext>
              </a:extLst>
            </p:cNvPr>
            <p:cNvSpPr/>
            <p:nvPr/>
          </p:nvSpPr>
          <p:spPr>
            <a:xfrm>
              <a:off x="3910216" y="50856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184069C-83FD-40E8-B02B-B21E8F1DB281}"/>
                </a:ext>
              </a:extLst>
            </p:cNvPr>
            <p:cNvSpPr/>
            <p:nvPr/>
          </p:nvSpPr>
          <p:spPr>
            <a:xfrm flipH="1" flipV="1">
              <a:off x="4048044" y="5088613"/>
              <a:ext cx="36000" cy="360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96442FE-805C-48DF-8624-B608AE2AE98E}"/>
                </a:ext>
              </a:extLst>
            </p:cNvPr>
            <p:cNvSpPr/>
            <p:nvPr/>
          </p:nvSpPr>
          <p:spPr>
            <a:xfrm>
              <a:off x="3650251" y="52139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BA069A9-332E-420C-AB4A-327147C17DD7}"/>
                </a:ext>
              </a:extLst>
            </p:cNvPr>
            <p:cNvSpPr/>
            <p:nvPr/>
          </p:nvSpPr>
          <p:spPr>
            <a:xfrm>
              <a:off x="3784085" y="52139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E5B04D0-65A7-4022-BC90-CE99B9EB2591}"/>
                </a:ext>
              </a:extLst>
            </p:cNvPr>
            <p:cNvSpPr/>
            <p:nvPr/>
          </p:nvSpPr>
          <p:spPr>
            <a:xfrm flipH="1" flipV="1">
              <a:off x="3916968" y="5217799"/>
              <a:ext cx="28800" cy="288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9" name="图表 48">
            <a:extLst>
              <a:ext uri="{FF2B5EF4-FFF2-40B4-BE49-F238E27FC236}">
                <a16:creationId xmlns:a16="http://schemas.microsoft.com/office/drawing/2014/main" id="{EFDC2AD8-797C-45EE-8168-D76A7C28C73A}"/>
              </a:ext>
            </a:extLst>
          </p:cNvPr>
          <p:cNvGraphicFramePr/>
          <p:nvPr/>
        </p:nvGraphicFramePr>
        <p:xfrm>
          <a:off x="6082207" y="3605391"/>
          <a:ext cx="2140263" cy="142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6" name="组合 75">
            <a:extLst>
              <a:ext uri="{FF2B5EF4-FFF2-40B4-BE49-F238E27FC236}">
                <a16:creationId xmlns:a16="http://schemas.microsoft.com/office/drawing/2014/main" id="{4D4408BE-B2E8-4012-AA51-E653AD63283C}"/>
              </a:ext>
            </a:extLst>
          </p:cNvPr>
          <p:cNvGrpSpPr/>
          <p:nvPr/>
        </p:nvGrpSpPr>
        <p:grpSpPr>
          <a:xfrm>
            <a:off x="6889866" y="3288895"/>
            <a:ext cx="5053896" cy="3546715"/>
            <a:chOff x="6889866" y="3288895"/>
            <a:chExt cx="5053896" cy="3546715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C7A886DC-6214-4E5D-98DA-3DF182944AE7}"/>
                </a:ext>
              </a:extLst>
            </p:cNvPr>
            <p:cNvSpPr/>
            <p:nvPr/>
          </p:nvSpPr>
          <p:spPr>
            <a:xfrm>
              <a:off x="8805501" y="6556532"/>
              <a:ext cx="207201" cy="20720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FE53A22-D2A6-439E-B107-EF857BCBBB17}"/>
                </a:ext>
              </a:extLst>
            </p:cNvPr>
            <p:cNvSpPr/>
            <p:nvPr/>
          </p:nvSpPr>
          <p:spPr>
            <a:xfrm>
              <a:off x="9741473" y="5309484"/>
              <a:ext cx="134275" cy="134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92A3BA0-403F-4172-97CC-303E230D4205}"/>
                </a:ext>
              </a:extLst>
            </p:cNvPr>
            <p:cNvSpPr/>
            <p:nvPr/>
          </p:nvSpPr>
          <p:spPr>
            <a:xfrm>
              <a:off x="11609585" y="3783634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92E7449-E694-42CA-99B2-EC9349C7E6A4}"/>
                </a:ext>
              </a:extLst>
            </p:cNvPr>
            <p:cNvSpPr/>
            <p:nvPr/>
          </p:nvSpPr>
          <p:spPr>
            <a:xfrm>
              <a:off x="11918562" y="3288895"/>
              <a:ext cx="25200" cy="252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33D772-3402-41A2-953A-C48E7DCCEAB2}"/>
                </a:ext>
              </a:extLst>
            </p:cNvPr>
            <p:cNvSpPr/>
            <p:nvPr/>
          </p:nvSpPr>
          <p:spPr>
            <a:xfrm>
              <a:off x="6889866" y="6628409"/>
              <a:ext cx="207201" cy="207201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2FB150C-185D-4DD1-9C96-CD7189EB5764}"/>
                </a:ext>
              </a:extLst>
            </p:cNvPr>
            <p:cNvSpPr/>
            <p:nvPr/>
          </p:nvSpPr>
          <p:spPr>
            <a:xfrm>
              <a:off x="8753670" y="6238122"/>
              <a:ext cx="126196" cy="126196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4B5E914-05A2-480D-892C-E578B4278E48}"/>
                </a:ext>
              </a:extLst>
            </p:cNvPr>
            <p:cNvSpPr/>
            <p:nvPr/>
          </p:nvSpPr>
          <p:spPr>
            <a:xfrm>
              <a:off x="9957625" y="6593817"/>
              <a:ext cx="90887" cy="90887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C9AC4EC-DF10-425C-A25A-4F37C5CFD060}"/>
                </a:ext>
              </a:extLst>
            </p:cNvPr>
            <p:cNvSpPr/>
            <p:nvPr/>
          </p:nvSpPr>
          <p:spPr>
            <a:xfrm>
              <a:off x="11337933" y="5671172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A5C0502-4A70-4D7B-85D9-8068AF319F08}"/>
                </a:ext>
              </a:extLst>
            </p:cNvPr>
            <p:cNvSpPr/>
            <p:nvPr/>
          </p:nvSpPr>
          <p:spPr>
            <a:xfrm>
              <a:off x="11370293" y="4212000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98E1691-E5C4-48F5-A7D8-17B58C4C773C}"/>
                </a:ext>
              </a:extLst>
            </p:cNvPr>
            <p:cNvSpPr/>
            <p:nvPr/>
          </p:nvSpPr>
          <p:spPr>
            <a:xfrm>
              <a:off x="11840733" y="3826473"/>
              <a:ext cx="25200" cy="25200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2B634D0E-A894-4443-9F1C-47E476F48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141" y="2061283"/>
            <a:ext cx="4780743" cy="30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 animBg="1"/>
      <p:bldP spid="17" grpId="0"/>
      <p:bldGraphic spid="49" grpId="0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圆角矩形 72">
            <a:extLst>
              <a:ext uri="{FF2B5EF4-FFF2-40B4-BE49-F238E27FC236}">
                <a16:creationId xmlns:a16="http://schemas.microsoft.com/office/drawing/2014/main" id="{808863E4-9026-4D92-BD34-C4E7B77A1450}"/>
              </a:ext>
            </a:extLst>
          </p:cNvPr>
          <p:cNvSpPr/>
          <p:nvPr/>
        </p:nvSpPr>
        <p:spPr>
          <a:xfrm>
            <a:off x="4574565" y="1579342"/>
            <a:ext cx="2972435" cy="1341947"/>
          </a:xfrm>
          <a:prstGeom prst="roundRect">
            <a:avLst>
              <a:gd name="adj" fmla="val 7208"/>
            </a:avLst>
          </a:prstGeom>
          <a:solidFill>
            <a:schemeClr val="bg2"/>
          </a:solidFill>
          <a:ln>
            <a:noFill/>
          </a:ln>
          <a:effectLst>
            <a:outerShdw blurRad="279400" dist="38100" dir="5400000" algn="t" rotWithShape="0">
              <a:srgbClr val="65D3F6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69C87BB-342F-4C96-A168-88B58AF67765}"/>
              </a:ext>
            </a:extLst>
          </p:cNvPr>
          <p:cNvSpPr txBox="1"/>
          <p:nvPr/>
        </p:nvSpPr>
        <p:spPr>
          <a:xfrm>
            <a:off x="3027479" y="471438"/>
            <a:ext cx="613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各大论坛的引导分区明确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905EE9C-6F30-4032-B9E2-D68ADA9BC6D1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5B82D68-A9A1-42D0-808E-A87FD7389671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934F344-5AEB-4018-9D86-71ABB0BE67A7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F5873CE-A37C-4E5F-9360-9D7FD2F09CA1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4" name="图表 93">
            <a:extLst>
              <a:ext uri="{FF2B5EF4-FFF2-40B4-BE49-F238E27FC236}">
                <a16:creationId xmlns:a16="http://schemas.microsoft.com/office/drawing/2014/main" id="{B2CE9D20-C898-4266-858F-B074610C8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050463"/>
              </p:ext>
            </p:extLst>
          </p:nvPr>
        </p:nvGraphicFramePr>
        <p:xfrm>
          <a:off x="1265492" y="3070301"/>
          <a:ext cx="6429967" cy="323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138D438B-7F02-441F-808A-1F7899C26F09}"/>
              </a:ext>
            </a:extLst>
          </p:cNvPr>
          <p:cNvSpPr/>
          <p:nvPr/>
        </p:nvSpPr>
        <p:spPr>
          <a:xfrm>
            <a:off x="-621095" y="4794486"/>
            <a:ext cx="545901" cy="41141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42B318FA-83B8-4EA8-957E-042D00C16E34}"/>
              </a:ext>
            </a:extLst>
          </p:cNvPr>
          <p:cNvSpPr/>
          <p:nvPr/>
        </p:nvSpPr>
        <p:spPr>
          <a:xfrm>
            <a:off x="-1265877" y="4652905"/>
            <a:ext cx="545901" cy="411413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66">
            <a:extLst>
              <a:ext uri="{FF2B5EF4-FFF2-40B4-BE49-F238E27FC236}">
                <a16:creationId xmlns:a16="http://schemas.microsoft.com/office/drawing/2014/main" id="{9DB203DE-EC2F-4F82-BD50-17C8D3C12FF9}"/>
              </a:ext>
            </a:extLst>
          </p:cNvPr>
          <p:cNvSpPr/>
          <p:nvPr/>
        </p:nvSpPr>
        <p:spPr>
          <a:xfrm>
            <a:off x="1337740" y="1579342"/>
            <a:ext cx="2972435" cy="1341947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5400000" algn="t" rotWithShape="0">
              <a:srgbClr val="65D3F6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A8C516E-E898-42BA-8D84-9E637CD14051}"/>
              </a:ext>
            </a:extLst>
          </p:cNvPr>
          <p:cNvSpPr txBox="1"/>
          <p:nvPr/>
        </p:nvSpPr>
        <p:spPr>
          <a:xfrm>
            <a:off x="4747314" y="1731886"/>
            <a:ext cx="275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756A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对不同的平台内容实行不同规则的舆论引导显得尤为重要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769846E-B83C-4BF0-9723-0CE3485C2DBF}"/>
              </a:ext>
            </a:extLst>
          </p:cNvPr>
          <p:cNvSpPr txBox="1"/>
          <p:nvPr/>
        </p:nvSpPr>
        <p:spPr>
          <a:xfrm>
            <a:off x="1491291" y="1742483"/>
            <a:ext cx="294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756A7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我们国家的舆论群体的分化极为严重，在不同的论坛上呈现集中分布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0193E3A-B7F0-4868-B664-DCBBD66BAEEF}"/>
              </a:ext>
            </a:extLst>
          </p:cNvPr>
          <p:cNvSpPr txBox="1"/>
          <p:nvPr/>
        </p:nvSpPr>
        <p:spPr>
          <a:xfrm>
            <a:off x="5163173" y="3264235"/>
            <a:ext cx="808681" cy="71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rgbClr val="65D3F6"/>
              </a:solidFill>
              <a:latin typeface="Roboto Th" pitchFamily="2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4808B69-2F1C-41C6-8C2E-90EB8570ED08}"/>
              </a:ext>
            </a:extLst>
          </p:cNvPr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DD058017-3C74-4BCD-82F7-AC0462D40D49}"/>
              </a:ext>
            </a:extLst>
          </p:cNvPr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ABBBC1A-1FBB-475A-9617-4F9ED876F257}"/>
              </a:ext>
            </a:extLst>
          </p:cNvPr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6E3278CD-EBEC-4F62-AA2A-41A14A29198C}"/>
              </a:ext>
            </a:extLst>
          </p:cNvPr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1296271E-2753-4D08-94AB-A4846A1BD2D5}"/>
              </a:ext>
            </a:extLst>
          </p:cNvPr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BC262D5-27CD-4253-8340-07CFB067D4D7}"/>
              </a:ext>
            </a:extLst>
          </p:cNvPr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9394A6F-DA65-4F08-9598-7F963216BCE8}"/>
              </a:ext>
            </a:extLst>
          </p:cNvPr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6BA7D610-D9C6-425F-AC05-B22860930A62}"/>
              </a:ext>
            </a:extLst>
          </p:cNvPr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4BC74B99-CB0D-4888-8C2E-27A6897049E0}"/>
              </a:ext>
            </a:extLst>
          </p:cNvPr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FB6EBDA-2651-410B-A78C-5260DF899B28}"/>
              </a:ext>
            </a:extLst>
          </p:cNvPr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A60899A4-9010-4D4A-86B6-4E8B4E9F5C28}"/>
              </a:ext>
            </a:extLst>
          </p:cNvPr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350DA6AA-D42D-47DA-8EA9-13AF958365B4}"/>
              </a:ext>
            </a:extLst>
          </p:cNvPr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F7E898C-E77A-4AB8-99A1-17078D657276}"/>
              </a:ext>
            </a:extLst>
          </p:cNvPr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FD4DCC1-5D67-4DF8-8F8E-BB2DAB7BCF23}"/>
              </a:ext>
            </a:extLst>
          </p:cNvPr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F185C29-2FF1-43C3-B77F-A8593B31D955}"/>
              </a:ext>
            </a:extLst>
          </p:cNvPr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500FC7D-1892-4ED9-8115-1024C249F261}"/>
              </a:ext>
            </a:extLst>
          </p:cNvPr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D2B2011-D6E5-4314-B4AE-EEC37A3478E4}"/>
              </a:ext>
            </a:extLst>
          </p:cNvPr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DA9021B1-37D9-412D-B8C3-FD6DB090B353}"/>
              </a:ext>
            </a:extLst>
          </p:cNvPr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3B2E4848-8CA8-45EC-BC62-F4007F7B8E2E}"/>
              </a:ext>
            </a:extLst>
          </p:cNvPr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8147D30-D1D6-46FE-B79A-2642E329269E}"/>
              </a:ext>
            </a:extLst>
          </p:cNvPr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E8B27C1-6C1D-455F-B38D-8B1113FE4300}"/>
              </a:ext>
            </a:extLst>
          </p:cNvPr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44E5789-B5CA-4961-B0AF-EBB6F8ED9DED}"/>
              </a:ext>
            </a:extLst>
          </p:cNvPr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B9BD907-8696-4B8B-A1D6-FF30F7DCB0D3}"/>
              </a:ext>
            </a:extLst>
          </p:cNvPr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E4FA1AE-E798-499F-9A95-044DF717040D}"/>
              </a:ext>
            </a:extLst>
          </p:cNvPr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F99FC0EA-7B33-49FE-8357-E44A2BF6E8CB}"/>
              </a:ext>
            </a:extLst>
          </p:cNvPr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A0A5E1D-7D1D-4332-90E1-D40CA8F5BB50}"/>
              </a:ext>
            </a:extLst>
          </p:cNvPr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2204CF56-A70B-4D13-98BD-79C20A73F9CC}"/>
              </a:ext>
            </a:extLst>
          </p:cNvPr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FD56D732-5AC9-4AAF-8819-7E9FF550B9DA}"/>
              </a:ext>
            </a:extLst>
          </p:cNvPr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9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9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9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Graphic spid="94" grpId="0">
        <p:bldSub>
          <a:bldChart bld="series"/>
        </p:bldSub>
      </p:bldGraphic>
      <p:bldP spid="97" grpId="0" animBg="1"/>
      <p:bldP spid="102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 58">
            <a:extLst>
              <a:ext uri="{FF2B5EF4-FFF2-40B4-BE49-F238E27FC236}">
                <a16:creationId xmlns:a16="http://schemas.microsoft.com/office/drawing/2014/main" id="{95B38503-8097-4655-AC94-B2C23E45FC27}"/>
              </a:ext>
            </a:extLst>
          </p:cNvPr>
          <p:cNvSpPr/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B7952B-96DB-49D9-8832-1412163F88D5}"/>
              </a:ext>
            </a:extLst>
          </p:cNvPr>
          <p:cNvSpPr txBox="1"/>
          <p:nvPr/>
        </p:nvSpPr>
        <p:spPr>
          <a:xfrm>
            <a:off x="3230723" y="296881"/>
            <a:ext cx="574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更加彻底的舆论控制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5BACC36-9536-4B9F-9521-4D5B57A5BF77}"/>
              </a:ext>
            </a:extLst>
          </p:cNvPr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F2D5A63-9317-43D1-B13C-E2FC084FA3A9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7148FE9-2B43-4234-8718-43E12D282A9B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012B703-3650-422D-BF6C-2ACAECF012BD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500DD09D-5447-403F-82D6-29F52AD9E611}"/>
              </a:ext>
            </a:extLst>
          </p:cNvPr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3D89EAA-5706-4602-889B-698BE0E3B3A3}"/>
              </a:ext>
            </a:extLst>
          </p:cNvPr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9E520F0-6674-44F3-B7F2-6032122CFEBE}"/>
              </a:ext>
            </a:extLst>
          </p:cNvPr>
          <p:cNvSpPr/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DE0318F-D5DE-45AB-BAC0-A93BC29F1D57}"/>
              </a:ext>
            </a:extLst>
          </p:cNvPr>
          <p:cNvGrpSpPr/>
          <p:nvPr/>
        </p:nvGrpSpPr>
        <p:grpSpPr>
          <a:xfrm>
            <a:off x="2777381" y="2344783"/>
            <a:ext cx="914400" cy="914400"/>
            <a:chOff x="4860739" y="1864641"/>
            <a:chExt cx="914400" cy="91440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16BF1FF-3D3A-4D33-BEB8-B4048DCD0563}"/>
                </a:ext>
              </a:extLst>
            </p:cNvPr>
            <p:cNvSpPr/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KSO_Shape">
              <a:extLst>
                <a:ext uri="{FF2B5EF4-FFF2-40B4-BE49-F238E27FC236}">
                  <a16:creationId xmlns:a16="http://schemas.microsoft.com/office/drawing/2014/main" id="{C7B39E9E-1594-45F9-A63E-2D0845B9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F7FF3462-E981-4720-A89D-BC64F012A889}"/>
              </a:ext>
            </a:extLst>
          </p:cNvPr>
          <p:cNvSpPr/>
          <p:nvPr/>
        </p:nvSpPr>
        <p:spPr>
          <a:xfrm>
            <a:off x="1071614" y="364819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加强网民的思想教育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ECEE60-2324-4CC6-AD20-C533A666D3E9}"/>
              </a:ext>
            </a:extLst>
          </p:cNvPr>
          <p:cNvSpPr/>
          <p:nvPr/>
        </p:nvSpPr>
        <p:spPr>
          <a:xfrm>
            <a:off x="7109009" y="361605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由网民自己积极引导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8B8F6F2-9A63-44FF-B011-D682D78B71A5}"/>
              </a:ext>
            </a:extLst>
          </p:cNvPr>
          <p:cNvGrpSpPr/>
          <p:nvPr/>
        </p:nvGrpSpPr>
        <p:grpSpPr>
          <a:xfrm>
            <a:off x="8821634" y="2335548"/>
            <a:ext cx="914400" cy="914400"/>
            <a:chOff x="7759867" y="2301540"/>
            <a:chExt cx="914400" cy="91440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1DCF164-F2E7-4B08-B537-304549004378}"/>
                </a:ext>
              </a:extLst>
            </p:cNvPr>
            <p:cNvSpPr/>
            <p:nvPr/>
          </p:nvSpPr>
          <p:spPr>
            <a:xfrm>
              <a:off x="7759867" y="2301540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KSO_Shape">
              <a:extLst>
                <a:ext uri="{FF2B5EF4-FFF2-40B4-BE49-F238E27FC236}">
                  <a16:creationId xmlns:a16="http://schemas.microsoft.com/office/drawing/2014/main" id="{076F71E7-EB0B-4940-A8A8-283B8EBE1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8213" y="2598832"/>
              <a:ext cx="277708" cy="319817"/>
            </a:xfrm>
            <a:custGeom>
              <a:avLst/>
              <a:gdLst>
                <a:gd name="T0" fmla="*/ 98292770 w 5280"/>
                <a:gd name="T1" fmla="*/ 190397298 h 6084"/>
                <a:gd name="T2" fmla="*/ 105944270 w 5280"/>
                <a:gd name="T3" fmla="*/ 192162022 h 6084"/>
                <a:gd name="T4" fmla="*/ 112712916 w 5280"/>
                <a:gd name="T5" fmla="*/ 195691469 h 6084"/>
                <a:gd name="T6" fmla="*/ 118500648 w 5280"/>
                <a:gd name="T7" fmla="*/ 200593619 h 6084"/>
                <a:gd name="T8" fmla="*/ 122816855 w 5280"/>
                <a:gd name="T9" fmla="*/ 206868471 h 6084"/>
                <a:gd name="T10" fmla="*/ 125661534 w 5280"/>
                <a:gd name="T11" fmla="*/ 213927367 h 6084"/>
                <a:gd name="T12" fmla="*/ 126642447 w 5280"/>
                <a:gd name="T13" fmla="*/ 221868624 h 6084"/>
                <a:gd name="T14" fmla="*/ 126348268 w 5280"/>
                <a:gd name="T15" fmla="*/ 569623180 h 6084"/>
                <a:gd name="T16" fmla="*/ 124190008 w 5280"/>
                <a:gd name="T17" fmla="*/ 577172416 h 6084"/>
                <a:gd name="T18" fmla="*/ 120462475 w 5280"/>
                <a:gd name="T19" fmla="*/ 583741285 h 6084"/>
                <a:gd name="T20" fmla="*/ 115165355 w 5280"/>
                <a:gd name="T21" fmla="*/ 589231467 h 6084"/>
                <a:gd name="T22" fmla="*/ 108788949 w 5280"/>
                <a:gd name="T23" fmla="*/ 593349260 h 6084"/>
                <a:gd name="T24" fmla="*/ 101431630 w 5280"/>
                <a:gd name="T25" fmla="*/ 595800335 h 6084"/>
                <a:gd name="T26" fmla="*/ 31783344 w 5280"/>
                <a:gd name="T27" fmla="*/ 596486686 h 6084"/>
                <a:gd name="T28" fmla="*/ 25406937 w 5280"/>
                <a:gd name="T29" fmla="*/ 595800335 h 6084"/>
                <a:gd name="T30" fmla="*/ 18049618 w 5280"/>
                <a:gd name="T31" fmla="*/ 593349260 h 6084"/>
                <a:gd name="T32" fmla="*/ 11673526 w 5280"/>
                <a:gd name="T33" fmla="*/ 589231467 h 6084"/>
                <a:gd name="T34" fmla="*/ 6376406 w 5280"/>
                <a:gd name="T35" fmla="*/ 583741285 h 6084"/>
                <a:gd name="T36" fmla="*/ 2550500 w 5280"/>
                <a:gd name="T37" fmla="*/ 577172416 h 6084"/>
                <a:gd name="T38" fmla="*/ 490613 w 5280"/>
                <a:gd name="T39" fmla="*/ 569623180 h 6084"/>
                <a:gd name="T40" fmla="*/ 0 w 5280"/>
                <a:gd name="T41" fmla="*/ 221868624 h 6084"/>
                <a:gd name="T42" fmla="*/ 1078973 w 5280"/>
                <a:gd name="T43" fmla="*/ 213927367 h 6084"/>
                <a:gd name="T44" fmla="*/ 3825906 w 5280"/>
                <a:gd name="T45" fmla="*/ 206868471 h 6084"/>
                <a:gd name="T46" fmla="*/ 8338233 w 5280"/>
                <a:gd name="T47" fmla="*/ 200593619 h 6084"/>
                <a:gd name="T48" fmla="*/ 14027905 w 5280"/>
                <a:gd name="T49" fmla="*/ 195691469 h 6084"/>
                <a:gd name="T50" fmla="*/ 20796551 w 5280"/>
                <a:gd name="T51" fmla="*/ 192162022 h 6084"/>
                <a:gd name="T52" fmla="*/ 28448051 w 5280"/>
                <a:gd name="T53" fmla="*/ 190397298 h 6084"/>
                <a:gd name="T54" fmla="*/ 187854755 w 5280"/>
                <a:gd name="T55" fmla="*/ 219417549 h 6084"/>
                <a:gd name="T56" fmla="*/ 409650800 w 5280"/>
                <a:gd name="T57" fmla="*/ 0 h 6084"/>
                <a:gd name="T58" fmla="*/ 488324365 w 5280"/>
                <a:gd name="T59" fmla="*/ 219417549 h 6084"/>
                <a:gd name="T60" fmla="*/ 148125732 w 5280"/>
                <a:gd name="T61" fmla="*/ 219417549 h 6084"/>
                <a:gd name="T62" fmla="*/ 208062633 w 5280"/>
                <a:gd name="T63" fmla="*/ 259908819 h 6084"/>
                <a:gd name="T64" fmla="*/ 389246802 w 5280"/>
                <a:gd name="T65" fmla="*/ 504033129 h 6084"/>
                <a:gd name="T66" fmla="*/ 319990755 w 5280"/>
                <a:gd name="T67" fmla="*/ 531778997 h 6084"/>
                <a:gd name="T68" fmla="*/ 208062633 w 5280"/>
                <a:gd name="T69" fmla="*/ 531778997 h 6084"/>
                <a:gd name="T70" fmla="*/ 344220659 w 5280"/>
                <a:gd name="T71" fmla="*/ 461188789 h 6084"/>
                <a:gd name="T72" fmla="*/ 344220659 w 5280"/>
                <a:gd name="T73" fmla="*/ 461188789 h 6084"/>
                <a:gd name="T74" fmla="*/ 274964300 w 5280"/>
                <a:gd name="T75" fmla="*/ 461188789 h 6084"/>
                <a:gd name="T76" fmla="*/ 253187148 w 5280"/>
                <a:gd name="T77" fmla="*/ 461188789 h 6084"/>
                <a:gd name="T78" fmla="*/ 389246802 w 5280"/>
                <a:gd name="T79" fmla="*/ 445011945 h 6084"/>
                <a:gd name="T80" fmla="*/ 274964300 w 5280"/>
                <a:gd name="T81" fmla="*/ 445011945 h 6084"/>
                <a:gd name="T82" fmla="*/ 208062633 w 5280"/>
                <a:gd name="T83" fmla="*/ 417266077 h 6084"/>
                <a:gd name="T84" fmla="*/ 208062633 w 5280"/>
                <a:gd name="T85" fmla="*/ 417266077 h 6084"/>
                <a:gd name="T86" fmla="*/ 344220659 w 5280"/>
                <a:gd name="T87" fmla="*/ 374421738 h 6084"/>
                <a:gd name="T88" fmla="*/ 319990755 w 5280"/>
                <a:gd name="T89" fmla="*/ 374421738 h 6084"/>
                <a:gd name="T90" fmla="*/ 253187148 w 5280"/>
                <a:gd name="T91" fmla="*/ 402167606 h 6084"/>
                <a:gd name="T92" fmla="*/ 243181269 w 5280"/>
                <a:gd name="T93" fmla="*/ 200789630 h 6084"/>
                <a:gd name="T94" fmla="*/ 243181269 w 5280"/>
                <a:gd name="T95" fmla="*/ 141474430 h 6084"/>
                <a:gd name="T96" fmla="*/ 243181269 w 5280"/>
                <a:gd name="T97" fmla="*/ 141474430 h 6084"/>
                <a:gd name="T98" fmla="*/ 243181269 w 5280"/>
                <a:gd name="T99" fmla="*/ 102355550 h 6084"/>
                <a:gd name="T100" fmla="*/ 351381545 w 5280"/>
                <a:gd name="T101" fmla="*/ 61079924 h 6084"/>
                <a:gd name="T102" fmla="*/ 438098850 w 5280"/>
                <a:gd name="T103" fmla="*/ 79609837 h 6084"/>
                <a:gd name="T104" fmla="*/ 375611450 w 5280"/>
                <a:gd name="T105" fmla="*/ 80982539 h 6084"/>
                <a:gd name="T106" fmla="*/ 459876315 w 5280"/>
                <a:gd name="T107" fmla="*/ 219417549 h 60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280" h="6084">
                  <a:moveTo>
                    <a:pt x="324" y="1940"/>
                  </a:moveTo>
                  <a:lnTo>
                    <a:pt x="969" y="1940"/>
                  </a:lnTo>
                  <a:lnTo>
                    <a:pt x="986" y="1940"/>
                  </a:lnTo>
                  <a:lnTo>
                    <a:pt x="1002" y="1942"/>
                  </a:lnTo>
                  <a:lnTo>
                    <a:pt x="1018" y="1943"/>
                  </a:lnTo>
                  <a:lnTo>
                    <a:pt x="1034" y="1947"/>
                  </a:lnTo>
                  <a:lnTo>
                    <a:pt x="1049" y="1950"/>
                  </a:lnTo>
                  <a:lnTo>
                    <a:pt x="1065" y="1955"/>
                  </a:lnTo>
                  <a:lnTo>
                    <a:pt x="1080" y="1960"/>
                  </a:lnTo>
                  <a:lnTo>
                    <a:pt x="1094" y="1966"/>
                  </a:lnTo>
                  <a:lnTo>
                    <a:pt x="1109" y="1972"/>
                  </a:lnTo>
                  <a:lnTo>
                    <a:pt x="1122" y="1979"/>
                  </a:lnTo>
                  <a:lnTo>
                    <a:pt x="1136" y="1987"/>
                  </a:lnTo>
                  <a:lnTo>
                    <a:pt x="1149" y="1996"/>
                  </a:lnTo>
                  <a:lnTo>
                    <a:pt x="1162" y="2005"/>
                  </a:lnTo>
                  <a:lnTo>
                    <a:pt x="1174" y="2014"/>
                  </a:lnTo>
                  <a:lnTo>
                    <a:pt x="1185" y="2025"/>
                  </a:lnTo>
                  <a:lnTo>
                    <a:pt x="1197" y="2035"/>
                  </a:lnTo>
                  <a:lnTo>
                    <a:pt x="1208" y="2046"/>
                  </a:lnTo>
                  <a:lnTo>
                    <a:pt x="1218" y="2058"/>
                  </a:lnTo>
                  <a:lnTo>
                    <a:pt x="1228" y="2071"/>
                  </a:lnTo>
                  <a:lnTo>
                    <a:pt x="1237" y="2083"/>
                  </a:lnTo>
                  <a:lnTo>
                    <a:pt x="1245" y="2096"/>
                  </a:lnTo>
                  <a:lnTo>
                    <a:pt x="1252" y="2110"/>
                  </a:lnTo>
                  <a:lnTo>
                    <a:pt x="1260" y="2123"/>
                  </a:lnTo>
                  <a:lnTo>
                    <a:pt x="1266" y="2137"/>
                  </a:lnTo>
                  <a:lnTo>
                    <a:pt x="1272" y="2152"/>
                  </a:lnTo>
                  <a:lnTo>
                    <a:pt x="1277" y="2168"/>
                  </a:lnTo>
                  <a:lnTo>
                    <a:pt x="1281" y="2182"/>
                  </a:lnTo>
                  <a:lnTo>
                    <a:pt x="1285" y="2198"/>
                  </a:lnTo>
                  <a:lnTo>
                    <a:pt x="1288" y="2214"/>
                  </a:lnTo>
                  <a:lnTo>
                    <a:pt x="1290" y="2230"/>
                  </a:lnTo>
                  <a:lnTo>
                    <a:pt x="1291" y="2247"/>
                  </a:lnTo>
                  <a:lnTo>
                    <a:pt x="1291" y="2263"/>
                  </a:lnTo>
                  <a:lnTo>
                    <a:pt x="1291" y="5761"/>
                  </a:lnTo>
                  <a:lnTo>
                    <a:pt x="1291" y="5778"/>
                  </a:lnTo>
                  <a:lnTo>
                    <a:pt x="1290" y="5794"/>
                  </a:lnTo>
                  <a:lnTo>
                    <a:pt x="1288" y="5810"/>
                  </a:lnTo>
                  <a:lnTo>
                    <a:pt x="1285" y="5827"/>
                  </a:lnTo>
                  <a:lnTo>
                    <a:pt x="1281" y="5842"/>
                  </a:lnTo>
                  <a:lnTo>
                    <a:pt x="1277" y="5857"/>
                  </a:lnTo>
                  <a:lnTo>
                    <a:pt x="1272" y="5872"/>
                  </a:lnTo>
                  <a:lnTo>
                    <a:pt x="1266" y="5887"/>
                  </a:lnTo>
                  <a:lnTo>
                    <a:pt x="1260" y="5901"/>
                  </a:lnTo>
                  <a:lnTo>
                    <a:pt x="1252" y="5915"/>
                  </a:lnTo>
                  <a:lnTo>
                    <a:pt x="1245" y="5928"/>
                  </a:lnTo>
                  <a:lnTo>
                    <a:pt x="1237" y="5941"/>
                  </a:lnTo>
                  <a:lnTo>
                    <a:pt x="1228" y="5954"/>
                  </a:lnTo>
                  <a:lnTo>
                    <a:pt x="1218" y="5966"/>
                  </a:lnTo>
                  <a:lnTo>
                    <a:pt x="1208" y="5978"/>
                  </a:lnTo>
                  <a:lnTo>
                    <a:pt x="1197" y="5989"/>
                  </a:lnTo>
                  <a:lnTo>
                    <a:pt x="1185" y="5999"/>
                  </a:lnTo>
                  <a:lnTo>
                    <a:pt x="1174" y="6010"/>
                  </a:lnTo>
                  <a:lnTo>
                    <a:pt x="1162" y="6019"/>
                  </a:lnTo>
                  <a:lnTo>
                    <a:pt x="1149" y="6028"/>
                  </a:lnTo>
                  <a:lnTo>
                    <a:pt x="1136" y="6037"/>
                  </a:lnTo>
                  <a:lnTo>
                    <a:pt x="1122" y="6045"/>
                  </a:lnTo>
                  <a:lnTo>
                    <a:pt x="1109" y="6052"/>
                  </a:lnTo>
                  <a:lnTo>
                    <a:pt x="1094" y="6058"/>
                  </a:lnTo>
                  <a:lnTo>
                    <a:pt x="1080" y="6064"/>
                  </a:lnTo>
                  <a:lnTo>
                    <a:pt x="1065" y="6070"/>
                  </a:lnTo>
                  <a:lnTo>
                    <a:pt x="1049" y="6074"/>
                  </a:lnTo>
                  <a:lnTo>
                    <a:pt x="1034" y="6077"/>
                  </a:lnTo>
                  <a:lnTo>
                    <a:pt x="1018" y="6081"/>
                  </a:lnTo>
                  <a:lnTo>
                    <a:pt x="1002" y="6082"/>
                  </a:lnTo>
                  <a:lnTo>
                    <a:pt x="986" y="6084"/>
                  </a:lnTo>
                  <a:lnTo>
                    <a:pt x="969" y="6084"/>
                  </a:lnTo>
                  <a:lnTo>
                    <a:pt x="324" y="6084"/>
                  </a:lnTo>
                  <a:lnTo>
                    <a:pt x="307" y="6084"/>
                  </a:lnTo>
                  <a:lnTo>
                    <a:pt x="290" y="6082"/>
                  </a:lnTo>
                  <a:lnTo>
                    <a:pt x="275" y="6081"/>
                  </a:lnTo>
                  <a:lnTo>
                    <a:pt x="259" y="6077"/>
                  </a:lnTo>
                  <a:lnTo>
                    <a:pt x="243" y="6074"/>
                  </a:lnTo>
                  <a:lnTo>
                    <a:pt x="228" y="6070"/>
                  </a:lnTo>
                  <a:lnTo>
                    <a:pt x="212" y="6064"/>
                  </a:lnTo>
                  <a:lnTo>
                    <a:pt x="198" y="6058"/>
                  </a:lnTo>
                  <a:lnTo>
                    <a:pt x="184" y="6052"/>
                  </a:lnTo>
                  <a:lnTo>
                    <a:pt x="170" y="6045"/>
                  </a:lnTo>
                  <a:lnTo>
                    <a:pt x="157" y="6037"/>
                  </a:lnTo>
                  <a:lnTo>
                    <a:pt x="143" y="6028"/>
                  </a:lnTo>
                  <a:lnTo>
                    <a:pt x="131" y="6019"/>
                  </a:lnTo>
                  <a:lnTo>
                    <a:pt x="119" y="6010"/>
                  </a:lnTo>
                  <a:lnTo>
                    <a:pt x="106" y="5999"/>
                  </a:lnTo>
                  <a:lnTo>
                    <a:pt x="95" y="5989"/>
                  </a:lnTo>
                  <a:lnTo>
                    <a:pt x="85" y="5978"/>
                  </a:lnTo>
                  <a:lnTo>
                    <a:pt x="75" y="5966"/>
                  </a:lnTo>
                  <a:lnTo>
                    <a:pt x="65" y="5954"/>
                  </a:lnTo>
                  <a:lnTo>
                    <a:pt x="56" y="5941"/>
                  </a:lnTo>
                  <a:lnTo>
                    <a:pt x="47" y="5928"/>
                  </a:lnTo>
                  <a:lnTo>
                    <a:pt x="39" y="5915"/>
                  </a:lnTo>
                  <a:lnTo>
                    <a:pt x="33" y="5901"/>
                  </a:lnTo>
                  <a:lnTo>
                    <a:pt x="26" y="5887"/>
                  </a:lnTo>
                  <a:lnTo>
                    <a:pt x="21" y="5872"/>
                  </a:lnTo>
                  <a:lnTo>
                    <a:pt x="15" y="5857"/>
                  </a:lnTo>
                  <a:lnTo>
                    <a:pt x="11" y="5842"/>
                  </a:lnTo>
                  <a:lnTo>
                    <a:pt x="7" y="5827"/>
                  </a:lnTo>
                  <a:lnTo>
                    <a:pt x="5" y="5810"/>
                  </a:lnTo>
                  <a:lnTo>
                    <a:pt x="3" y="5794"/>
                  </a:lnTo>
                  <a:lnTo>
                    <a:pt x="2" y="5778"/>
                  </a:lnTo>
                  <a:lnTo>
                    <a:pt x="0" y="5761"/>
                  </a:lnTo>
                  <a:lnTo>
                    <a:pt x="0" y="2263"/>
                  </a:lnTo>
                  <a:lnTo>
                    <a:pt x="2" y="2247"/>
                  </a:lnTo>
                  <a:lnTo>
                    <a:pt x="3" y="2230"/>
                  </a:lnTo>
                  <a:lnTo>
                    <a:pt x="5" y="2214"/>
                  </a:lnTo>
                  <a:lnTo>
                    <a:pt x="7" y="2198"/>
                  </a:lnTo>
                  <a:lnTo>
                    <a:pt x="11" y="2182"/>
                  </a:lnTo>
                  <a:lnTo>
                    <a:pt x="15" y="2168"/>
                  </a:lnTo>
                  <a:lnTo>
                    <a:pt x="21" y="2152"/>
                  </a:lnTo>
                  <a:lnTo>
                    <a:pt x="26" y="2137"/>
                  </a:lnTo>
                  <a:lnTo>
                    <a:pt x="33" y="2123"/>
                  </a:lnTo>
                  <a:lnTo>
                    <a:pt x="39" y="2110"/>
                  </a:lnTo>
                  <a:lnTo>
                    <a:pt x="47" y="2096"/>
                  </a:lnTo>
                  <a:lnTo>
                    <a:pt x="56" y="2083"/>
                  </a:lnTo>
                  <a:lnTo>
                    <a:pt x="65" y="2071"/>
                  </a:lnTo>
                  <a:lnTo>
                    <a:pt x="75" y="2058"/>
                  </a:lnTo>
                  <a:lnTo>
                    <a:pt x="85" y="2046"/>
                  </a:lnTo>
                  <a:lnTo>
                    <a:pt x="95" y="2035"/>
                  </a:lnTo>
                  <a:lnTo>
                    <a:pt x="106" y="2025"/>
                  </a:lnTo>
                  <a:lnTo>
                    <a:pt x="119" y="2014"/>
                  </a:lnTo>
                  <a:lnTo>
                    <a:pt x="131" y="2005"/>
                  </a:lnTo>
                  <a:lnTo>
                    <a:pt x="143" y="1996"/>
                  </a:lnTo>
                  <a:lnTo>
                    <a:pt x="157" y="1987"/>
                  </a:lnTo>
                  <a:lnTo>
                    <a:pt x="170" y="1979"/>
                  </a:lnTo>
                  <a:lnTo>
                    <a:pt x="184" y="1972"/>
                  </a:lnTo>
                  <a:lnTo>
                    <a:pt x="198" y="1966"/>
                  </a:lnTo>
                  <a:lnTo>
                    <a:pt x="212" y="1960"/>
                  </a:lnTo>
                  <a:lnTo>
                    <a:pt x="228" y="1955"/>
                  </a:lnTo>
                  <a:lnTo>
                    <a:pt x="243" y="1950"/>
                  </a:lnTo>
                  <a:lnTo>
                    <a:pt x="259" y="1947"/>
                  </a:lnTo>
                  <a:lnTo>
                    <a:pt x="275" y="1943"/>
                  </a:lnTo>
                  <a:lnTo>
                    <a:pt x="290" y="1942"/>
                  </a:lnTo>
                  <a:lnTo>
                    <a:pt x="307" y="1940"/>
                  </a:lnTo>
                  <a:lnTo>
                    <a:pt x="324" y="1940"/>
                  </a:lnTo>
                  <a:close/>
                  <a:moveTo>
                    <a:pt x="1510" y="2238"/>
                  </a:moveTo>
                  <a:lnTo>
                    <a:pt x="1915" y="2238"/>
                  </a:lnTo>
                  <a:lnTo>
                    <a:pt x="1915" y="145"/>
                  </a:lnTo>
                  <a:lnTo>
                    <a:pt x="1915" y="0"/>
                  </a:lnTo>
                  <a:lnTo>
                    <a:pt x="2059" y="0"/>
                  </a:lnTo>
                  <a:lnTo>
                    <a:pt x="4107" y="0"/>
                  </a:lnTo>
                  <a:lnTo>
                    <a:pt x="4176" y="0"/>
                  </a:lnTo>
                  <a:lnTo>
                    <a:pt x="4220" y="53"/>
                  </a:lnTo>
                  <a:lnTo>
                    <a:pt x="4946" y="942"/>
                  </a:lnTo>
                  <a:lnTo>
                    <a:pt x="4978" y="983"/>
                  </a:lnTo>
                  <a:lnTo>
                    <a:pt x="4978" y="1033"/>
                  </a:lnTo>
                  <a:lnTo>
                    <a:pt x="4978" y="2238"/>
                  </a:lnTo>
                  <a:lnTo>
                    <a:pt x="5280" y="2238"/>
                  </a:lnTo>
                  <a:lnTo>
                    <a:pt x="5280" y="5793"/>
                  </a:lnTo>
                  <a:lnTo>
                    <a:pt x="1510" y="5793"/>
                  </a:lnTo>
                  <a:lnTo>
                    <a:pt x="1510" y="2238"/>
                  </a:lnTo>
                  <a:close/>
                  <a:moveTo>
                    <a:pt x="2121" y="2651"/>
                  </a:moveTo>
                  <a:lnTo>
                    <a:pt x="2121" y="3528"/>
                  </a:lnTo>
                  <a:lnTo>
                    <a:pt x="3968" y="3528"/>
                  </a:lnTo>
                  <a:lnTo>
                    <a:pt x="3968" y="2651"/>
                  </a:lnTo>
                  <a:lnTo>
                    <a:pt x="2121" y="2651"/>
                  </a:lnTo>
                  <a:close/>
                  <a:moveTo>
                    <a:pt x="3509" y="5141"/>
                  </a:moveTo>
                  <a:lnTo>
                    <a:pt x="3509" y="5424"/>
                  </a:lnTo>
                  <a:lnTo>
                    <a:pt x="3968" y="5424"/>
                  </a:lnTo>
                  <a:lnTo>
                    <a:pt x="3968" y="5141"/>
                  </a:lnTo>
                  <a:lnTo>
                    <a:pt x="3509" y="5141"/>
                  </a:lnTo>
                  <a:close/>
                  <a:moveTo>
                    <a:pt x="2803" y="5141"/>
                  </a:moveTo>
                  <a:lnTo>
                    <a:pt x="2803" y="5424"/>
                  </a:lnTo>
                  <a:lnTo>
                    <a:pt x="3262" y="5424"/>
                  </a:lnTo>
                  <a:lnTo>
                    <a:pt x="3262" y="5141"/>
                  </a:lnTo>
                  <a:lnTo>
                    <a:pt x="2803" y="5141"/>
                  </a:lnTo>
                  <a:close/>
                  <a:moveTo>
                    <a:pt x="2121" y="5141"/>
                  </a:moveTo>
                  <a:lnTo>
                    <a:pt x="2121" y="5424"/>
                  </a:lnTo>
                  <a:lnTo>
                    <a:pt x="2581" y="5424"/>
                  </a:lnTo>
                  <a:lnTo>
                    <a:pt x="2581" y="5141"/>
                  </a:lnTo>
                  <a:lnTo>
                    <a:pt x="2121" y="5141"/>
                  </a:lnTo>
                  <a:close/>
                  <a:moveTo>
                    <a:pt x="3509" y="4704"/>
                  </a:moveTo>
                  <a:lnTo>
                    <a:pt x="3509" y="4987"/>
                  </a:lnTo>
                  <a:lnTo>
                    <a:pt x="3968" y="4987"/>
                  </a:lnTo>
                  <a:lnTo>
                    <a:pt x="3968" y="4704"/>
                  </a:lnTo>
                  <a:lnTo>
                    <a:pt x="3509" y="4704"/>
                  </a:lnTo>
                  <a:close/>
                  <a:moveTo>
                    <a:pt x="2803" y="4704"/>
                  </a:moveTo>
                  <a:lnTo>
                    <a:pt x="2803" y="4987"/>
                  </a:lnTo>
                  <a:lnTo>
                    <a:pt x="3262" y="4987"/>
                  </a:lnTo>
                  <a:lnTo>
                    <a:pt x="3262" y="4704"/>
                  </a:lnTo>
                  <a:lnTo>
                    <a:pt x="2803" y="4704"/>
                  </a:lnTo>
                  <a:close/>
                  <a:moveTo>
                    <a:pt x="2121" y="4704"/>
                  </a:moveTo>
                  <a:lnTo>
                    <a:pt x="2121" y="4987"/>
                  </a:lnTo>
                  <a:lnTo>
                    <a:pt x="2581" y="4987"/>
                  </a:lnTo>
                  <a:lnTo>
                    <a:pt x="2581" y="4704"/>
                  </a:lnTo>
                  <a:lnTo>
                    <a:pt x="2121" y="4704"/>
                  </a:lnTo>
                  <a:close/>
                  <a:moveTo>
                    <a:pt x="3509" y="4256"/>
                  </a:moveTo>
                  <a:lnTo>
                    <a:pt x="3509" y="4539"/>
                  </a:lnTo>
                  <a:lnTo>
                    <a:pt x="3968" y="4539"/>
                  </a:lnTo>
                  <a:lnTo>
                    <a:pt x="3968" y="4256"/>
                  </a:lnTo>
                  <a:lnTo>
                    <a:pt x="3509" y="4256"/>
                  </a:lnTo>
                  <a:close/>
                  <a:moveTo>
                    <a:pt x="2803" y="4256"/>
                  </a:moveTo>
                  <a:lnTo>
                    <a:pt x="2803" y="4539"/>
                  </a:lnTo>
                  <a:lnTo>
                    <a:pt x="3262" y="4539"/>
                  </a:lnTo>
                  <a:lnTo>
                    <a:pt x="3262" y="4256"/>
                  </a:lnTo>
                  <a:lnTo>
                    <a:pt x="2803" y="4256"/>
                  </a:lnTo>
                  <a:close/>
                  <a:moveTo>
                    <a:pt x="2121" y="4256"/>
                  </a:moveTo>
                  <a:lnTo>
                    <a:pt x="2121" y="4539"/>
                  </a:lnTo>
                  <a:lnTo>
                    <a:pt x="2581" y="4539"/>
                  </a:lnTo>
                  <a:lnTo>
                    <a:pt x="2581" y="4256"/>
                  </a:lnTo>
                  <a:lnTo>
                    <a:pt x="2121" y="4256"/>
                  </a:lnTo>
                  <a:close/>
                  <a:moveTo>
                    <a:pt x="3509" y="3819"/>
                  </a:moveTo>
                  <a:lnTo>
                    <a:pt x="3509" y="4102"/>
                  </a:lnTo>
                  <a:lnTo>
                    <a:pt x="3968" y="4102"/>
                  </a:lnTo>
                  <a:lnTo>
                    <a:pt x="3968" y="3819"/>
                  </a:lnTo>
                  <a:lnTo>
                    <a:pt x="3509" y="3819"/>
                  </a:lnTo>
                  <a:close/>
                  <a:moveTo>
                    <a:pt x="2803" y="3819"/>
                  </a:moveTo>
                  <a:lnTo>
                    <a:pt x="2803" y="4102"/>
                  </a:lnTo>
                  <a:lnTo>
                    <a:pt x="3262" y="4102"/>
                  </a:lnTo>
                  <a:lnTo>
                    <a:pt x="3262" y="3819"/>
                  </a:lnTo>
                  <a:lnTo>
                    <a:pt x="2803" y="3819"/>
                  </a:lnTo>
                  <a:close/>
                  <a:moveTo>
                    <a:pt x="2121" y="3819"/>
                  </a:moveTo>
                  <a:lnTo>
                    <a:pt x="2121" y="4102"/>
                  </a:lnTo>
                  <a:lnTo>
                    <a:pt x="2581" y="4102"/>
                  </a:lnTo>
                  <a:lnTo>
                    <a:pt x="2581" y="3819"/>
                  </a:lnTo>
                  <a:lnTo>
                    <a:pt x="2121" y="3819"/>
                  </a:lnTo>
                  <a:close/>
                  <a:moveTo>
                    <a:pt x="2479" y="1864"/>
                  </a:moveTo>
                  <a:lnTo>
                    <a:pt x="2479" y="2048"/>
                  </a:lnTo>
                  <a:lnTo>
                    <a:pt x="4341" y="2048"/>
                  </a:lnTo>
                  <a:lnTo>
                    <a:pt x="4341" y="1864"/>
                  </a:lnTo>
                  <a:lnTo>
                    <a:pt x="2479" y="1864"/>
                  </a:lnTo>
                  <a:close/>
                  <a:moveTo>
                    <a:pt x="2479" y="1443"/>
                  </a:moveTo>
                  <a:lnTo>
                    <a:pt x="2479" y="1627"/>
                  </a:lnTo>
                  <a:lnTo>
                    <a:pt x="4341" y="1627"/>
                  </a:lnTo>
                  <a:lnTo>
                    <a:pt x="4341" y="1443"/>
                  </a:lnTo>
                  <a:lnTo>
                    <a:pt x="2479" y="1443"/>
                  </a:lnTo>
                  <a:close/>
                  <a:moveTo>
                    <a:pt x="2479" y="1044"/>
                  </a:moveTo>
                  <a:lnTo>
                    <a:pt x="2479" y="1228"/>
                  </a:lnTo>
                  <a:lnTo>
                    <a:pt x="3582" y="1228"/>
                  </a:lnTo>
                  <a:lnTo>
                    <a:pt x="3582" y="1044"/>
                  </a:lnTo>
                  <a:lnTo>
                    <a:pt x="2479" y="1044"/>
                  </a:lnTo>
                  <a:close/>
                  <a:moveTo>
                    <a:pt x="2479" y="623"/>
                  </a:moveTo>
                  <a:lnTo>
                    <a:pt x="2479" y="807"/>
                  </a:lnTo>
                  <a:lnTo>
                    <a:pt x="3582" y="807"/>
                  </a:lnTo>
                  <a:lnTo>
                    <a:pt x="3582" y="623"/>
                  </a:lnTo>
                  <a:lnTo>
                    <a:pt x="2479" y="623"/>
                  </a:lnTo>
                  <a:close/>
                  <a:moveTo>
                    <a:pt x="4167" y="447"/>
                  </a:moveTo>
                  <a:lnTo>
                    <a:pt x="4141" y="656"/>
                  </a:lnTo>
                  <a:lnTo>
                    <a:pt x="4466" y="812"/>
                  </a:lnTo>
                  <a:lnTo>
                    <a:pt x="4167" y="447"/>
                  </a:lnTo>
                  <a:close/>
                  <a:moveTo>
                    <a:pt x="4688" y="1238"/>
                  </a:moveTo>
                  <a:lnTo>
                    <a:pt x="3922" y="871"/>
                  </a:lnTo>
                  <a:lnTo>
                    <a:pt x="3829" y="826"/>
                  </a:lnTo>
                  <a:lnTo>
                    <a:pt x="3842" y="722"/>
                  </a:lnTo>
                  <a:lnTo>
                    <a:pt x="3897" y="289"/>
                  </a:lnTo>
                  <a:lnTo>
                    <a:pt x="2203" y="289"/>
                  </a:lnTo>
                  <a:lnTo>
                    <a:pt x="2203" y="2238"/>
                  </a:lnTo>
                  <a:lnTo>
                    <a:pt x="4688" y="2238"/>
                  </a:lnTo>
                  <a:lnTo>
                    <a:pt x="4688" y="123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9A2DB7BD-3E9C-495D-A66F-7ADCF49115FC}"/>
              </a:ext>
            </a:extLst>
          </p:cNvPr>
          <p:cNvSpPr/>
          <p:nvPr/>
        </p:nvSpPr>
        <p:spPr>
          <a:xfrm>
            <a:off x="4523509" y="2673927"/>
            <a:ext cx="3216550" cy="252812"/>
          </a:xfrm>
          <a:prstGeom prst="rightArrow">
            <a:avLst>
              <a:gd name="adj1" fmla="val 50000"/>
              <a:gd name="adj2" fmla="val 277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decel="5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51" grpId="0" animBg="1"/>
      <p:bldP spid="60" grpId="0"/>
      <p:bldP spid="63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B6270E-DBAA-495C-8F28-0F43CC26F118}"/>
              </a:ext>
            </a:extLst>
          </p:cNvPr>
          <p:cNvSpPr/>
          <p:nvPr/>
        </p:nvSpPr>
        <p:spPr>
          <a:xfrm>
            <a:off x="2798618" y="23329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汇报人：周鑫炜 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资料收集：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孙裕凯、胡一凡、王文远、李沂宸、戴嘉择、赵蜀桐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j-ea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latin typeface="+mj-ea"/>
              </a:rPr>
              <a:t>制作：付垚、杨光恒、方泽文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资料汇总：何子源、卓帅臣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5E3A89-DC4E-4C03-A8EA-9F660782C37E}"/>
              </a:ext>
            </a:extLst>
          </p:cNvPr>
          <p:cNvSpPr/>
          <p:nvPr/>
        </p:nvSpPr>
        <p:spPr>
          <a:xfrm>
            <a:off x="2660073" y="2171008"/>
            <a:ext cx="6096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95117-11D5-4781-B68C-AD4B3B646AD2}"/>
              </a:ext>
            </a:extLst>
          </p:cNvPr>
          <p:cNvSpPr/>
          <p:nvPr/>
        </p:nvSpPr>
        <p:spPr>
          <a:xfrm>
            <a:off x="2660072" y="4757495"/>
            <a:ext cx="6096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53B50B-11B1-48E2-A879-24756FC4DF97}"/>
              </a:ext>
            </a:extLst>
          </p:cNvPr>
          <p:cNvSpPr/>
          <p:nvPr/>
        </p:nvSpPr>
        <p:spPr>
          <a:xfrm>
            <a:off x="4149436" y="1357746"/>
            <a:ext cx="3117273" cy="45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3702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41" y="0"/>
            <a:ext cx="12381160" cy="5496985"/>
            <a:chOff x="-169241" y="0"/>
            <a:chExt cx="12381160" cy="549698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848051" y="0"/>
              <a:ext cx="625642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400300" y="0"/>
              <a:ext cx="1511300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846571" y="0"/>
              <a:ext cx="709429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55950" y="0"/>
              <a:ext cx="84287" cy="7683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720975" y="644525"/>
              <a:ext cx="477118" cy="549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2550" y="488950"/>
              <a:ext cx="2139165" cy="8509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2550" y="970059"/>
              <a:ext cx="2078322" cy="318991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-91053" y="1770159"/>
              <a:ext cx="2251925" cy="3303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-169241" y="2530778"/>
              <a:ext cx="2642934" cy="21595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1121711" y="2178657"/>
              <a:ext cx="1039161" cy="56807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0" y="4191000"/>
              <a:ext cx="2221715" cy="5002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2550" y="4250267"/>
              <a:ext cx="1028307" cy="123613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110857" y="4691270"/>
              <a:ext cx="1110858" cy="79513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51333" y="0"/>
              <a:ext cx="990600" cy="3841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9211733" y="0"/>
              <a:ext cx="262468" cy="11938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8331200" y="0"/>
              <a:ext cx="1803401" cy="124165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9342968" y="0"/>
              <a:ext cx="1358899" cy="1265354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9632987" y="0"/>
              <a:ext cx="569346" cy="13398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9762066" y="192087"/>
              <a:ext cx="2358800" cy="124724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9827393" y="0"/>
              <a:ext cx="1746540" cy="165128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0492352" y="1129554"/>
              <a:ext cx="1628514" cy="86857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0424620" y="1066800"/>
              <a:ext cx="1787299" cy="2730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9827393" y="1900622"/>
              <a:ext cx="2293473" cy="73277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632987" y="2603004"/>
              <a:ext cx="713280" cy="14372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9414933" y="4200117"/>
              <a:ext cx="2705933" cy="42268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9474201" y="4622800"/>
              <a:ext cx="660400" cy="63526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0134601" y="4411459"/>
              <a:ext cx="839528" cy="84660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4000"/>
                    </a:schemeClr>
                  </a:gs>
                  <a:gs pos="38000">
                    <a:schemeClr val="bg1">
                      <a:alpha val="14000"/>
                    </a:schemeClr>
                  </a:gs>
                  <a:gs pos="68000">
                    <a:schemeClr val="bg1">
                      <a:alpha val="2800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/>
          </p:nvSpPr>
          <p:spPr>
            <a:xfrm>
              <a:off x="3213701" y="6635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160178" y="1003298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265884" y="414336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957049" y="244311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46782" y="2364273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078561" y="1274144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335223" y="260313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418023" y="3645512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185715" y="4673270"/>
              <a:ext cx="36000" cy="360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453" y="4182117"/>
              <a:ext cx="36000" cy="3600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1096580" y="5460985"/>
              <a:ext cx="36000" cy="3600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10154209" y="424378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50191" y="59737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9382640" y="311618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9533458" y="373259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9339791" y="514547"/>
              <a:ext cx="36000" cy="36000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9858541" y="7503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401699" y="10733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074613" y="885729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0554365" y="2728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9451341" y="4215300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1410316" y="4511555"/>
              <a:ext cx="45719" cy="45719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0101776" y="525489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464676" y="46116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280774" y="3313443"/>
            <a:ext cx="1254116" cy="1326700"/>
            <a:chOff x="1873642" y="3313443"/>
            <a:chExt cx="1254116" cy="1326700"/>
          </a:xfrm>
        </p:grpSpPr>
        <p:cxnSp>
          <p:nvCxnSpPr>
            <p:cNvPr id="132" name="直接连接符 131"/>
            <p:cNvCxnSpPr/>
            <p:nvPr/>
          </p:nvCxnSpPr>
          <p:spPr>
            <a:xfrm>
              <a:off x="2530858" y="3730854"/>
              <a:ext cx="596900" cy="63942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873642" y="3313443"/>
              <a:ext cx="839425" cy="859557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205417" y="3970172"/>
              <a:ext cx="455753" cy="470963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2688535" y="4306624"/>
              <a:ext cx="353428" cy="333519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1389369" y="2796889"/>
            <a:ext cx="2305461" cy="646331"/>
            <a:chOff x="1952771" y="2666157"/>
            <a:chExt cx="2305461" cy="646331"/>
          </a:xfrm>
        </p:grpSpPr>
        <p:sp>
          <p:nvSpPr>
            <p:cNvPr id="144" name="文本框 143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01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2762273" y="2675734"/>
              <a:ext cx="1495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3200" b="1" dirty="0">
                  <a:solidFill>
                    <a:schemeClr val="bg1"/>
                  </a:solidFill>
                </a:rPr>
                <a:t>5G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初探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894944" y="2014576"/>
            <a:ext cx="922446" cy="1296051"/>
            <a:chOff x="4145567" y="1963954"/>
            <a:chExt cx="922446" cy="1296051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4648970" y="2521565"/>
              <a:ext cx="419043" cy="70183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145567" y="1963954"/>
              <a:ext cx="714348" cy="1202248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169583" y="2522014"/>
              <a:ext cx="333450" cy="530798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4566929" y="2947177"/>
              <a:ext cx="190354" cy="312828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4506660" y="1607669"/>
            <a:ext cx="3222199" cy="646331"/>
            <a:chOff x="1952771" y="2666157"/>
            <a:chExt cx="3222199" cy="646331"/>
          </a:xfrm>
        </p:grpSpPr>
        <p:sp>
          <p:nvSpPr>
            <p:cNvPr id="161" name="文本框 160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02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903005" y="2671053"/>
              <a:ext cx="2271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bg1"/>
                  </a:solidFill>
                </a:rPr>
                <a:t>网络舆论</a:t>
              </a: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980844" y="1812826"/>
            <a:ext cx="3161313" cy="1384995"/>
            <a:chOff x="1952771" y="2479503"/>
            <a:chExt cx="3161313" cy="1384995"/>
          </a:xfrm>
        </p:grpSpPr>
        <p:sp>
          <p:nvSpPr>
            <p:cNvPr id="187" name="文本框 186"/>
            <p:cNvSpPr txBox="1"/>
            <p:nvPr/>
          </p:nvSpPr>
          <p:spPr>
            <a:xfrm>
              <a:off x="1952771" y="2666157"/>
              <a:ext cx="895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03</a:t>
              </a:r>
              <a:endParaRPr lang="zh-CN" altLang="en-US" sz="36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039062" y="3169731"/>
              <a:ext cx="24303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spc="300" dirty="0">
                  <a:solidFill>
                    <a:srgbClr val="65D3F6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R</a:t>
              </a:r>
              <a:endParaRPr lang="zh-CN" altLang="en-US" sz="80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917611" y="2479503"/>
              <a:ext cx="21964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800" b="1" dirty="0">
                  <a:solidFill>
                    <a:schemeClr val="bg1"/>
                  </a:solidFill>
                </a:rPr>
                <a:t>5G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时代下网络舆论的治理 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 flipH="1">
            <a:off x="6859058" y="2152073"/>
            <a:ext cx="922446" cy="1296051"/>
            <a:chOff x="4145567" y="1963954"/>
            <a:chExt cx="922446" cy="1296051"/>
          </a:xfrm>
        </p:grpSpPr>
        <p:cxnSp>
          <p:nvCxnSpPr>
            <p:cNvPr id="199" name="直接连接符 198"/>
            <p:cNvCxnSpPr/>
            <p:nvPr/>
          </p:nvCxnSpPr>
          <p:spPr>
            <a:xfrm>
              <a:off x="4648970" y="2521565"/>
              <a:ext cx="419043" cy="70183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4145567" y="1963954"/>
              <a:ext cx="714348" cy="1202248"/>
            </a:xfrm>
            <a:prstGeom prst="line">
              <a:avLst/>
            </a:prstGeom>
            <a:ln>
              <a:gradFill>
                <a:gsLst>
                  <a:gs pos="0">
                    <a:srgbClr val="65D3F6"/>
                  </a:gs>
                  <a:gs pos="100000">
                    <a:srgbClr val="65D3F6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169583" y="2522014"/>
              <a:ext cx="333450" cy="530798"/>
            </a:xfrm>
            <a:prstGeom prst="line">
              <a:avLst/>
            </a:prstGeom>
            <a:ln>
              <a:gradFill>
                <a:gsLst>
                  <a:gs pos="0">
                    <a:srgbClr val="0756A7"/>
                  </a:gs>
                  <a:gs pos="100000">
                    <a:srgbClr val="0756A7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566929" y="2947177"/>
              <a:ext cx="190354" cy="312828"/>
            </a:xfrm>
            <a:prstGeom prst="line">
              <a:avLst/>
            </a:prstGeom>
            <a:ln w="3175">
              <a:gradFill>
                <a:gsLst>
                  <a:gs pos="0">
                    <a:srgbClr val="D13694"/>
                  </a:gs>
                  <a:gs pos="100000">
                    <a:srgbClr val="D13694">
                      <a:alpha val="0"/>
                    </a:srgbClr>
                  </a:gs>
                </a:gsLst>
                <a:lin ang="5400000" scaled="1"/>
              </a:gra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椭圆 116"/>
          <p:cNvSpPr/>
          <p:nvPr/>
        </p:nvSpPr>
        <p:spPr>
          <a:xfrm>
            <a:off x="2398395" y="3342142"/>
            <a:ext cx="7039610" cy="70396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3244956" y="4188703"/>
            <a:ext cx="5346489" cy="53464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147998" y="4736022"/>
            <a:ext cx="3540404" cy="35404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5G</a:t>
            </a:r>
            <a:r>
              <a:rPr lang="zh-CN" altLang="en-US" sz="2800" b="1" dirty="0">
                <a:solidFill>
                  <a:schemeClr val="tx1"/>
                </a:solidFill>
              </a:rPr>
              <a:t>与网络舆论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433585" y="5821504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887798" y="506410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361835" y="5851516"/>
            <a:ext cx="60804" cy="57918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6512384" y="623137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122846" y="65635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301535" y="6355237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454808" y="4564820"/>
            <a:ext cx="79161" cy="7540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3261856" y="6279833"/>
            <a:ext cx="79161" cy="75404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308911" y="4559407"/>
            <a:ext cx="79161" cy="7540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8506214" y="6325552"/>
            <a:ext cx="79161" cy="75404"/>
          </a:xfrm>
          <a:prstGeom prst="ellipse">
            <a:avLst/>
          </a:prstGeom>
          <a:solidFill>
            <a:srgbClr val="0756A7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3056105" y="4704287"/>
            <a:ext cx="78090" cy="74384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92075" y="3294271"/>
            <a:ext cx="78090" cy="74384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椭圆 370"/>
          <p:cNvSpPr/>
          <p:nvPr/>
        </p:nvSpPr>
        <p:spPr>
          <a:xfrm>
            <a:off x="3971625" y="1304625"/>
            <a:ext cx="4248751" cy="4248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0" name="组合 379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381" name="椭圆 380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8" name="组合 687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692" name="椭圆 691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9" name="椭圆 688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0" name="椭圆 70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文本框 729"/>
          <p:cNvSpPr txBox="1"/>
          <p:nvPr/>
        </p:nvSpPr>
        <p:spPr>
          <a:xfrm>
            <a:off x="4739380" y="3075104"/>
            <a:ext cx="27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汇报结束</a:t>
            </a:r>
            <a:r>
              <a:rPr lang="en-US" altLang="zh-CN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CN" altLang="en-US" sz="3600" b="1" spc="-150" dirty="0">
              <a:solidFill>
                <a:srgbClr val="0756A7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36" name="直接连接符 73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215107" y="3048499"/>
            <a:ext cx="3763991" cy="78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PART ONE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5279587" y="3838232"/>
            <a:ext cx="563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5 G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初探</a:t>
            </a: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流量形式的全新进化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29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0F75A0-4C7B-413D-A139-91861E7E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08" y="1066801"/>
            <a:ext cx="10469584" cy="472439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434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1702249"/>
            <a:ext cx="12192000" cy="3057444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320" y="539761"/>
            <a:ext cx="785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据中国人民大学匡文波教授</a:t>
            </a:r>
            <a:r>
              <a:rPr lang="en-US" altLang="zh-CN" sz="2400" b="1" dirty="0">
                <a:solidFill>
                  <a:schemeClr val="bg1"/>
                </a:solidFill>
              </a:rPr>
              <a:t>2019</a:t>
            </a:r>
            <a:r>
              <a:rPr lang="zh-CN" altLang="en-US" sz="2400" b="1" dirty="0">
                <a:solidFill>
                  <a:schemeClr val="bg1"/>
                </a:solidFill>
              </a:rPr>
              <a:t>年的一项定量研究显示：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569492" y="2997492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716480" y="4144480"/>
            <a:ext cx="5427038" cy="542703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8040" y="1896040"/>
            <a:ext cx="9923919" cy="9923919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97740" y="5254634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94607" y="4914900"/>
            <a:ext cx="1076692" cy="107669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11973" y="5286547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130322" y="643925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150106" y="5207000"/>
            <a:ext cx="2464518" cy="2464518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405317" y="488570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57793" y="4930494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710654" y="3609351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687794" y="3930205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992594" y="2802761"/>
            <a:ext cx="45719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149259" y="5420830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19238" y="4818682"/>
            <a:ext cx="154685" cy="154685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92600" y="4550898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449466" y="5805489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14241" y="5522837"/>
            <a:ext cx="74612" cy="7461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430362" y="5880101"/>
            <a:ext cx="102007" cy="102007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314539" y="4885701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024872" y="560099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370545" y="3951728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88853" y="3155861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92284" y="477029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780205" y="3800446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452499" y="3760345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052751" y="2600142"/>
            <a:ext cx="80202" cy="8020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219990" y="3961710"/>
            <a:ext cx="48392" cy="4839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68682" y="1676584"/>
            <a:ext cx="9923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人们每天获取新闻信息的媒体从高到低依次是微信群</a:t>
            </a:r>
            <a:r>
              <a:rPr lang="en-US" altLang="zh-CN" sz="3200" dirty="0">
                <a:solidFill>
                  <a:schemeClr val="bg1"/>
                </a:solidFill>
              </a:rPr>
              <a:t>(75.25%)</a:t>
            </a:r>
            <a:r>
              <a:rPr lang="zh-CN" altLang="en-US" sz="3200" dirty="0">
                <a:solidFill>
                  <a:schemeClr val="bg1"/>
                </a:solidFill>
              </a:rPr>
              <a:t>、抖音 </a:t>
            </a:r>
            <a:r>
              <a:rPr lang="en-US" altLang="zh-CN" sz="3200" dirty="0">
                <a:solidFill>
                  <a:schemeClr val="bg1"/>
                </a:solidFill>
              </a:rPr>
              <a:t>(39.02%)</a:t>
            </a:r>
            <a:r>
              <a:rPr lang="zh-CN" altLang="en-US" sz="3200" dirty="0">
                <a:solidFill>
                  <a:schemeClr val="bg1"/>
                </a:solidFill>
              </a:rPr>
              <a:t>、今日头条</a:t>
            </a:r>
            <a:r>
              <a:rPr lang="en-US" altLang="zh-CN" sz="3200" dirty="0">
                <a:solidFill>
                  <a:schemeClr val="bg1"/>
                </a:solidFill>
              </a:rPr>
              <a:t>(26.61%)</a:t>
            </a:r>
            <a:r>
              <a:rPr lang="zh-CN" altLang="en-US" sz="3200" dirty="0">
                <a:solidFill>
                  <a:schemeClr val="bg1"/>
                </a:solidFill>
              </a:rPr>
              <a:t>、微博</a:t>
            </a:r>
            <a:r>
              <a:rPr lang="en-US" altLang="zh-CN" sz="3200" dirty="0">
                <a:solidFill>
                  <a:schemeClr val="bg1"/>
                </a:solidFill>
              </a:rPr>
              <a:t>(20.03%)</a:t>
            </a:r>
            <a:r>
              <a:rPr lang="zh-CN" altLang="en-US" sz="3200" dirty="0">
                <a:solidFill>
                  <a:schemeClr val="bg1"/>
                </a:solidFill>
              </a:rPr>
              <a:t>；此外，对于传统媒体来说更 为致命的是，微信群因为属于强联系传播，用户对其新闻信息的信任度极高， 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70.25%</a:t>
            </a:r>
            <a:r>
              <a:rPr lang="zh-CN" altLang="en-US" sz="3200" dirty="0">
                <a:solidFill>
                  <a:schemeClr val="bg1"/>
                </a:solidFill>
              </a:rPr>
              <a:t>的信任度大大超过了纸媒</a:t>
            </a:r>
            <a:r>
              <a:rPr lang="en-US" altLang="zh-CN" sz="3200" dirty="0">
                <a:solidFill>
                  <a:schemeClr val="bg1"/>
                </a:solidFill>
              </a:rPr>
              <a:t>(15.61%)</a:t>
            </a:r>
            <a:r>
              <a:rPr lang="zh-CN" altLang="en-US" sz="3200" dirty="0">
                <a:solidFill>
                  <a:schemeClr val="bg1"/>
                </a:solidFill>
              </a:rPr>
              <a:t>和电视</a:t>
            </a:r>
            <a:r>
              <a:rPr lang="en-US" altLang="zh-CN" sz="3200" dirty="0">
                <a:solidFill>
                  <a:schemeClr val="bg1"/>
                </a:solidFill>
              </a:rPr>
              <a:t>(17.58%)</a:t>
            </a:r>
            <a:endParaRPr lang="zh-CN" altLang="en-US" sz="3200" dirty="0">
              <a:solidFill>
                <a:schemeClr val="bg1"/>
              </a:solidFill>
            </a:endParaRPr>
          </a:p>
          <a:p>
            <a:endParaRPr lang="zh-CN" altLang="en-US" sz="3200" b="1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42041" y="2504576"/>
            <a:ext cx="105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1EBEAB-46DE-441C-B773-A18BDCF56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" t="-800" r="-290" b="31273"/>
          <a:stretch/>
        </p:blipFill>
        <p:spPr>
          <a:xfrm>
            <a:off x="680605" y="526473"/>
            <a:ext cx="3766160" cy="26185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3B6026B-F4D6-48FA-9D5E-7B7B74CB30A2}"/>
              </a:ext>
            </a:extLst>
          </p:cNvPr>
          <p:cNvSpPr/>
          <p:nvPr/>
        </p:nvSpPr>
        <p:spPr>
          <a:xfrm>
            <a:off x="6446520" y="526473"/>
            <a:ext cx="5638800" cy="5673436"/>
          </a:xfrm>
          <a:prstGeom prst="rect">
            <a:avLst/>
          </a:prstGeom>
          <a:solidFill>
            <a:schemeClr val="bg1"/>
          </a:solidFill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186B1D-A586-4EBF-9280-DE9CE0A4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11" y="1049482"/>
            <a:ext cx="3393017" cy="4759036"/>
          </a:xfrm>
          <a:prstGeom prst="rect">
            <a:avLst/>
          </a:prstGeom>
          <a:solidFill>
            <a:schemeClr val="bg1"/>
          </a:solidFill>
          <a:effectLst>
            <a:softEdge rad="6858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42FF4B-B085-4AEA-90B1-EF609A77C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12"/>
          <a:stretch/>
        </p:blipFill>
        <p:spPr>
          <a:xfrm>
            <a:off x="359191" y="2386445"/>
            <a:ext cx="5287820" cy="3422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397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992E34-8165-4264-8867-0EA8C774B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028" y="4779410"/>
            <a:ext cx="3084232" cy="205821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87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17774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78AC98-42BB-475F-B208-1D5BA3C89B43}"/>
              </a:ext>
            </a:extLst>
          </p:cNvPr>
          <p:cNvSpPr txBox="1"/>
          <p:nvPr/>
        </p:nvSpPr>
        <p:spPr>
          <a:xfrm>
            <a:off x="716972" y="2967335"/>
            <a:ext cx="1075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5G</a:t>
            </a:r>
            <a:r>
              <a:rPr lang="zh-CN" altLang="en-US" sz="2400" dirty="0">
                <a:solidFill>
                  <a:srgbClr val="FF0000"/>
                </a:solidFill>
              </a:rPr>
              <a:t>时代下随着消息传播方式的多样化，综合化，舆论的治理便会显得更加困难。</a:t>
            </a:r>
          </a:p>
        </p:txBody>
      </p:sp>
    </p:spTree>
    <p:extLst>
      <p:ext uri="{BB962C8B-B14F-4D97-AF65-F5344CB8AC3E}">
        <p14:creationId xmlns:p14="http://schemas.microsoft.com/office/powerpoint/2010/main" val="2758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215107" y="3048499"/>
            <a:ext cx="3763991" cy="78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PART TWO</a:t>
            </a:r>
            <a:endParaRPr lang="zh-CN" altLang="en-US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5279587" y="3838232"/>
            <a:ext cx="56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</a:rPr>
              <a:t>网络舆论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拓展视野的窗，亦或封闭自我的墙</a:t>
            </a:r>
            <a:endParaRPr lang="zh-CN" altLang="en-US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7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370" grpId="0"/>
      <p:bldP spid="3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椭圆 364">
            <a:extLst>
              <a:ext uri="{FF2B5EF4-FFF2-40B4-BE49-F238E27FC236}">
                <a16:creationId xmlns:a16="http://schemas.microsoft.com/office/drawing/2014/main" id="{135E1381-2847-41DC-B3BE-BED0465BADF4}"/>
              </a:ext>
            </a:extLst>
          </p:cNvPr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E3EAD17A-89EB-4FA7-B630-6A14CB9D3E7A}"/>
              </a:ext>
            </a:extLst>
          </p:cNvPr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F4034247-39F5-42BF-97C7-91C7D8F45829}"/>
              </a:ext>
            </a:extLst>
          </p:cNvPr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2" name="图片 371">
            <a:extLst>
              <a:ext uri="{FF2B5EF4-FFF2-40B4-BE49-F238E27FC236}">
                <a16:creationId xmlns:a16="http://schemas.microsoft.com/office/drawing/2014/main" id="{B90E1D44-0FD6-4151-83ED-7F6895DF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855" y="817123"/>
            <a:ext cx="10525328" cy="5228078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  <a:sp3d>
            <a:bevelT w="12700"/>
            <a:bevelB w="31750"/>
          </a:sp3d>
        </p:spPr>
      </p:pic>
      <p:sp>
        <p:nvSpPr>
          <p:cNvPr id="373" name="矩形 372">
            <a:extLst>
              <a:ext uri="{FF2B5EF4-FFF2-40B4-BE49-F238E27FC236}">
                <a16:creationId xmlns:a16="http://schemas.microsoft.com/office/drawing/2014/main" id="{C50DD333-5F3D-4854-9D89-945F494B00D0}"/>
              </a:ext>
            </a:extLst>
          </p:cNvPr>
          <p:cNvSpPr/>
          <p:nvPr/>
        </p:nvSpPr>
        <p:spPr>
          <a:xfrm>
            <a:off x="933855" y="817123"/>
            <a:ext cx="10525328" cy="522807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2400000"/>
            </a:lightRig>
          </a:scene3d>
          <a:sp3d>
            <a:bevelT w="12700"/>
            <a:bevelB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BD98AFF2-6497-43D6-B118-99508D95D496}"/>
              </a:ext>
            </a:extLst>
          </p:cNvPr>
          <p:cNvSpPr txBox="1"/>
          <p:nvPr/>
        </p:nvSpPr>
        <p:spPr>
          <a:xfrm>
            <a:off x="2026713" y="1115797"/>
            <a:ext cx="803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2"/>
                </a:solidFill>
                <a:latin typeface="方正兰亭纤黑_GBK" panose="02000000000000000000" pitchFamily="2" charset="-122"/>
                <a:ea typeface="方正兰亭纤黑_GBK" panose="02000000000000000000"/>
              </a:rPr>
              <a:t>网络舆论的公认特点</a:t>
            </a: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25C2E7D4-96D9-4DFB-8E27-0E120A2C697C}"/>
              </a:ext>
            </a:extLst>
          </p:cNvPr>
          <p:cNvSpPr/>
          <p:nvPr/>
        </p:nvSpPr>
        <p:spPr>
          <a:xfrm>
            <a:off x="4623493" y="2167082"/>
            <a:ext cx="2836718" cy="2836717"/>
          </a:xfrm>
          <a:prstGeom prst="rect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30FAA8D8-28F4-46DF-B260-DAE0F6334205}"/>
              </a:ext>
            </a:extLst>
          </p:cNvPr>
          <p:cNvGrpSpPr/>
          <p:nvPr/>
        </p:nvGrpSpPr>
        <p:grpSpPr>
          <a:xfrm>
            <a:off x="1786775" y="2167082"/>
            <a:ext cx="2836718" cy="2836717"/>
            <a:chOff x="1786775" y="2167082"/>
            <a:chExt cx="2836718" cy="2836717"/>
          </a:xfrm>
        </p:grpSpPr>
        <p:pic>
          <p:nvPicPr>
            <p:cNvPr id="377" name="图片 376">
              <a:extLst>
                <a:ext uri="{FF2B5EF4-FFF2-40B4-BE49-F238E27FC236}">
                  <a16:creationId xmlns:a16="http://schemas.microsoft.com/office/drawing/2014/main" id="{2B52CCD9-6ECA-4CAB-8689-7E0D9494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786775" y="2167082"/>
              <a:ext cx="2836718" cy="2836716"/>
            </a:xfrm>
            <a:custGeom>
              <a:avLst/>
              <a:gdLst>
                <a:gd name="connsiteX0" fmla="*/ 0 w 2836718"/>
                <a:gd name="connsiteY0" fmla="*/ 0 h 2836716"/>
                <a:gd name="connsiteX1" fmla="*/ 2836718 w 2836718"/>
                <a:gd name="connsiteY1" fmla="*/ 0 h 2836716"/>
                <a:gd name="connsiteX2" fmla="*/ 2836718 w 2836718"/>
                <a:gd name="connsiteY2" fmla="*/ 2836716 h 2836716"/>
                <a:gd name="connsiteX3" fmla="*/ 0 w 2836718"/>
                <a:gd name="connsiteY3" fmla="*/ 2836716 h 283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6718" h="2836716">
                  <a:moveTo>
                    <a:pt x="0" y="0"/>
                  </a:moveTo>
                  <a:lnTo>
                    <a:pt x="2836718" y="0"/>
                  </a:lnTo>
                  <a:lnTo>
                    <a:pt x="2836718" y="2836716"/>
                  </a:lnTo>
                  <a:lnTo>
                    <a:pt x="0" y="2836716"/>
                  </a:lnTo>
                  <a:close/>
                </a:path>
              </a:pathLst>
            </a:custGeom>
          </p:spPr>
        </p:pic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8147E440-6BC7-435B-AA1E-AD4B28BE47F2}"/>
                </a:ext>
              </a:extLst>
            </p:cNvPr>
            <p:cNvSpPr/>
            <p:nvPr/>
          </p:nvSpPr>
          <p:spPr>
            <a:xfrm>
              <a:off x="1786775" y="2167082"/>
              <a:ext cx="2836718" cy="2836717"/>
            </a:xfrm>
            <a:prstGeom prst="rect">
              <a:avLst/>
            </a:prstGeom>
            <a:solidFill>
              <a:srgbClr val="082241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D4B373C0-29E9-4957-84F0-86577ECCB975}"/>
              </a:ext>
            </a:extLst>
          </p:cNvPr>
          <p:cNvGrpSpPr/>
          <p:nvPr/>
        </p:nvGrpSpPr>
        <p:grpSpPr>
          <a:xfrm>
            <a:off x="7460210" y="2167081"/>
            <a:ext cx="2842714" cy="2836717"/>
            <a:chOff x="7460210" y="2167081"/>
            <a:chExt cx="2842714" cy="2836717"/>
          </a:xfrm>
        </p:grpSpPr>
        <p:pic>
          <p:nvPicPr>
            <p:cNvPr id="380" name="图片 379">
              <a:extLst>
                <a:ext uri="{FF2B5EF4-FFF2-40B4-BE49-F238E27FC236}">
                  <a16:creationId xmlns:a16="http://schemas.microsoft.com/office/drawing/2014/main" id="{D32190F6-B011-43E0-813C-47DCB9507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466206" y="2167081"/>
              <a:ext cx="2836718" cy="2836717"/>
            </a:xfrm>
            <a:custGeom>
              <a:avLst/>
              <a:gdLst>
                <a:gd name="connsiteX0" fmla="*/ 0 w 2836718"/>
                <a:gd name="connsiteY0" fmla="*/ 0 h 2836717"/>
                <a:gd name="connsiteX1" fmla="*/ 2836718 w 2836718"/>
                <a:gd name="connsiteY1" fmla="*/ 0 h 2836717"/>
                <a:gd name="connsiteX2" fmla="*/ 2836718 w 2836718"/>
                <a:gd name="connsiteY2" fmla="*/ 2836717 h 2836717"/>
                <a:gd name="connsiteX3" fmla="*/ 0 w 2836718"/>
                <a:gd name="connsiteY3" fmla="*/ 2836717 h 283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6718" h="2836717">
                  <a:moveTo>
                    <a:pt x="0" y="0"/>
                  </a:moveTo>
                  <a:lnTo>
                    <a:pt x="2836718" y="0"/>
                  </a:lnTo>
                  <a:lnTo>
                    <a:pt x="2836718" y="2836717"/>
                  </a:lnTo>
                  <a:lnTo>
                    <a:pt x="0" y="2836717"/>
                  </a:lnTo>
                  <a:close/>
                </a:path>
              </a:pathLst>
            </a:custGeom>
          </p:spPr>
        </p:pic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AEC29421-9B9C-4D3E-9B36-2E3FE1A0AC0B}"/>
                </a:ext>
              </a:extLst>
            </p:cNvPr>
            <p:cNvSpPr/>
            <p:nvPr/>
          </p:nvSpPr>
          <p:spPr>
            <a:xfrm>
              <a:off x="7460210" y="2167081"/>
              <a:ext cx="2836718" cy="2836717"/>
            </a:xfrm>
            <a:prstGeom prst="rect">
              <a:avLst/>
            </a:prstGeom>
            <a:solidFill>
              <a:srgbClr val="08224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01451F7C-27A2-4376-B275-7814AB775473}"/>
              </a:ext>
            </a:extLst>
          </p:cNvPr>
          <p:cNvGrpSpPr/>
          <p:nvPr/>
        </p:nvGrpSpPr>
        <p:grpSpPr>
          <a:xfrm>
            <a:off x="5826806" y="1793751"/>
            <a:ext cx="538388" cy="59761"/>
            <a:chOff x="5607050" y="1793751"/>
            <a:chExt cx="538388" cy="59761"/>
          </a:xfrm>
        </p:grpSpPr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BBBA77F4-6BFA-499E-816D-338BD6DB9D42}"/>
                </a:ext>
              </a:extLst>
            </p:cNvPr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834D5B93-40D9-4840-9315-938E461AF52B}"/>
                </a:ext>
              </a:extLst>
            </p:cNvPr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991CE843-30B4-4F5F-B26D-2B1416CAF8F5}"/>
                </a:ext>
              </a:extLst>
            </p:cNvPr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6" name="文本框 385">
            <a:extLst>
              <a:ext uri="{FF2B5EF4-FFF2-40B4-BE49-F238E27FC236}">
                <a16:creationId xmlns:a16="http://schemas.microsoft.com/office/drawing/2014/main" id="{F8D1FF9F-BEB6-4636-9876-9E5860C375A0}"/>
              </a:ext>
            </a:extLst>
          </p:cNvPr>
          <p:cNvSpPr txBox="1"/>
          <p:nvPr/>
        </p:nvSpPr>
        <p:spPr>
          <a:xfrm>
            <a:off x="2349107" y="2866689"/>
            <a:ext cx="1746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舆论是有力的</a:t>
            </a:r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3B259DC2-5DEC-4DBD-87B1-EAE1E22307B7}"/>
              </a:ext>
            </a:extLst>
          </p:cNvPr>
          <p:cNvSpPr txBox="1"/>
          <p:nvPr/>
        </p:nvSpPr>
        <p:spPr>
          <a:xfrm>
            <a:off x="5185824" y="2866691"/>
            <a:ext cx="1746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舆论是表达的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4E6A121C-4565-4CDD-B6AD-E6B0A3A256D6}"/>
              </a:ext>
            </a:extLst>
          </p:cNvPr>
          <p:cNvSpPr txBox="1"/>
          <p:nvPr/>
        </p:nvSpPr>
        <p:spPr>
          <a:xfrm>
            <a:off x="8090194" y="2866690"/>
            <a:ext cx="1746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舆论是聚集的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CBBB1B-2BAF-4632-ACEA-64466647B95C}"/>
              </a:ext>
            </a:extLst>
          </p:cNvPr>
          <p:cNvSpPr txBox="1"/>
          <p:nvPr/>
        </p:nvSpPr>
        <p:spPr>
          <a:xfrm>
            <a:off x="2453254" y="5132702"/>
            <a:ext cx="90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能量性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735990-D9E1-4788-AE93-A4A2B0EAD9FF}"/>
              </a:ext>
            </a:extLst>
          </p:cNvPr>
          <p:cNvSpPr txBox="1"/>
          <p:nvPr/>
        </p:nvSpPr>
        <p:spPr>
          <a:xfrm>
            <a:off x="5376219" y="5132702"/>
            <a:ext cx="90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公开性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B3747C-DDBB-4A56-8143-797456FB1B77}"/>
              </a:ext>
            </a:extLst>
          </p:cNvPr>
          <p:cNvSpPr txBox="1"/>
          <p:nvPr/>
        </p:nvSpPr>
        <p:spPr>
          <a:xfrm>
            <a:off x="8299184" y="5132702"/>
            <a:ext cx="90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集合性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7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5" grpId="0" animBg="1"/>
          <p:bldP spid="386" grpId="0"/>
          <p:bldP spid="387" grpId="0"/>
          <p:bldP spid="388" grpId="0"/>
          <p:bldP spid="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5" grpId="0" animBg="1"/>
          <p:bldP spid="386" grpId="0"/>
          <p:bldP spid="387" grpId="0"/>
          <p:bldP spid="388" grpId="0"/>
          <p:bldP spid="2" grpId="0"/>
          <p:bldP spid="23" grpId="0"/>
          <p:bldP spid="24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589</Words>
  <Application>Microsoft Office PowerPoint</Application>
  <PresentationFormat>宽屏</PresentationFormat>
  <Paragraphs>84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HGP-AGothic2-Latin1K</vt:lpstr>
      <vt:lpstr>Microsoft YaHei UI</vt:lpstr>
      <vt:lpstr>Roboto Th</vt:lpstr>
      <vt:lpstr>等线</vt:lpstr>
      <vt:lpstr>方正兰亭纤黑_GBK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Administrator</cp:lastModifiedBy>
  <cp:revision>299</cp:revision>
  <dcterms:created xsi:type="dcterms:W3CDTF">2015-12-17T09:50:40Z</dcterms:created>
  <dcterms:modified xsi:type="dcterms:W3CDTF">2021-12-26T08:34:25Z</dcterms:modified>
</cp:coreProperties>
</file>