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63" d="100"/>
          <a:sy n="63" d="100"/>
        </p:scale>
        <p:origin x="6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smtClean="0"/>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smtClean="0"/>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smtClean="0"/>
              <a:t>Modifiez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8/30/2021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8/30/2021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dirty="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8/30/2021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8/30/2021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7" name="Date Placeholder 4"/>
          <p:cNvSpPr>
            <a:spLocks noGrp="1"/>
          </p:cNvSpPr>
          <p:nvPr>
            <p:ph type="dt" sz="half" idx="10"/>
          </p:nvPr>
        </p:nvSpPr>
        <p:spPr/>
        <p:txBody>
          <a:bodyPr/>
          <a:lstStyle/>
          <a:p>
            <a:fld id="{4509A250-FF31-4206-8172-F9D3106AACB1}" type="datetimeFigureOut">
              <a:rPr lang="en-US" dirty="0"/>
              <a:t>8/30/2021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smtClean="0"/>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8/30/2021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570465" y="353567"/>
            <a:ext cx="524256" cy="646177"/>
          </a:xfrm>
        </p:spPr>
        <p:txBody>
          <a:bodyPr/>
          <a:lstStyle/>
          <a:p>
            <a:r>
              <a:rPr lang="fr-FR" sz="3200" b="1" dirty="0" smtClean="0"/>
              <a:t>1</a:t>
            </a:r>
            <a:endParaRPr lang="fr-FR" sz="3200" b="1" dirty="0"/>
          </a:p>
        </p:txBody>
      </p:sp>
      <p:sp>
        <p:nvSpPr>
          <p:cNvPr id="4" name="Titre 1"/>
          <p:cNvSpPr txBox="1">
            <a:spLocks/>
          </p:cNvSpPr>
          <p:nvPr/>
        </p:nvSpPr>
        <p:spPr>
          <a:xfrm>
            <a:off x="2746011" y="999744"/>
            <a:ext cx="8238981" cy="2801111"/>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5400" b="1" dirty="0" smtClean="0"/>
              <a:t>Application </a:t>
            </a:r>
            <a:r>
              <a:rPr lang="fr-FR" sz="5400" b="1" dirty="0" err="1" smtClean="0"/>
              <a:t>Angular</a:t>
            </a:r>
            <a:r>
              <a:rPr lang="fr-FR" sz="5400" b="1" dirty="0" smtClean="0"/>
              <a:t> pour Jasper</a:t>
            </a:r>
            <a:endParaRPr lang="fr-FR" sz="5400" b="1" dirty="0"/>
          </a:p>
        </p:txBody>
      </p:sp>
    </p:spTree>
    <p:extLst>
      <p:ext uri="{BB962C8B-B14F-4D97-AF65-F5344CB8AC3E}">
        <p14:creationId xmlns:p14="http://schemas.microsoft.com/office/powerpoint/2010/main" val="2384089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448544" y="353567"/>
            <a:ext cx="707135" cy="646177"/>
          </a:xfrm>
        </p:spPr>
        <p:txBody>
          <a:bodyPr/>
          <a:lstStyle/>
          <a:p>
            <a:r>
              <a:rPr lang="fr-FR" sz="3200" b="1" dirty="0" smtClean="0"/>
              <a:t>10</a:t>
            </a:r>
            <a:endParaRPr lang="fr-FR" sz="3200" b="1" dirty="0"/>
          </a:p>
        </p:txBody>
      </p:sp>
      <p:sp>
        <p:nvSpPr>
          <p:cNvPr id="4" name="Titre 1"/>
          <p:cNvSpPr txBox="1">
            <a:spLocks/>
          </p:cNvSpPr>
          <p:nvPr/>
        </p:nvSpPr>
        <p:spPr>
          <a:xfrm>
            <a:off x="1307354" y="551689"/>
            <a:ext cx="9263111" cy="710184"/>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4000" b="1" dirty="0" smtClean="0"/>
              <a:t>IV – Problème des cookies cross site </a:t>
            </a:r>
            <a:endParaRPr lang="fr-FR" sz="4000" b="1" dirty="0"/>
          </a:p>
        </p:txBody>
      </p:sp>
      <p:sp>
        <p:nvSpPr>
          <p:cNvPr id="5" name="Titre 1"/>
          <p:cNvSpPr txBox="1">
            <a:spLocks/>
          </p:cNvSpPr>
          <p:nvPr/>
        </p:nvSpPr>
        <p:spPr>
          <a:xfrm>
            <a:off x="4701428" y="3171779"/>
            <a:ext cx="6429870" cy="2121408"/>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1800" dirty="0" smtClean="0"/>
              <a:t>Depuis peu, les navigateurs web n’acceptent plus les </a:t>
            </a:r>
            <a:r>
              <a:rPr lang="fr-FR" sz="1800" b="1" dirty="0" smtClean="0">
                <a:solidFill>
                  <a:schemeClr val="accent2"/>
                </a:solidFill>
              </a:rPr>
              <a:t>cookies cross site non sécurisés</a:t>
            </a:r>
            <a:r>
              <a:rPr lang="fr-FR" sz="1800" dirty="0" smtClean="0"/>
              <a:t>. </a:t>
            </a:r>
          </a:p>
          <a:p>
            <a:endParaRPr lang="fr-FR" sz="1800" dirty="0" smtClean="0"/>
          </a:p>
          <a:p>
            <a:r>
              <a:rPr lang="fr-FR" sz="1800" b="1" dirty="0" smtClean="0">
                <a:solidFill>
                  <a:schemeClr val="accent2"/>
                </a:solidFill>
              </a:rPr>
              <a:t>Si aucune sécurité n’est mise en place avec du HTTPS </a:t>
            </a:r>
            <a:r>
              <a:rPr lang="fr-FR" sz="1800" dirty="0" smtClean="0"/>
              <a:t>par exemple, alors une application présente dans un nom de </a:t>
            </a:r>
            <a:r>
              <a:rPr lang="fr-FR" sz="1800" b="1" dirty="0" smtClean="0">
                <a:solidFill>
                  <a:schemeClr val="accent2"/>
                </a:solidFill>
              </a:rPr>
              <a:t>domaine A ne peut pas accéder </a:t>
            </a:r>
            <a:r>
              <a:rPr lang="fr-FR" sz="1800" dirty="0" smtClean="0"/>
              <a:t>aux ressources d’un serveur présent dans un nom de </a:t>
            </a:r>
            <a:r>
              <a:rPr lang="fr-FR" sz="1800" b="1" dirty="0" smtClean="0">
                <a:solidFill>
                  <a:schemeClr val="accent2"/>
                </a:solidFill>
              </a:rPr>
              <a:t>domaine B</a:t>
            </a:r>
            <a:r>
              <a:rPr lang="fr-FR" sz="1800" dirty="0" smtClean="0"/>
              <a:t>.</a:t>
            </a:r>
          </a:p>
          <a:p>
            <a:endParaRPr lang="fr-FR" sz="1800" dirty="0"/>
          </a:p>
          <a:p>
            <a:r>
              <a:rPr lang="fr-FR" sz="1800" dirty="0" smtClean="0"/>
              <a:t>Pour régler ce problème, il faut soit </a:t>
            </a:r>
            <a:r>
              <a:rPr lang="fr-FR" sz="1800" b="1" dirty="0" smtClean="0">
                <a:solidFill>
                  <a:schemeClr val="accent2"/>
                </a:solidFill>
              </a:rPr>
              <a:t>configurer HTTPS côté applicatif et serveur </a:t>
            </a:r>
            <a:r>
              <a:rPr lang="fr-FR" sz="1800" dirty="0" smtClean="0"/>
              <a:t>de ressources, </a:t>
            </a:r>
            <a:r>
              <a:rPr lang="fr-FR" sz="1800" b="1" dirty="0" smtClean="0">
                <a:solidFill>
                  <a:schemeClr val="accent2"/>
                </a:solidFill>
              </a:rPr>
              <a:t>soit déployer l’applicatif dans le même proxy que le serveur </a:t>
            </a:r>
            <a:r>
              <a:rPr lang="fr-FR" sz="1800" dirty="0" smtClean="0"/>
              <a:t>de ressources (même domaine)</a:t>
            </a:r>
            <a:endParaRPr lang="fr-FR" sz="1800" dirty="0" smtClean="0"/>
          </a:p>
          <a:p>
            <a:endParaRPr lang="fr-FR" sz="1800" dirty="0" smtClean="0"/>
          </a:p>
        </p:txBody>
      </p:sp>
      <p:pic>
        <p:nvPicPr>
          <p:cNvPr id="3" name="Image 2"/>
          <p:cNvPicPr>
            <a:picLocks noChangeAspect="1"/>
          </p:cNvPicPr>
          <p:nvPr/>
        </p:nvPicPr>
        <p:blipFill>
          <a:blip r:embed="rId2"/>
          <a:stretch>
            <a:fillRect/>
          </a:stretch>
        </p:blipFill>
        <p:spPr>
          <a:xfrm>
            <a:off x="0" y="1459995"/>
            <a:ext cx="4664851" cy="3833192"/>
          </a:xfrm>
          <a:prstGeom prst="rect">
            <a:avLst/>
          </a:prstGeom>
        </p:spPr>
      </p:pic>
      <p:pic>
        <p:nvPicPr>
          <p:cNvPr id="8" name="Image 7"/>
          <p:cNvPicPr>
            <a:picLocks noChangeAspect="1"/>
          </p:cNvPicPr>
          <p:nvPr/>
        </p:nvPicPr>
        <p:blipFill>
          <a:blip r:embed="rId3"/>
          <a:stretch>
            <a:fillRect/>
          </a:stretch>
        </p:blipFill>
        <p:spPr>
          <a:xfrm>
            <a:off x="355688" y="5491309"/>
            <a:ext cx="11309108" cy="1214199"/>
          </a:xfrm>
          <a:prstGeom prst="rect">
            <a:avLst/>
          </a:prstGeom>
        </p:spPr>
      </p:pic>
    </p:spTree>
    <p:extLst>
      <p:ext uri="{BB962C8B-B14F-4D97-AF65-F5344CB8AC3E}">
        <p14:creationId xmlns:p14="http://schemas.microsoft.com/office/powerpoint/2010/main" val="1916287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570465" y="353567"/>
            <a:ext cx="524256" cy="646177"/>
          </a:xfrm>
        </p:spPr>
        <p:txBody>
          <a:bodyPr/>
          <a:lstStyle/>
          <a:p>
            <a:r>
              <a:rPr lang="fr-FR" sz="3200" b="1" dirty="0"/>
              <a:t>2</a:t>
            </a:r>
          </a:p>
        </p:txBody>
      </p:sp>
      <p:sp>
        <p:nvSpPr>
          <p:cNvPr id="4" name="Titre 1"/>
          <p:cNvSpPr txBox="1">
            <a:spLocks/>
          </p:cNvSpPr>
          <p:nvPr/>
        </p:nvSpPr>
        <p:spPr>
          <a:xfrm>
            <a:off x="1307355" y="551689"/>
            <a:ext cx="8825658" cy="710184"/>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4000" b="1" dirty="0" smtClean="0"/>
              <a:t>Sommaire</a:t>
            </a:r>
            <a:endParaRPr lang="fr-FR" sz="4000" b="1" dirty="0"/>
          </a:p>
        </p:txBody>
      </p:sp>
      <p:sp>
        <p:nvSpPr>
          <p:cNvPr id="5" name="Titre 1"/>
          <p:cNvSpPr txBox="1">
            <a:spLocks/>
          </p:cNvSpPr>
          <p:nvPr/>
        </p:nvSpPr>
        <p:spPr>
          <a:xfrm>
            <a:off x="1307355" y="3011425"/>
            <a:ext cx="8825658" cy="2121408"/>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smtClean="0"/>
              <a:t>I – Qu’est-ce que c’est ?</a:t>
            </a:r>
          </a:p>
          <a:p>
            <a:endParaRPr lang="fr-FR" sz="3200" dirty="0" smtClean="0"/>
          </a:p>
          <a:p>
            <a:r>
              <a:rPr lang="fr-FR" sz="3200" dirty="0" smtClean="0"/>
              <a:t>II – Les fonctionnalités principales</a:t>
            </a:r>
          </a:p>
          <a:p>
            <a:endParaRPr lang="fr-FR" sz="3200" dirty="0" smtClean="0"/>
          </a:p>
          <a:p>
            <a:r>
              <a:rPr lang="fr-FR" sz="3200" dirty="0" smtClean="0"/>
              <a:t>III – Quelques </a:t>
            </a:r>
            <a:r>
              <a:rPr lang="fr-FR" sz="3200" dirty="0" smtClean="0"/>
              <a:t>illustrations</a:t>
            </a:r>
          </a:p>
          <a:p>
            <a:endParaRPr lang="fr-FR" sz="3200" dirty="0"/>
          </a:p>
          <a:p>
            <a:r>
              <a:rPr lang="fr-FR" sz="3200" dirty="0" smtClean="0"/>
              <a:t>IV – Problème des cookies </a:t>
            </a:r>
            <a:r>
              <a:rPr lang="fr-FR" sz="3200" dirty="0" smtClean="0"/>
              <a:t>cross </a:t>
            </a:r>
            <a:r>
              <a:rPr lang="fr-FR" sz="3200" dirty="0"/>
              <a:t>s</a:t>
            </a:r>
            <a:r>
              <a:rPr lang="fr-FR" sz="3200" dirty="0" smtClean="0"/>
              <a:t>ite</a:t>
            </a:r>
            <a:endParaRPr lang="fr-FR" sz="3200" dirty="0"/>
          </a:p>
        </p:txBody>
      </p:sp>
    </p:spTree>
    <p:extLst>
      <p:ext uri="{BB962C8B-B14F-4D97-AF65-F5344CB8AC3E}">
        <p14:creationId xmlns:p14="http://schemas.microsoft.com/office/powerpoint/2010/main" val="4198898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570465" y="353567"/>
            <a:ext cx="524256" cy="646177"/>
          </a:xfrm>
        </p:spPr>
        <p:txBody>
          <a:bodyPr/>
          <a:lstStyle/>
          <a:p>
            <a:r>
              <a:rPr lang="fr-FR" sz="3200" b="1" dirty="0" smtClean="0"/>
              <a:t>3</a:t>
            </a:r>
            <a:endParaRPr lang="fr-FR" sz="3200" b="1" dirty="0"/>
          </a:p>
        </p:txBody>
      </p:sp>
      <p:sp>
        <p:nvSpPr>
          <p:cNvPr id="4" name="Titre 1"/>
          <p:cNvSpPr txBox="1">
            <a:spLocks/>
          </p:cNvSpPr>
          <p:nvPr/>
        </p:nvSpPr>
        <p:spPr>
          <a:xfrm>
            <a:off x="1307355" y="551689"/>
            <a:ext cx="8825658" cy="710184"/>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4000" b="1" dirty="0" smtClean="0"/>
              <a:t>I - Qu’est-ce que c’est ?</a:t>
            </a:r>
            <a:endParaRPr lang="fr-FR" sz="4000" b="1" dirty="0"/>
          </a:p>
        </p:txBody>
      </p:sp>
      <p:sp>
        <p:nvSpPr>
          <p:cNvPr id="5" name="Titre 1"/>
          <p:cNvSpPr txBox="1">
            <a:spLocks/>
          </p:cNvSpPr>
          <p:nvPr/>
        </p:nvSpPr>
        <p:spPr>
          <a:xfrm>
            <a:off x="1307355" y="3015665"/>
            <a:ext cx="8825658" cy="2121408"/>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1800" dirty="0" smtClean="0"/>
              <a:t>Cette application </a:t>
            </a:r>
            <a:r>
              <a:rPr lang="fr-FR" sz="1800" dirty="0" err="1" smtClean="0"/>
              <a:t>Angular</a:t>
            </a:r>
            <a:r>
              <a:rPr lang="fr-FR" sz="1800" dirty="0" smtClean="0"/>
              <a:t> utilise les fonctionnalités offertes par le serveur Jasper pour mettre à disposition des utilisateurs les différents rapports.</a:t>
            </a:r>
          </a:p>
          <a:p>
            <a:endParaRPr lang="fr-FR" sz="1800" dirty="0"/>
          </a:p>
          <a:p>
            <a:r>
              <a:rPr lang="fr-FR" sz="1800" dirty="0" smtClean="0"/>
              <a:t>Ces fonctionnalités sont chargés dans l’application à l’aide de « visualize.js », une sorte d’API.</a:t>
            </a:r>
          </a:p>
          <a:p>
            <a:endParaRPr lang="fr-FR" sz="1800" dirty="0"/>
          </a:p>
          <a:p>
            <a:r>
              <a:rPr lang="fr-FR" sz="1800" dirty="0" smtClean="0"/>
              <a:t>Le principal intérêt de visualize.js est de pouvoir créer une </a:t>
            </a:r>
            <a:r>
              <a:rPr lang="fr-FR" sz="1800" b="1" dirty="0" smtClean="0"/>
              <a:t>application personnalisée </a:t>
            </a:r>
            <a:r>
              <a:rPr lang="fr-FR" sz="1800" dirty="0" smtClean="0"/>
              <a:t>pour offrir une expérience optimale aux utilisateurs de Jasper.</a:t>
            </a:r>
          </a:p>
          <a:p>
            <a:r>
              <a:rPr lang="fr-FR" sz="1800" dirty="0" smtClean="0"/>
              <a:t>Il est par exemple possible de déployer les fonctionnalités Jasper sur une application déjà existante pour l’enrichir. (ex : une application qui peut afficher un rapport et déclencher une insertion dans une base de données lors d’un clic sur un bouton)</a:t>
            </a:r>
          </a:p>
          <a:p>
            <a:endParaRPr lang="fr-FR" sz="1800" dirty="0" smtClean="0"/>
          </a:p>
        </p:txBody>
      </p:sp>
    </p:spTree>
    <p:extLst>
      <p:ext uri="{BB962C8B-B14F-4D97-AF65-F5344CB8AC3E}">
        <p14:creationId xmlns:p14="http://schemas.microsoft.com/office/powerpoint/2010/main" val="3879579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570465" y="353567"/>
            <a:ext cx="524256" cy="646177"/>
          </a:xfrm>
        </p:spPr>
        <p:txBody>
          <a:bodyPr/>
          <a:lstStyle/>
          <a:p>
            <a:r>
              <a:rPr lang="fr-FR" sz="3200" b="1" dirty="0" smtClean="0"/>
              <a:t>4</a:t>
            </a:r>
            <a:endParaRPr lang="fr-FR" sz="3200" b="1" dirty="0"/>
          </a:p>
        </p:txBody>
      </p:sp>
      <p:sp>
        <p:nvSpPr>
          <p:cNvPr id="4" name="Titre 1"/>
          <p:cNvSpPr txBox="1">
            <a:spLocks/>
          </p:cNvSpPr>
          <p:nvPr/>
        </p:nvSpPr>
        <p:spPr>
          <a:xfrm>
            <a:off x="1307355" y="551689"/>
            <a:ext cx="8825658" cy="710184"/>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4000" b="1" dirty="0" smtClean="0"/>
              <a:t>II - Les fonctionnalités principales</a:t>
            </a:r>
            <a:endParaRPr lang="fr-FR" sz="4000" b="1" dirty="0"/>
          </a:p>
        </p:txBody>
      </p:sp>
      <p:graphicFrame>
        <p:nvGraphicFramePr>
          <p:cNvPr id="3" name="Tableau 2"/>
          <p:cNvGraphicFramePr>
            <a:graphicFrameLocks noGrp="1"/>
          </p:cNvGraphicFramePr>
          <p:nvPr>
            <p:extLst>
              <p:ext uri="{D42A27DB-BD31-4B8C-83A1-F6EECF244321}">
                <p14:modId xmlns:p14="http://schemas.microsoft.com/office/powerpoint/2010/main" val="3974303615"/>
              </p:ext>
            </p:extLst>
          </p:nvPr>
        </p:nvGraphicFramePr>
        <p:xfrm>
          <a:off x="898143" y="1261873"/>
          <a:ext cx="10504028" cy="5226191"/>
        </p:xfrm>
        <a:graphic>
          <a:graphicData uri="http://schemas.openxmlformats.org/drawingml/2006/table">
            <a:tbl>
              <a:tblPr firstRow="1" bandRow="1">
                <a:tableStyleId>{5C22544A-7EE6-4342-B048-85BDC9FD1C3A}</a:tableStyleId>
              </a:tblPr>
              <a:tblGrid>
                <a:gridCol w="3495839"/>
                <a:gridCol w="7008189"/>
              </a:tblGrid>
              <a:tr h="558744">
                <a:tc>
                  <a:txBody>
                    <a:bodyPr/>
                    <a:lstStyle/>
                    <a:p>
                      <a:r>
                        <a:rPr lang="fr-FR" b="1" dirty="0" smtClean="0"/>
                        <a:t>Fonctionnalité</a:t>
                      </a:r>
                      <a:endParaRPr lang="fr-FR" b="1" dirty="0"/>
                    </a:p>
                  </a:txBody>
                  <a:tcPr/>
                </a:tc>
                <a:tc>
                  <a:txBody>
                    <a:bodyPr/>
                    <a:lstStyle/>
                    <a:p>
                      <a:r>
                        <a:rPr lang="fr-FR" b="1" dirty="0" smtClean="0"/>
                        <a:t>Description</a:t>
                      </a:r>
                      <a:endParaRPr lang="fr-FR" b="1" dirty="0"/>
                    </a:p>
                  </a:txBody>
                  <a:tcPr/>
                </a:tc>
              </a:tr>
              <a:tr h="558744">
                <a:tc>
                  <a:txBody>
                    <a:bodyPr/>
                    <a:lstStyle/>
                    <a:p>
                      <a:r>
                        <a:rPr lang="fr-FR" sz="1400" b="1" dirty="0" smtClean="0"/>
                        <a:t>Se connecter via un compte utilisateur Jasper</a:t>
                      </a:r>
                      <a:endParaRPr lang="fr-FR" sz="1400" b="1" dirty="0"/>
                    </a:p>
                  </a:txBody>
                  <a:tcPr/>
                </a:tc>
                <a:tc>
                  <a:txBody>
                    <a:bodyPr/>
                    <a:lstStyle/>
                    <a:p>
                      <a:r>
                        <a:rPr lang="fr-FR" sz="1400" dirty="0" smtClean="0"/>
                        <a:t>Pour accéder à l’application, il faut se connecter en entrant</a:t>
                      </a:r>
                      <a:r>
                        <a:rPr lang="fr-FR" sz="1400" baseline="0" dirty="0" smtClean="0"/>
                        <a:t> ses identifiants Jasper</a:t>
                      </a:r>
                      <a:endParaRPr lang="fr-FR" sz="1400" dirty="0"/>
                    </a:p>
                  </a:txBody>
                  <a:tcPr/>
                </a:tc>
              </a:tr>
              <a:tr h="558744">
                <a:tc>
                  <a:txBody>
                    <a:bodyPr/>
                    <a:lstStyle/>
                    <a:p>
                      <a:r>
                        <a:rPr lang="fr-FR" sz="1400" b="1" baseline="0" dirty="0" smtClean="0"/>
                        <a:t>Afficher les ressources du serveur Jasper </a:t>
                      </a:r>
                      <a:r>
                        <a:rPr lang="fr-FR" sz="1400" baseline="0" dirty="0" smtClean="0"/>
                        <a:t>(à partir d’un dossier « source »)</a:t>
                      </a:r>
                      <a:endParaRPr lang="fr-FR" sz="1400" dirty="0"/>
                    </a:p>
                  </a:txBody>
                  <a:tcPr/>
                </a:tc>
                <a:tc>
                  <a:txBody>
                    <a:bodyPr/>
                    <a:lstStyle/>
                    <a:p>
                      <a:r>
                        <a:rPr lang="fr-FR" sz="1400" dirty="0" smtClean="0"/>
                        <a:t>L’utilisateur peut afficher une</a:t>
                      </a:r>
                      <a:r>
                        <a:rPr lang="fr-FR" sz="1400" baseline="0" dirty="0" smtClean="0"/>
                        <a:t> ressource parmi  les rapports / tableaux de bord / vues à la demande disponible dans le dossier « source » configuré (« </a:t>
                      </a:r>
                      <a:r>
                        <a:rPr lang="fr-FR" sz="1400" b="1" baseline="0" dirty="0" smtClean="0"/>
                        <a:t>/public/audit</a:t>
                      </a:r>
                      <a:r>
                        <a:rPr lang="fr-FR" sz="1400" baseline="0" dirty="0" smtClean="0"/>
                        <a:t> » par exemple)</a:t>
                      </a:r>
                      <a:endParaRPr lang="fr-FR" sz="1400" dirty="0"/>
                    </a:p>
                  </a:txBody>
                  <a:tcPr/>
                </a:tc>
              </a:tr>
              <a:tr h="1355399">
                <a:tc>
                  <a:txBody>
                    <a:bodyPr/>
                    <a:lstStyle/>
                    <a:p>
                      <a:r>
                        <a:rPr lang="fr-FR" sz="1400" b="1" dirty="0" smtClean="0"/>
                        <a:t>Interaction avec les ressources </a:t>
                      </a:r>
                      <a:r>
                        <a:rPr lang="fr-FR" sz="1400" dirty="0" smtClean="0"/>
                        <a:t>(pagination,</a:t>
                      </a:r>
                      <a:r>
                        <a:rPr lang="fr-FR" sz="1400" baseline="0" dirty="0" smtClean="0"/>
                        <a:t> zoom, export, …)</a:t>
                      </a:r>
                      <a:endParaRPr lang="fr-FR" sz="1400" dirty="0"/>
                    </a:p>
                  </a:txBody>
                  <a:tcPr/>
                </a:tc>
                <a:tc>
                  <a:txBody>
                    <a:bodyPr/>
                    <a:lstStyle/>
                    <a:p>
                      <a:r>
                        <a:rPr lang="fr-FR" sz="1400" dirty="0" smtClean="0"/>
                        <a:t>Comme sur</a:t>
                      </a:r>
                      <a:r>
                        <a:rPr lang="fr-FR" sz="1400" baseline="0" dirty="0" smtClean="0"/>
                        <a:t> le serveur Jasper, il est possible de parcourir les différentes pages d’un rapport, zoomer, l’exporter dans un format souhaité, modifier les paramètres (changement d’activité par exemple) ou encore d’effectuer une recherche pour retrouver un mot dans le rapport</a:t>
                      </a:r>
                      <a:endParaRPr lang="fr-FR" sz="1400" dirty="0"/>
                    </a:p>
                  </a:txBody>
                  <a:tcPr/>
                </a:tc>
              </a:tr>
              <a:tr h="558744">
                <a:tc>
                  <a:txBody>
                    <a:bodyPr/>
                    <a:lstStyle/>
                    <a:p>
                      <a:r>
                        <a:rPr lang="fr-FR" sz="1400" b="1" dirty="0" smtClean="0"/>
                        <a:t>Modifier</a:t>
                      </a:r>
                      <a:r>
                        <a:rPr lang="fr-FR" sz="1400" b="1" baseline="0" dirty="0" smtClean="0"/>
                        <a:t> le dossier « source »</a:t>
                      </a:r>
                      <a:endParaRPr lang="fr-FR" sz="1400" b="1" dirty="0" smtClean="0"/>
                    </a:p>
                  </a:txBody>
                  <a:tcPr/>
                </a:tc>
                <a:tc>
                  <a:txBody>
                    <a:bodyPr/>
                    <a:lstStyle/>
                    <a:p>
                      <a:r>
                        <a:rPr lang="fr-FR" sz="1400" dirty="0" smtClean="0"/>
                        <a:t>Change</a:t>
                      </a:r>
                      <a:r>
                        <a:rPr lang="fr-FR" sz="1400" baseline="0" dirty="0" smtClean="0"/>
                        <a:t> le dossier dans lequel on va récupérer les ressources</a:t>
                      </a:r>
                      <a:endParaRPr lang="fr-FR" sz="1400" dirty="0"/>
                    </a:p>
                  </a:txBody>
                  <a:tcPr/>
                </a:tc>
              </a:tr>
              <a:tr h="558744">
                <a:tc>
                  <a:txBody>
                    <a:bodyPr/>
                    <a:lstStyle/>
                    <a:p>
                      <a:r>
                        <a:rPr lang="fr-FR" sz="1400" dirty="0" smtClean="0"/>
                        <a:t>Effectuer une </a:t>
                      </a:r>
                      <a:r>
                        <a:rPr lang="fr-FR" sz="1400" b="1" dirty="0" smtClean="0"/>
                        <a:t>recherche personnalisée sur</a:t>
                      </a:r>
                      <a:r>
                        <a:rPr lang="fr-FR" sz="1400" b="1" baseline="0" dirty="0" smtClean="0"/>
                        <a:t> les ressources à récupérer</a:t>
                      </a:r>
                      <a:endParaRPr lang="fr-FR" sz="1400" b="1" dirty="0"/>
                    </a:p>
                  </a:txBody>
                  <a:tcPr/>
                </a:tc>
                <a:tc>
                  <a:txBody>
                    <a:bodyPr/>
                    <a:lstStyle/>
                    <a:p>
                      <a:r>
                        <a:rPr lang="fr-FR" sz="1400" dirty="0" smtClean="0"/>
                        <a:t>Récupération</a:t>
                      </a:r>
                      <a:r>
                        <a:rPr lang="fr-FR" sz="1400" baseline="0" dirty="0" smtClean="0"/>
                        <a:t> des ressources du type souhaité (uniquement des rapports par exemple) et qui contiennent un mot spécifique</a:t>
                      </a:r>
                      <a:endParaRPr lang="fr-FR" sz="1400" dirty="0"/>
                    </a:p>
                  </a:txBody>
                  <a:tcPr/>
                </a:tc>
              </a:tr>
              <a:tr h="558744">
                <a:tc>
                  <a:txBody>
                    <a:bodyPr/>
                    <a:lstStyle/>
                    <a:p>
                      <a:r>
                        <a:rPr lang="fr-FR" sz="1400" b="1" dirty="0" smtClean="0"/>
                        <a:t>Configurer des paramètres qui seront utilisés par défaut</a:t>
                      </a:r>
                      <a:endParaRPr lang="fr-FR" sz="1400" b="1" dirty="0"/>
                    </a:p>
                  </a:txBody>
                  <a:tcPr/>
                </a:tc>
                <a:tc>
                  <a:txBody>
                    <a:bodyPr/>
                    <a:lstStyle/>
                    <a:p>
                      <a:r>
                        <a:rPr lang="fr-FR" sz="1400" dirty="0" smtClean="0"/>
                        <a:t>Il est possible de configurer</a:t>
                      </a:r>
                      <a:r>
                        <a:rPr lang="fr-FR" sz="1400" baseline="0" dirty="0" smtClean="0"/>
                        <a:t> des paramètres qui seront utilisés lors de l’exécution des futurs rapports (utile pour avoir les informations concernant l’activité « MAM » pendant toute une session)</a:t>
                      </a:r>
                      <a:endParaRPr lang="fr-FR" sz="1400" dirty="0"/>
                    </a:p>
                  </a:txBody>
                  <a:tcPr/>
                </a:tc>
              </a:tr>
            </a:tbl>
          </a:graphicData>
        </a:graphic>
      </p:graphicFrame>
    </p:spTree>
    <p:extLst>
      <p:ext uri="{BB962C8B-B14F-4D97-AF65-F5344CB8AC3E}">
        <p14:creationId xmlns:p14="http://schemas.microsoft.com/office/powerpoint/2010/main" val="1514242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570465" y="353567"/>
            <a:ext cx="524256" cy="646177"/>
          </a:xfrm>
        </p:spPr>
        <p:txBody>
          <a:bodyPr/>
          <a:lstStyle/>
          <a:p>
            <a:r>
              <a:rPr lang="fr-FR" sz="3200" b="1" dirty="0"/>
              <a:t>5</a:t>
            </a:r>
          </a:p>
        </p:txBody>
      </p:sp>
      <p:sp>
        <p:nvSpPr>
          <p:cNvPr id="4" name="Titre 1"/>
          <p:cNvSpPr txBox="1">
            <a:spLocks/>
          </p:cNvSpPr>
          <p:nvPr/>
        </p:nvSpPr>
        <p:spPr>
          <a:xfrm>
            <a:off x="1307355" y="551689"/>
            <a:ext cx="8825658" cy="710184"/>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4000" b="1" dirty="0" smtClean="0"/>
              <a:t>III - Quelques illustrations</a:t>
            </a:r>
            <a:endParaRPr lang="fr-FR" sz="4000" b="1" dirty="0"/>
          </a:p>
        </p:txBody>
      </p:sp>
      <p:sp>
        <p:nvSpPr>
          <p:cNvPr id="5" name="Titre 1"/>
          <p:cNvSpPr txBox="1">
            <a:spLocks/>
          </p:cNvSpPr>
          <p:nvPr/>
        </p:nvSpPr>
        <p:spPr>
          <a:xfrm>
            <a:off x="695104" y="1261873"/>
            <a:ext cx="4902614" cy="661417"/>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1800" b="1" dirty="0" smtClean="0"/>
              <a:t>Connexion via un compte Jasper : </a:t>
            </a:r>
          </a:p>
        </p:txBody>
      </p:sp>
      <p:pic>
        <p:nvPicPr>
          <p:cNvPr id="3" name="Image 2"/>
          <p:cNvPicPr>
            <a:picLocks noChangeAspect="1"/>
          </p:cNvPicPr>
          <p:nvPr/>
        </p:nvPicPr>
        <p:blipFill>
          <a:blip r:embed="rId2"/>
          <a:stretch>
            <a:fillRect/>
          </a:stretch>
        </p:blipFill>
        <p:spPr>
          <a:xfrm>
            <a:off x="3432657" y="2224571"/>
            <a:ext cx="3734914" cy="3140377"/>
          </a:xfrm>
          <a:prstGeom prst="rect">
            <a:avLst/>
          </a:prstGeom>
        </p:spPr>
      </p:pic>
    </p:spTree>
    <p:extLst>
      <p:ext uri="{BB962C8B-B14F-4D97-AF65-F5344CB8AC3E}">
        <p14:creationId xmlns:p14="http://schemas.microsoft.com/office/powerpoint/2010/main" val="1544327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570465" y="353567"/>
            <a:ext cx="524256" cy="646177"/>
          </a:xfrm>
        </p:spPr>
        <p:txBody>
          <a:bodyPr/>
          <a:lstStyle/>
          <a:p>
            <a:r>
              <a:rPr lang="fr-FR" sz="3200" b="1" dirty="0" smtClean="0"/>
              <a:t>6</a:t>
            </a:r>
            <a:endParaRPr lang="fr-FR" sz="3200" b="1" dirty="0"/>
          </a:p>
        </p:txBody>
      </p:sp>
      <p:sp>
        <p:nvSpPr>
          <p:cNvPr id="4" name="Titre 1"/>
          <p:cNvSpPr txBox="1">
            <a:spLocks/>
          </p:cNvSpPr>
          <p:nvPr/>
        </p:nvSpPr>
        <p:spPr>
          <a:xfrm>
            <a:off x="1307355" y="551689"/>
            <a:ext cx="8825658" cy="710184"/>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4000" b="1" dirty="0" smtClean="0"/>
              <a:t>III - Quelques illustrations</a:t>
            </a:r>
            <a:endParaRPr lang="fr-FR" sz="4000" b="1" dirty="0"/>
          </a:p>
        </p:txBody>
      </p:sp>
      <p:sp>
        <p:nvSpPr>
          <p:cNvPr id="5" name="Titre 1"/>
          <p:cNvSpPr txBox="1">
            <a:spLocks/>
          </p:cNvSpPr>
          <p:nvPr/>
        </p:nvSpPr>
        <p:spPr>
          <a:xfrm>
            <a:off x="599688" y="1261873"/>
            <a:ext cx="4902614" cy="661417"/>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1800" b="1" dirty="0" smtClean="0"/>
              <a:t>Afficher les ressources du serveur Jasper : </a:t>
            </a:r>
          </a:p>
        </p:txBody>
      </p:sp>
      <p:pic>
        <p:nvPicPr>
          <p:cNvPr id="3" name="Image 2"/>
          <p:cNvPicPr>
            <a:picLocks noChangeAspect="1"/>
          </p:cNvPicPr>
          <p:nvPr/>
        </p:nvPicPr>
        <p:blipFill>
          <a:blip r:embed="rId2"/>
          <a:stretch>
            <a:fillRect/>
          </a:stretch>
        </p:blipFill>
        <p:spPr>
          <a:xfrm>
            <a:off x="3593989" y="2087593"/>
            <a:ext cx="8210051" cy="4178329"/>
          </a:xfrm>
          <a:prstGeom prst="rect">
            <a:avLst/>
          </a:prstGeom>
        </p:spPr>
      </p:pic>
      <p:pic>
        <p:nvPicPr>
          <p:cNvPr id="6" name="Image 5"/>
          <p:cNvPicPr>
            <a:picLocks noChangeAspect="1"/>
          </p:cNvPicPr>
          <p:nvPr/>
        </p:nvPicPr>
        <p:blipFill>
          <a:blip r:embed="rId3"/>
          <a:stretch>
            <a:fillRect/>
          </a:stretch>
        </p:blipFill>
        <p:spPr>
          <a:xfrm>
            <a:off x="353240" y="2877667"/>
            <a:ext cx="2769317" cy="2598179"/>
          </a:xfrm>
          <a:prstGeom prst="rect">
            <a:avLst/>
          </a:prstGeom>
        </p:spPr>
      </p:pic>
    </p:spTree>
    <p:extLst>
      <p:ext uri="{BB962C8B-B14F-4D97-AF65-F5344CB8AC3E}">
        <p14:creationId xmlns:p14="http://schemas.microsoft.com/office/powerpoint/2010/main" val="593255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570465" y="353567"/>
            <a:ext cx="524256" cy="646177"/>
          </a:xfrm>
        </p:spPr>
        <p:txBody>
          <a:bodyPr/>
          <a:lstStyle/>
          <a:p>
            <a:r>
              <a:rPr lang="fr-FR" sz="3200" b="1" dirty="0" smtClean="0"/>
              <a:t>7</a:t>
            </a:r>
            <a:endParaRPr lang="fr-FR" sz="3200" b="1" dirty="0"/>
          </a:p>
        </p:txBody>
      </p:sp>
      <p:sp>
        <p:nvSpPr>
          <p:cNvPr id="4" name="Titre 1"/>
          <p:cNvSpPr txBox="1">
            <a:spLocks/>
          </p:cNvSpPr>
          <p:nvPr/>
        </p:nvSpPr>
        <p:spPr>
          <a:xfrm>
            <a:off x="1307355" y="551689"/>
            <a:ext cx="8825658" cy="710184"/>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4000" b="1" dirty="0" smtClean="0"/>
              <a:t>III - Quelques illustrations</a:t>
            </a:r>
            <a:endParaRPr lang="fr-FR" sz="4000" b="1" dirty="0"/>
          </a:p>
        </p:txBody>
      </p:sp>
      <p:sp>
        <p:nvSpPr>
          <p:cNvPr id="5" name="Titre 1"/>
          <p:cNvSpPr txBox="1">
            <a:spLocks/>
          </p:cNvSpPr>
          <p:nvPr/>
        </p:nvSpPr>
        <p:spPr>
          <a:xfrm>
            <a:off x="599688" y="1261873"/>
            <a:ext cx="4902614" cy="661417"/>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1800" b="1" dirty="0" smtClean="0"/>
              <a:t>Interactions avec les ressources :</a:t>
            </a:r>
          </a:p>
        </p:txBody>
      </p:sp>
      <p:pic>
        <p:nvPicPr>
          <p:cNvPr id="3" name="Image 2"/>
          <p:cNvPicPr>
            <a:picLocks noChangeAspect="1"/>
          </p:cNvPicPr>
          <p:nvPr/>
        </p:nvPicPr>
        <p:blipFill>
          <a:blip r:embed="rId2"/>
          <a:stretch>
            <a:fillRect/>
          </a:stretch>
        </p:blipFill>
        <p:spPr>
          <a:xfrm>
            <a:off x="766444" y="2003045"/>
            <a:ext cx="3535211" cy="2309671"/>
          </a:xfrm>
          <a:prstGeom prst="rect">
            <a:avLst/>
          </a:prstGeom>
        </p:spPr>
      </p:pic>
      <p:pic>
        <p:nvPicPr>
          <p:cNvPr id="6" name="Image 5"/>
          <p:cNvPicPr>
            <a:picLocks noChangeAspect="1"/>
          </p:cNvPicPr>
          <p:nvPr/>
        </p:nvPicPr>
        <p:blipFill>
          <a:blip r:embed="rId3"/>
          <a:stretch>
            <a:fillRect/>
          </a:stretch>
        </p:blipFill>
        <p:spPr>
          <a:xfrm>
            <a:off x="766444" y="4440910"/>
            <a:ext cx="3535211" cy="2329629"/>
          </a:xfrm>
          <a:prstGeom prst="rect">
            <a:avLst/>
          </a:prstGeom>
        </p:spPr>
      </p:pic>
      <p:pic>
        <p:nvPicPr>
          <p:cNvPr id="7" name="Image 6"/>
          <p:cNvPicPr>
            <a:picLocks noChangeAspect="1"/>
          </p:cNvPicPr>
          <p:nvPr/>
        </p:nvPicPr>
        <p:blipFill>
          <a:blip r:embed="rId4"/>
          <a:stretch>
            <a:fillRect/>
          </a:stretch>
        </p:blipFill>
        <p:spPr>
          <a:xfrm>
            <a:off x="5064981" y="2582612"/>
            <a:ext cx="4967676" cy="4187927"/>
          </a:xfrm>
          <a:prstGeom prst="rect">
            <a:avLst/>
          </a:prstGeom>
        </p:spPr>
      </p:pic>
      <p:pic>
        <p:nvPicPr>
          <p:cNvPr id="8" name="Image 7"/>
          <p:cNvPicPr>
            <a:picLocks noChangeAspect="1"/>
          </p:cNvPicPr>
          <p:nvPr/>
        </p:nvPicPr>
        <p:blipFill>
          <a:blip r:embed="rId5"/>
          <a:stretch>
            <a:fillRect/>
          </a:stretch>
        </p:blipFill>
        <p:spPr>
          <a:xfrm>
            <a:off x="5064981" y="1390510"/>
            <a:ext cx="4967676" cy="1022326"/>
          </a:xfrm>
          <a:prstGeom prst="rect">
            <a:avLst/>
          </a:prstGeom>
        </p:spPr>
      </p:pic>
    </p:spTree>
    <p:extLst>
      <p:ext uri="{BB962C8B-B14F-4D97-AF65-F5344CB8AC3E}">
        <p14:creationId xmlns:p14="http://schemas.microsoft.com/office/powerpoint/2010/main" val="2683028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570465" y="353567"/>
            <a:ext cx="524256" cy="646177"/>
          </a:xfrm>
        </p:spPr>
        <p:txBody>
          <a:bodyPr/>
          <a:lstStyle/>
          <a:p>
            <a:r>
              <a:rPr lang="fr-FR" sz="3200" b="1" dirty="0" smtClean="0"/>
              <a:t>8</a:t>
            </a:r>
            <a:endParaRPr lang="fr-FR" sz="3200" b="1" dirty="0"/>
          </a:p>
        </p:txBody>
      </p:sp>
      <p:sp>
        <p:nvSpPr>
          <p:cNvPr id="4" name="Titre 1"/>
          <p:cNvSpPr txBox="1">
            <a:spLocks/>
          </p:cNvSpPr>
          <p:nvPr/>
        </p:nvSpPr>
        <p:spPr>
          <a:xfrm>
            <a:off x="1307355" y="551689"/>
            <a:ext cx="8825658" cy="710184"/>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4000" b="1" dirty="0" smtClean="0"/>
              <a:t>III - Quelques illustrations</a:t>
            </a:r>
            <a:endParaRPr lang="fr-FR" sz="4000" b="1" dirty="0"/>
          </a:p>
        </p:txBody>
      </p:sp>
      <p:sp>
        <p:nvSpPr>
          <p:cNvPr id="5" name="Titre 1"/>
          <p:cNvSpPr txBox="1">
            <a:spLocks/>
          </p:cNvSpPr>
          <p:nvPr/>
        </p:nvSpPr>
        <p:spPr>
          <a:xfrm>
            <a:off x="599688" y="1261873"/>
            <a:ext cx="4902614" cy="661417"/>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1800" b="1" dirty="0" smtClean="0"/>
              <a:t>Modifier le dossier source :</a:t>
            </a:r>
          </a:p>
        </p:txBody>
      </p:sp>
      <p:sp>
        <p:nvSpPr>
          <p:cNvPr id="6" name="Titre 1"/>
          <p:cNvSpPr txBox="1">
            <a:spLocks/>
          </p:cNvSpPr>
          <p:nvPr/>
        </p:nvSpPr>
        <p:spPr>
          <a:xfrm>
            <a:off x="6620151" y="1261872"/>
            <a:ext cx="4902614" cy="661417"/>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1800" b="1" dirty="0" smtClean="0"/>
              <a:t>Recherche personnalisée des ressources :</a:t>
            </a:r>
          </a:p>
        </p:txBody>
      </p:sp>
      <p:pic>
        <p:nvPicPr>
          <p:cNvPr id="8" name="Image 7"/>
          <p:cNvPicPr>
            <a:picLocks noChangeAspect="1"/>
          </p:cNvPicPr>
          <p:nvPr/>
        </p:nvPicPr>
        <p:blipFill>
          <a:blip r:embed="rId2"/>
          <a:stretch>
            <a:fillRect/>
          </a:stretch>
        </p:blipFill>
        <p:spPr>
          <a:xfrm>
            <a:off x="599688" y="2133437"/>
            <a:ext cx="1615922" cy="525937"/>
          </a:xfrm>
          <a:prstGeom prst="rect">
            <a:avLst/>
          </a:prstGeom>
        </p:spPr>
      </p:pic>
      <p:pic>
        <p:nvPicPr>
          <p:cNvPr id="9" name="Image 8"/>
          <p:cNvPicPr>
            <a:picLocks noChangeAspect="1"/>
          </p:cNvPicPr>
          <p:nvPr/>
        </p:nvPicPr>
        <p:blipFill>
          <a:blip r:embed="rId3"/>
          <a:stretch>
            <a:fillRect/>
          </a:stretch>
        </p:blipFill>
        <p:spPr>
          <a:xfrm>
            <a:off x="599688" y="2869521"/>
            <a:ext cx="3011012" cy="1969467"/>
          </a:xfrm>
          <a:prstGeom prst="rect">
            <a:avLst/>
          </a:prstGeom>
        </p:spPr>
      </p:pic>
      <p:pic>
        <p:nvPicPr>
          <p:cNvPr id="10" name="Image 9"/>
          <p:cNvPicPr>
            <a:picLocks noChangeAspect="1"/>
          </p:cNvPicPr>
          <p:nvPr/>
        </p:nvPicPr>
        <p:blipFill>
          <a:blip r:embed="rId4"/>
          <a:stretch>
            <a:fillRect/>
          </a:stretch>
        </p:blipFill>
        <p:spPr>
          <a:xfrm>
            <a:off x="599688" y="5196229"/>
            <a:ext cx="4878118" cy="1145775"/>
          </a:xfrm>
          <a:prstGeom prst="rect">
            <a:avLst/>
          </a:prstGeom>
        </p:spPr>
      </p:pic>
      <p:pic>
        <p:nvPicPr>
          <p:cNvPr id="11" name="Image 10"/>
          <p:cNvPicPr>
            <a:picLocks noChangeAspect="1"/>
          </p:cNvPicPr>
          <p:nvPr/>
        </p:nvPicPr>
        <p:blipFill>
          <a:blip r:embed="rId5"/>
          <a:stretch>
            <a:fillRect/>
          </a:stretch>
        </p:blipFill>
        <p:spPr>
          <a:xfrm>
            <a:off x="7686288" y="2133437"/>
            <a:ext cx="2770339" cy="2387022"/>
          </a:xfrm>
          <a:prstGeom prst="rect">
            <a:avLst/>
          </a:prstGeom>
        </p:spPr>
      </p:pic>
      <p:pic>
        <p:nvPicPr>
          <p:cNvPr id="12" name="Image 11"/>
          <p:cNvPicPr>
            <a:picLocks noChangeAspect="1"/>
          </p:cNvPicPr>
          <p:nvPr/>
        </p:nvPicPr>
        <p:blipFill>
          <a:blip r:embed="rId6"/>
          <a:stretch>
            <a:fillRect/>
          </a:stretch>
        </p:blipFill>
        <p:spPr>
          <a:xfrm>
            <a:off x="6949282" y="5180127"/>
            <a:ext cx="4796119" cy="1161877"/>
          </a:xfrm>
          <a:prstGeom prst="rect">
            <a:avLst/>
          </a:prstGeom>
        </p:spPr>
      </p:pic>
    </p:spTree>
    <p:extLst>
      <p:ext uri="{BB962C8B-B14F-4D97-AF65-F5344CB8AC3E}">
        <p14:creationId xmlns:p14="http://schemas.microsoft.com/office/powerpoint/2010/main" val="1768572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570465" y="353567"/>
            <a:ext cx="524256" cy="646177"/>
          </a:xfrm>
        </p:spPr>
        <p:txBody>
          <a:bodyPr/>
          <a:lstStyle/>
          <a:p>
            <a:r>
              <a:rPr lang="fr-FR" sz="3200" b="1" dirty="0" smtClean="0"/>
              <a:t>9</a:t>
            </a:r>
            <a:endParaRPr lang="fr-FR" sz="3200" b="1" dirty="0"/>
          </a:p>
        </p:txBody>
      </p:sp>
      <p:sp>
        <p:nvSpPr>
          <p:cNvPr id="4" name="Titre 1"/>
          <p:cNvSpPr txBox="1">
            <a:spLocks/>
          </p:cNvSpPr>
          <p:nvPr/>
        </p:nvSpPr>
        <p:spPr>
          <a:xfrm>
            <a:off x="1307355" y="551689"/>
            <a:ext cx="8825658" cy="710184"/>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4000" b="1" dirty="0" smtClean="0"/>
              <a:t>III - Quelques illustrations</a:t>
            </a:r>
            <a:endParaRPr lang="fr-FR" sz="4000" b="1" dirty="0"/>
          </a:p>
        </p:txBody>
      </p:sp>
      <p:sp>
        <p:nvSpPr>
          <p:cNvPr id="5" name="Titre 1"/>
          <p:cNvSpPr txBox="1">
            <a:spLocks/>
          </p:cNvSpPr>
          <p:nvPr/>
        </p:nvSpPr>
        <p:spPr>
          <a:xfrm>
            <a:off x="599688" y="1261873"/>
            <a:ext cx="5848820" cy="661417"/>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1800" b="1" dirty="0" smtClean="0"/>
              <a:t>Configuration de paramètres utilisés par défaut :</a:t>
            </a:r>
          </a:p>
        </p:txBody>
      </p:sp>
      <p:pic>
        <p:nvPicPr>
          <p:cNvPr id="3" name="Image 2"/>
          <p:cNvPicPr>
            <a:picLocks noChangeAspect="1"/>
          </p:cNvPicPr>
          <p:nvPr/>
        </p:nvPicPr>
        <p:blipFill>
          <a:blip r:embed="rId2"/>
          <a:stretch>
            <a:fillRect/>
          </a:stretch>
        </p:blipFill>
        <p:spPr>
          <a:xfrm>
            <a:off x="496322" y="2202644"/>
            <a:ext cx="3496253" cy="4292429"/>
          </a:xfrm>
          <a:prstGeom prst="rect">
            <a:avLst/>
          </a:prstGeom>
        </p:spPr>
      </p:pic>
      <p:pic>
        <p:nvPicPr>
          <p:cNvPr id="6" name="Image 5"/>
          <p:cNvPicPr>
            <a:picLocks noChangeAspect="1"/>
          </p:cNvPicPr>
          <p:nvPr/>
        </p:nvPicPr>
        <p:blipFill>
          <a:blip r:embed="rId3"/>
          <a:stretch>
            <a:fillRect/>
          </a:stretch>
        </p:blipFill>
        <p:spPr>
          <a:xfrm>
            <a:off x="5121079" y="4767274"/>
            <a:ext cx="5449386" cy="1266503"/>
          </a:xfrm>
          <a:prstGeom prst="rect">
            <a:avLst/>
          </a:prstGeom>
        </p:spPr>
      </p:pic>
      <p:pic>
        <p:nvPicPr>
          <p:cNvPr id="7" name="Image 6"/>
          <p:cNvPicPr>
            <a:picLocks noChangeAspect="1"/>
          </p:cNvPicPr>
          <p:nvPr/>
        </p:nvPicPr>
        <p:blipFill>
          <a:blip r:embed="rId4"/>
          <a:stretch>
            <a:fillRect/>
          </a:stretch>
        </p:blipFill>
        <p:spPr>
          <a:xfrm>
            <a:off x="5121080" y="2073499"/>
            <a:ext cx="3324858" cy="2415676"/>
          </a:xfrm>
          <a:prstGeom prst="rect">
            <a:avLst/>
          </a:prstGeom>
        </p:spPr>
      </p:pic>
    </p:spTree>
    <p:extLst>
      <p:ext uri="{BB962C8B-B14F-4D97-AF65-F5344CB8AC3E}">
        <p14:creationId xmlns:p14="http://schemas.microsoft.com/office/powerpoint/2010/main" val="6854438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362</TotalTime>
  <Words>418</Words>
  <Application>Microsoft Office PowerPoint</Application>
  <PresentationFormat>Grand écran</PresentationFormat>
  <Paragraphs>58</Paragraphs>
  <Slides>10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Century Gothic</vt:lpstr>
      <vt:lpstr>Wingdings 3</vt:lpstr>
      <vt:lpstr>Ion</vt:lpstr>
      <vt:lpstr>1</vt:lpstr>
      <vt:lpstr>2</vt:lpstr>
      <vt:lpstr>3</vt:lpstr>
      <vt:lpstr>4</vt:lpstr>
      <vt:lpstr>5</vt:lpstr>
      <vt:lpstr>6</vt:lpstr>
      <vt:lpstr>7</vt:lpstr>
      <vt:lpstr>8</vt:lpstr>
      <vt:lpstr>9</vt:lpstr>
      <vt:lpstr>10</vt:lpstr>
    </vt:vector>
  </TitlesOfParts>
  <Company>L4 LOGISTICS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Arnaud Simon</dc:creator>
  <cp:lastModifiedBy>Arnaud Simon</cp:lastModifiedBy>
  <cp:revision>19</cp:revision>
  <dcterms:created xsi:type="dcterms:W3CDTF">2021-07-20T12:21:14Z</dcterms:created>
  <dcterms:modified xsi:type="dcterms:W3CDTF">2021-08-30T09:22:28Z</dcterms:modified>
</cp:coreProperties>
</file>