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8" r:id="rId6"/>
    <p:sldId id="277" r:id="rId7"/>
    <p:sldId id="279" r:id="rId8"/>
    <p:sldId id="283" r:id="rId9"/>
    <p:sldId id="285" r:id="rId10"/>
    <p:sldId id="260" r:id="rId11"/>
    <p:sldId id="284" r:id="rId12"/>
    <p:sldId id="286" r:id="rId13"/>
    <p:sldId id="261" r:id="rId14"/>
    <p:sldId id="265" r:id="rId15"/>
    <p:sldId id="263" r:id="rId16"/>
    <p:sldId id="266" r:id="rId17"/>
    <p:sldId id="267" r:id="rId18"/>
    <p:sldId id="269" r:id="rId19"/>
    <p:sldId id="271" r:id="rId20"/>
    <p:sldId id="272" r:id="rId21"/>
    <p:sldId id="262" r:id="rId22"/>
    <p:sldId id="273" r:id="rId23"/>
    <p:sldId id="274" r:id="rId24"/>
    <p:sldId id="275" r:id="rId25"/>
    <p:sldId id="282" r:id="rId26"/>
    <p:sldId id="281" r:id="rId27"/>
    <p:sldId id="26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678C7-75CF-47F0-9587-6EFFFDE95B93}" v="24" dt="2020-02-10T19:47:00.797"/>
    <p1510:client id="{0DA0A962-D797-4763-85A2-7541319CA58E}" v="155" dt="2020-02-09T17:33:00.902"/>
    <p1510:client id="{28A8B530-0F05-4160-8C96-81F2226242A8}" v="278" dt="2020-02-10T19:28:18.130"/>
    <p1510:client id="{47317969-DB68-4814-A9ED-FF2AC14CE190}" v="73" dt="2020-02-10T19:29:57.360"/>
    <p1510:client id="{547E1CF7-F6A6-49C1-A3C9-528A3B2264FB}" v="1431" dt="2020-02-10T19:11:04.232"/>
    <p1510:client id="{8E31B6AC-705E-4926-9772-FAAB9066A4A9}" v="97" dt="2020-02-10T19:29:01.523"/>
    <p1510:client id="{96D99A40-2DD4-481C-81AF-DD7E307E7E12}" v="2039" dt="2020-02-10T19:28:22.959"/>
    <p1510:client id="{EF9BD153-9619-403D-A7C3-BDAD8F27DA28}" v="234" dt="2020-02-10T15:29:27.804"/>
    <p1510:client id="{F6BDF317-CF71-46EB-A211-131543E59183}" v="7" dt="2020-02-10T15:34:52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2682" y="1803405"/>
            <a:ext cx="10056338" cy="1825096"/>
          </a:xfrm>
        </p:spPr>
        <p:txBody>
          <a:bodyPr/>
          <a:lstStyle/>
          <a:p>
            <a:r>
              <a:rPr lang="fr-FR"/>
              <a:t>Projet de </a:t>
            </a:r>
            <a:r>
              <a:rPr lang="fr-FR" err="1"/>
              <a:t>deep</a:t>
            </a:r>
            <a:r>
              <a:rPr lang="fr-FR"/>
              <a:t> </a:t>
            </a:r>
            <a:r>
              <a:rPr lang="fr-FR" err="1"/>
              <a:t>learning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75953" y="3714578"/>
            <a:ext cx="4361934" cy="55193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fr-FR"/>
              <a:t>Entrainement sur le </a:t>
            </a:r>
            <a:r>
              <a:rPr lang="fr-FR" err="1"/>
              <a:t>dataset</a:t>
            </a:r>
            <a:r>
              <a:rPr lang="fr-FR"/>
              <a:t> Cifar-10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C84A46-CA92-46B3-BDFC-5C902137E53B}"/>
              </a:ext>
            </a:extLst>
          </p:cNvPr>
          <p:cNvSpPr txBox="1"/>
          <p:nvPr/>
        </p:nvSpPr>
        <p:spPr>
          <a:xfrm>
            <a:off x="8297562" y="636372"/>
            <a:ext cx="382441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fr-FR" sz="1400"/>
              <a:t>NEZONDET-RENAUD Nathanaël</a:t>
            </a:r>
            <a:endParaRPr lang="fr-FR"/>
          </a:p>
          <a:p>
            <a:pPr algn="r"/>
            <a:r>
              <a:rPr lang="fr-FR" sz="1400"/>
              <a:t>SIMON Arnaud</a:t>
            </a:r>
          </a:p>
          <a:p>
            <a:pPr algn="r"/>
            <a:r>
              <a:rPr lang="fr-FR" sz="1400"/>
              <a:t>ESSAMAMI Hamza</a:t>
            </a:r>
          </a:p>
          <a:p>
            <a:pPr algn="r"/>
            <a:r>
              <a:rPr lang="fr-FR" sz="1400"/>
              <a:t>IHOULINE Ines</a:t>
            </a:r>
          </a:p>
        </p:txBody>
      </p:sp>
    </p:spTree>
    <p:extLst>
      <p:ext uri="{BB962C8B-B14F-4D97-AF65-F5344CB8AC3E}">
        <p14:creationId xmlns:p14="http://schemas.microsoft.com/office/powerpoint/2010/main" val="250020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80872-12C6-4A4D-9BC1-08C2E040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STRUCTURE DU MLP</a:t>
            </a:r>
            <a:endParaRPr lang="fr-FR"/>
          </a:p>
        </p:txBody>
      </p:sp>
      <p:pic>
        <p:nvPicPr>
          <p:cNvPr id="14" name="Image 14">
            <a:extLst>
              <a:ext uri="{FF2B5EF4-FFF2-40B4-BE49-F238E27FC236}">
                <a16:creationId xmlns:a16="http://schemas.microsoft.com/office/drawing/2014/main" id="{5CBBEF44-5C8C-4A5C-9882-6E36F11BA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957346"/>
            <a:ext cx="10820400" cy="1972469"/>
          </a:xfrm>
        </p:spPr>
      </p:pic>
      <p:pic>
        <p:nvPicPr>
          <p:cNvPr id="16" name="Image 1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CFB2B8DA-6E52-4A9D-9DD1-FED4E6471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550" y="3764167"/>
            <a:ext cx="7534405" cy="2930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6A5EFA7-57BC-40E2-A694-E537487382D8}"/>
              </a:ext>
            </a:extLst>
          </p:cNvPr>
          <p:cNvSpPr txBox="1"/>
          <p:nvPr/>
        </p:nvSpPr>
        <p:spPr>
          <a:xfrm>
            <a:off x="11448535" y="6176317"/>
            <a:ext cx="32333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683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0ED82-4FE2-408D-9EE1-08B883436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107" y="419907"/>
            <a:ext cx="8610600" cy="1293028"/>
          </a:xfrm>
        </p:spPr>
        <p:txBody>
          <a:bodyPr/>
          <a:lstStyle/>
          <a:p>
            <a:r>
              <a:rPr lang="fr-FR" b="1"/>
              <a:t>MLP Résultat</a:t>
            </a:r>
            <a:endParaRPr lang="fr-FR"/>
          </a:p>
        </p:txBody>
      </p:sp>
      <p:pic>
        <p:nvPicPr>
          <p:cNvPr id="8" name="Image 8" descr="Une image contenant carte, texte&#10;&#10;Description générée avec un niveau de confiance très élevé">
            <a:extLst>
              <a:ext uri="{FF2B5EF4-FFF2-40B4-BE49-F238E27FC236}">
                <a16:creationId xmlns:a16="http://schemas.microsoft.com/office/drawing/2014/main" id="{15B6EE01-E544-4194-BA00-5F459A8C1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981" y="1557820"/>
            <a:ext cx="10482148" cy="374229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87E5E92-8FDA-499F-AC8F-4EDB95F2AB3A}"/>
              </a:ext>
            </a:extLst>
          </p:cNvPr>
          <p:cNvSpPr txBox="1">
            <a:spLocks/>
          </p:cNvSpPr>
          <p:nvPr/>
        </p:nvSpPr>
        <p:spPr>
          <a:xfrm>
            <a:off x="760840" y="5910615"/>
            <a:ext cx="5816600" cy="662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C'est parfait, mais </a:t>
            </a:r>
            <a:r>
              <a:rPr lang="fr-FR" b="1" err="1">
                <a:ea typeface="+mn-lt"/>
                <a:cs typeface="+mn-lt"/>
              </a:rPr>
              <a:t>overfitting</a:t>
            </a:r>
            <a:r>
              <a:rPr lang="fr-FR">
                <a:ea typeface="+mn-lt"/>
                <a:cs typeface="+mn-lt"/>
              </a:rPr>
              <a:t>?</a:t>
            </a:r>
            <a:endParaRPr lang="fr-FR"/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000C5-1DE6-419C-9342-641411337129}"/>
              </a:ext>
            </a:extLst>
          </p:cNvPr>
          <p:cNvSpPr txBox="1"/>
          <p:nvPr/>
        </p:nvSpPr>
        <p:spPr>
          <a:xfrm>
            <a:off x="11448535" y="6176317"/>
            <a:ext cx="51667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10</a:t>
            </a:r>
          </a:p>
        </p:txBody>
      </p:sp>
      <p:pic>
        <p:nvPicPr>
          <p:cNvPr id="3" name="Image 3" descr="Une image contenant noir, rouge&#10;&#10;Description générée avec un niveau de confiance très élevé">
            <a:extLst>
              <a:ext uri="{FF2B5EF4-FFF2-40B4-BE49-F238E27FC236}">
                <a16:creationId xmlns:a16="http://schemas.microsoft.com/office/drawing/2014/main" id="{E90CF7D5-4141-4675-8DB7-B4D2CD810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25" y="5440920"/>
            <a:ext cx="10498898" cy="3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8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B082F-DC36-4D74-9D5F-E6737369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ea typeface="+mj-lt"/>
                <a:cs typeface="+mj-lt"/>
              </a:rPr>
              <a:t>MLP RÉSULTAT</a:t>
            </a:r>
            <a:endParaRPr lang="fr-FR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9256A-5B52-4A6F-9C5E-964F38318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14938"/>
            <a:ext cx="10820400" cy="3915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fr-FR"/>
              <a:t>Peut-on corriger cela ?</a:t>
            </a:r>
          </a:p>
        </p:txBody>
      </p:sp>
      <p:pic>
        <p:nvPicPr>
          <p:cNvPr id="4" name="Image 4" descr="Une image contenant carte, texte&#10;&#10;Description générée avec un niveau de confiance très élevé">
            <a:extLst>
              <a:ext uri="{FF2B5EF4-FFF2-40B4-BE49-F238E27FC236}">
                <a16:creationId xmlns:a16="http://schemas.microsoft.com/office/drawing/2014/main" id="{C4096DE3-D014-423A-89A7-801FEF453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010"/>
          <a:stretch/>
        </p:blipFill>
        <p:spPr>
          <a:xfrm>
            <a:off x="831510" y="3360841"/>
            <a:ext cx="10363199" cy="3315926"/>
          </a:xfrm>
          <a:prstGeom prst="rect">
            <a:avLst/>
          </a:prstGeom>
        </p:spPr>
      </p:pic>
      <p:pic>
        <p:nvPicPr>
          <p:cNvPr id="6" name="Image 6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90C4CDFD-DFC7-4E9B-832D-56A899D82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73" y="2892555"/>
            <a:ext cx="10349336" cy="380061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E2B878D0-5C99-4619-ADFC-1AFADED96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51" y="1911140"/>
            <a:ext cx="10351204" cy="88619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99B9F7B-1543-4F3E-9277-FA63694D8D69}"/>
              </a:ext>
            </a:extLst>
          </p:cNvPr>
          <p:cNvSpPr txBox="1"/>
          <p:nvPr/>
        </p:nvSpPr>
        <p:spPr>
          <a:xfrm>
            <a:off x="11448535" y="6164944"/>
            <a:ext cx="48255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11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57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4E7EC-A636-4271-B200-5D274690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421" y="764373"/>
            <a:ext cx="3161779" cy="1293028"/>
          </a:xfrm>
        </p:spPr>
        <p:txBody>
          <a:bodyPr/>
          <a:lstStyle/>
          <a:p>
            <a:r>
              <a:rPr lang="fr-FR" b="1" err="1"/>
              <a:t>Convnets</a:t>
            </a:r>
            <a:endParaRPr lang="fr-FR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9EF0ED-7345-4851-B344-F24721F0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468" y="1948961"/>
            <a:ext cx="7700319" cy="447905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sz="2400"/>
              <a:t>Présentation</a:t>
            </a:r>
          </a:p>
          <a:p>
            <a:pPr>
              <a:lnSpc>
                <a:spcPct val="150000"/>
              </a:lnSpc>
            </a:pPr>
            <a:r>
              <a:rPr lang="fr-FR" sz="2400"/>
              <a:t>Création d'une "Moulinette" :</a:t>
            </a:r>
            <a:endParaRPr lang="fr-FR"/>
          </a:p>
          <a:p>
            <a:pPr lvl="1">
              <a:lnSpc>
                <a:spcPct val="150000"/>
              </a:lnSpc>
            </a:pPr>
            <a:r>
              <a:rPr lang="fr-FR" sz="2400"/>
              <a:t>Classe Individu_Convnets</a:t>
            </a:r>
          </a:p>
          <a:p>
            <a:pPr lvl="1">
              <a:lnSpc>
                <a:spcPct val="150000"/>
              </a:lnSpc>
            </a:pPr>
            <a:r>
              <a:rPr lang="fr-FR" sz="2400"/>
              <a:t>Classe MyTraining</a:t>
            </a:r>
          </a:p>
          <a:p>
            <a:pPr lvl="1">
              <a:lnSpc>
                <a:spcPct val="150000"/>
              </a:lnSpc>
            </a:pPr>
            <a:r>
              <a:rPr lang="fr-FR" sz="2400"/>
              <a:t>Création d'individus avec paramètres ajustables</a:t>
            </a:r>
          </a:p>
          <a:p>
            <a:pPr lvl="1">
              <a:lnSpc>
                <a:spcPct val="150000"/>
              </a:lnSpc>
            </a:pPr>
            <a:r>
              <a:rPr lang="fr-FR" sz="2400"/>
              <a:t>Structure de logs</a:t>
            </a:r>
          </a:p>
          <a:p>
            <a:pPr lvl="1">
              <a:lnSpc>
                <a:spcPct val="150000"/>
              </a:lnSpc>
            </a:pPr>
            <a:r>
              <a:rPr lang="fr-FR" sz="2400"/>
              <a:t>Plot model</a:t>
            </a:r>
          </a:p>
          <a:p>
            <a:pPr lvl="1">
              <a:lnSpc>
                <a:spcPct val="150000"/>
              </a:lnSpc>
            </a:pPr>
            <a:r>
              <a:rPr lang="fr-FR" sz="2400"/>
              <a:t>Plot</a:t>
            </a:r>
          </a:p>
          <a:p>
            <a:pPr>
              <a:lnSpc>
                <a:spcPct val="150000"/>
              </a:lnSpc>
            </a:pPr>
            <a:r>
              <a:rPr lang="fr-FR" sz="2600"/>
              <a:t>Résultats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1A72C0-7EB5-421D-81C1-32CE804BFF51}"/>
              </a:ext>
            </a:extLst>
          </p:cNvPr>
          <p:cNvSpPr txBox="1"/>
          <p:nvPr/>
        </p:nvSpPr>
        <p:spPr>
          <a:xfrm>
            <a:off x="11448535" y="6176317"/>
            <a:ext cx="46749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6335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4E7EC-A636-4271-B200-5D274690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Convnets</a:t>
            </a:r>
          </a:p>
        </p:txBody>
      </p:sp>
      <p:pic>
        <p:nvPicPr>
          <p:cNvPr id="6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11D0257A-29A8-492E-BC86-7A8C93E85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531" y="2230943"/>
            <a:ext cx="10820400" cy="3655657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A3A1AE6-7A60-4BF9-AE2F-46F21E78F108}"/>
              </a:ext>
            </a:extLst>
          </p:cNvPr>
          <p:cNvSpPr txBox="1"/>
          <p:nvPr/>
        </p:nvSpPr>
        <p:spPr>
          <a:xfrm>
            <a:off x="11448535" y="6176317"/>
            <a:ext cx="47779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3041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C66DF-7909-4143-B877-895FF52C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rnn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3D133-3E2D-409C-8BF7-376DAC15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8082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Plusieurs RNN (</a:t>
            </a:r>
            <a:r>
              <a:rPr lang="fr-FR">
                <a:ea typeface="+mn-lt"/>
                <a:cs typeface="+mn-lt"/>
              </a:rPr>
              <a:t>Réseau de neurones récurrents</a:t>
            </a:r>
            <a:r>
              <a:rPr lang="fr-FR"/>
              <a:t>) possible:</a:t>
            </a:r>
          </a:p>
          <a:p>
            <a:endParaRPr lang="fr-FR">
              <a:ea typeface="+mn-lt"/>
              <a:cs typeface="+mn-lt"/>
            </a:endParaRPr>
          </a:p>
          <a:p>
            <a:endParaRPr lang="fr-FR">
              <a:ea typeface="+mn-lt"/>
              <a:cs typeface="+mn-lt"/>
            </a:endParaRPr>
          </a:p>
          <a:p>
            <a:pPr lvl="1"/>
            <a:r>
              <a:rPr lang="fr-FR">
                <a:ea typeface="+mn-lt"/>
                <a:cs typeface="+mn-lt"/>
              </a:rPr>
              <a:t>Many to many </a:t>
            </a:r>
          </a:p>
          <a:p>
            <a:pPr lvl="1"/>
            <a:endParaRPr lang="fr-FR">
              <a:ea typeface="+mn-lt"/>
              <a:cs typeface="+mn-lt"/>
            </a:endParaRPr>
          </a:p>
          <a:p>
            <a:pPr lvl="1"/>
            <a:r>
              <a:rPr lang="fr-FR">
                <a:ea typeface="+mn-lt"/>
                <a:cs typeface="+mn-lt"/>
              </a:rPr>
              <a:t>One to Many </a:t>
            </a:r>
          </a:p>
          <a:p>
            <a:pPr lvl="1"/>
            <a:endParaRPr lang="fr-FR">
              <a:ea typeface="+mn-lt"/>
              <a:cs typeface="+mn-lt"/>
            </a:endParaRPr>
          </a:p>
          <a:p>
            <a:pPr lvl="1"/>
            <a:r>
              <a:rPr lang="fr-FR">
                <a:ea typeface="+mn-lt"/>
                <a:cs typeface="+mn-lt"/>
              </a:rPr>
              <a:t>Many to one </a:t>
            </a:r>
          </a:p>
          <a:p>
            <a:pPr lvl="1"/>
            <a:endParaRPr lang="fr-FR">
              <a:ea typeface="+mn-lt"/>
              <a:cs typeface="+mn-lt"/>
            </a:endParaRPr>
          </a:p>
          <a:p>
            <a:pPr lvl="1"/>
            <a:r>
              <a:rPr lang="fr-FR">
                <a:ea typeface="+mn-lt"/>
                <a:cs typeface="+mn-lt"/>
              </a:rPr>
              <a:t>One to One </a:t>
            </a:r>
          </a:p>
        </p:txBody>
      </p:sp>
      <p:pic>
        <p:nvPicPr>
          <p:cNvPr id="4" name="Image 4" descr="Une image contenant dessin, horloge&#10;&#10;Description générée avec un niveau de confiance très élevé">
            <a:extLst>
              <a:ext uri="{FF2B5EF4-FFF2-40B4-BE49-F238E27FC236}">
                <a16:creationId xmlns:a16="http://schemas.microsoft.com/office/drawing/2014/main" id="{F00A1079-A5AF-499C-8264-85493E47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1" y="3283995"/>
            <a:ext cx="7201468" cy="223481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079804F-F87D-438F-8084-7C4195473E47}"/>
              </a:ext>
            </a:extLst>
          </p:cNvPr>
          <p:cNvSpPr txBox="1"/>
          <p:nvPr/>
        </p:nvSpPr>
        <p:spPr>
          <a:xfrm>
            <a:off x="11448535" y="6155723"/>
            <a:ext cx="50868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3456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4E7EC-A636-4271-B200-5D274690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Convnets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E49455-7EAB-444D-A832-BA0079090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FR">
                <a:ea typeface="+mn-lt"/>
                <a:cs typeface="+mn-lt"/>
              </a:rPr>
              <a:t>Classe Individu_Convnets</a:t>
            </a:r>
            <a:endParaRPr lang="fr-FR"/>
          </a:p>
          <a:p>
            <a:pPr>
              <a:lnSpc>
                <a:spcPct val="150000"/>
              </a:lnSpc>
            </a:pPr>
            <a:r>
              <a:rPr lang="fr-FR"/>
              <a:t>Méthode "init"</a:t>
            </a:r>
          </a:p>
          <a:p>
            <a:pPr>
              <a:lnSpc>
                <a:spcPct val="150000"/>
              </a:lnSpc>
            </a:pPr>
            <a:r>
              <a:rPr lang="fr-FR"/>
              <a:t>Fonction "create and train"</a:t>
            </a:r>
          </a:p>
          <a:p>
            <a:pPr>
              <a:lnSpc>
                <a:spcPct val="150000"/>
              </a:lnSpc>
            </a:pPr>
            <a:r>
              <a:rPr lang="fr-FR"/>
              <a:t>Sauvegarde et logs</a:t>
            </a:r>
          </a:p>
          <a:p>
            <a:pPr>
              <a:lnSpc>
                <a:spcPct val="150000"/>
              </a:lnSpc>
            </a:pPr>
            <a:r>
              <a:rPr lang="fr-FR"/>
              <a:t>Exécution</a:t>
            </a:r>
          </a:p>
        </p:txBody>
      </p:sp>
      <p:pic>
        <p:nvPicPr>
          <p:cNvPr id="5" name="Image 6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1613E5E5-3ED9-4803-8AE5-47E4BCD62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758" y="2066304"/>
            <a:ext cx="5666095" cy="393094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4F2053B-8933-425F-B82E-6EADAB2EEE5A}"/>
              </a:ext>
            </a:extLst>
          </p:cNvPr>
          <p:cNvSpPr txBox="1"/>
          <p:nvPr/>
        </p:nvSpPr>
        <p:spPr>
          <a:xfrm>
            <a:off x="11448535" y="6176317"/>
            <a:ext cx="560172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34782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4E7EC-A636-4271-B200-5D274690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Convnets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4311F-59FE-4DEC-A794-E01598220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fr-FR"/>
              <a:t>Classe </a:t>
            </a:r>
            <a:r>
              <a:rPr lang="fr-FR">
                <a:ea typeface="+mn-lt"/>
                <a:cs typeface="+mn-lt"/>
              </a:rPr>
              <a:t>MyTraining  </a:t>
            </a:r>
            <a:endParaRPr lang="fr-FR"/>
          </a:p>
          <a:p>
            <a:pPr lvl="1">
              <a:lnSpc>
                <a:spcPct val="150000"/>
              </a:lnSpc>
            </a:pPr>
            <a:r>
              <a:rPr lang="fr-FR">
                <a:ea typeface="+mn-lt"/>
                <a:cs typeface="+mn-lt"/>
              </a:rPr>
              <a:t>Lance la création et la sauvegarde de plusieurs individus</a:t>
            </a:r>
          </a:p>
          <a:p>
            <a:pPr lvl="1">
              <a:lnSpc>
                <a:spcPct val="150000"/>
              </a:lnSpc>
            </a:pPr>
            <a:r>
              <a:rPr lang="fr-FR">
                <a:ea typeface="+mn-lt"/>
                <a:cs typeface="+mn-lt"/>
              </a:rPr>
              <a:t>Fusion de logs</a:t>
            </a:r>
          </a:p>
          <a:p>
            <a:pPr>
              <a:lnSpc>
                <a:spcPct val="150000"/>
              </a:lnSpc>
            </a:pPr>
            <a:r>
              <a:rPr lang="fr-FR">
                <a:ea typeface="+mn-lt"/>
                <a:cs typeface="+mn-lt"/>
              </a:rPr>
              <a:t>Plot model et plot results :</a:t>
            </a:r>
          </a:p>
          <a:p>
            <a:pPr>
              <a:lnSpc>
                <a:spcPct val="150000"/>
              </a:lnSpc>
            </a:pPr>
            <a:r>
              <a:rPr lang="fr-FR">
                <a:ea typeface="+mn-lt"/>
                <a:cs typeface="+mn-lt"/>
              </a:rPr>
              <a:t>Creation de données Tensorboard</a:t>
            </a:r>
          </a:p>
          <a:p>
            <a:pPr marL="0" indent="0">
              <a:buNone/>
            </a:pPr>
            <a:endParaRPr lang="fr-FR">
              <a:ea typeface="+mn-lt"/>
              <a:cs typeface="+mn-lt"/>
            </a:endParaRPr>
          </a:p>
        </p:txBody>
      </p:sp>
      <p:pic>
        <p:nvPicPr>
          <p:cNvPr id="5" name="Image 6" descr="Une image contenant oiseau, fleur&#10;&#10;Description générée avec un niveau de confiance très élevé">
            <a:extLst>
              <a:ext uri="{FF2B5EF4-FFF2-40B4-BE49-F238E27FC236}">
                <a16:creationId xmlns:a16="http://schemas.microsoft.com/office/drawing/2014/main" id="{0CC93089-9E0A-4080-83C5-0549711CD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963" y="1951631"/>
            <a:ext cx="774792" cy="4512859"/>
          </a:xfrm>
          <a:prstGeom prst="rect">
            <a:avLst/>
          </a:prstGeom>
        </p:spPr>
      </p:pic>
      <p:pic>
        <p:nvPicPr>
          <p:cNvPr id="8" name="Image 8" descr="Une image contenant carte&#10;&#10;Description générée avec un niveau de confiance très élevé">
            <a:extLst>
              <a:ext uri="{FF2B5EF4-FFF2-40B4-BE49-F238E27FC236}">
                <a16:creationId xmlns:a16="http://schemas.microsoft.com/office/drawing/2014/main" id="{B4311415-3015-431E-B296-E19CD083F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713" y="3538182"/>
            <a:ext cx="4016991" cy="268178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51A9535-6A52-445F-9A58-33CFEFAAB23E}"/>
              </a:ext>
            </a:extLst>
          </p:cNvPr>
          <p:cNvSpPr txBox="1"/>
          <p:nvPr/>
        </p:nvSpPr>
        <p:spPr>
          <a:xfrm>
            <a:off x="11448535" y="6176317"/>
            <a:ext cx="47779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31792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4E7EC-A636-4271-B200-5D274690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Convnets</a:t>
            </a: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6437DFA3-F897-4B49-A0B2-B924164E7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59" y="1297304"/>
            <a:ext cx="7605783" cy="1633324"/>
          </a:xfr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014A5762-ACDB-42C7-A90B-973B320A7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181" y="3087569"/>
            <a:ext cx="4938214" cy="335555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EF18937-3661-456B-AA00-9A9440177209}"/>
              </a:ext>
            </a:extLst>
          </p:cNvPr>
          <p:cNvSpPr txBox="1"/>
          <p:nvPr/>
        </p:nvSpPr>
        <p:spPr>
          <a:xfrm>
            <a:off x="11448535" y="6176317"/>
            <a:ext cx="50868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17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81DD3164-B8DD-43FB-88D4-E6C4DF2F1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059" y="3563442"/>
            <a:ext cx="2743200" cy="20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8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4E7EC-A636-4271-B200-5D274690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Convnets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EC54A96D-0758-4F14-A893-AEBEF7080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05" y="732770"/>
            <a:ext cx="7577777" cy="1966272"/>
          </a:xfrm>
        </p:spPr>
      </p:pic>
      <p:pic>
        <p:nvPicPr>
          <p:cNvPr id="7" name="Image 8" descr="Une image contenant carte&#10;&#10;Description générée avec un niveau de confiance très élevé">
            <a:extLst>
              <a:ext uri="{FF2B5EF4-FFF2-40B4-BE49-F238E27FC236}">
                <a16:creationId xmlns:a16="http://schemas.microsoft.com/office/drawing/2014/main" id="{D62BECB5-2820-47E2-AD36-BE02D89BF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281" y="2896944"/>
            <a:ext cx="4904095" cy="331599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49F2837-D1A5-43C7-9CBD-6CC5F28567CE}"/>
              </a:ext>
            </a:extLst>
          </p:cNvPr>
          <p:cNvSpPr txBox="1"/>
          <p:nvPr/>
        </p:nvSpPr>
        <p:spPr>
          <a:xfrm>
            <a:off x="11448535" y="6176317"/>
            <a:ext cx="46749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18</a:t>
            </a:r>
          </a:p>
        </p:txBody>
      </p:sp>
      <p:pic>
        <p:nvPicPr>
          <p:cNvPr id="4" name="Image 5" descr="Une image contenant capture d’écran, portable, assis, table&#10;&#10;Description générée avec un niveau de confiance très élevé">
            <a:extLst>
              <a:ext uri="{FF2B5EF4-FFF2-40B4-BE49-F238E27FC236}">
                <a16:creationId xmlns:a16="http://schemas.microsoft.com/office/drawing/2014/main" id="{CA714654-5560-43BA-93A0-F95C81417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485" y="3758697"/>
            <a:ext cx="21526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0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FAA82-D60A-4AE1-809D-2FF2A8AF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C0E56-487D-4F19-B4E2-ECD7A9FD7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2800"/>
              <a:t>Présentation du DATASET</a:t>
            </a:r>
          </a:p>
          <a:p>
            <a:r>
              <a:rPr lang="fr-FR" sz="2800"/>
              <a:t>Présentation des modèles implémentés</a:t>
            </a:r>
          </a:p>
          <a:p>
            <a:pPr lvl="1"/>
            <a:r>
              <a:rPr lang="fr-FR" sz="2800"/>
              <a:t>MODELE LINEARE</a:t>
            </a:r>
          </a:p>
          <a:p>
            <a:pPr lvl="1"/>
            <a:r>
              <a:rPr lang="fr-FR" sz="2800"/>
              <a:t>MLP</a:t>
            </a:r>
          </a:p>
          <a:p>
            <a:pPr lvl="1"/>
            <a:r>
              <a:rPr lang="fr-FR" sz="2800"/>
              <a:t>CONVNETS</a:t>
            </a:r>
          </a:p>
          <a:p>
            <a:pPr lvl="1"/>
            <a:r>
              <a:rPr lang="fr-FR" sz="2800"/>
              <a:t>RESNETS</a:t>
            </a:r>
          </a:p>
          <a:p>
            <a:pPr lvl="1"/>
            <a:r>
              <a:rPr lang="fr-FR" sz="2800"/>
              <a:t>RNN</a:t>
            </a:r>
          </a:p>
          <a:p>
            <a:r>
              <a:rPr lang="fr-FR" sz="2800"/>
              <a:t>Conclusion</a:t>
            </a: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910554BE-2EC0-444F-B03C-E66B2B6E2590}"/>
              </a:ext>
            </a:extLst>
          </p:cNvPr>
          <p:cNvSpPr txBox="1"/>
          <p:nvPr/>
        </p:nvSpPr>
        <p:spPr>
          <a:xfrm>
            <a:off x="11448535" y="6176317"/>
            <a:ext cx="32333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741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4E7EC-A636-4271-B200-5D274690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Convnets</a:t>
            </a:r>
          </a:p>
        </p:txBody>
      </p:sp>
      <p:pic>
        <p:nvPicPr>
          <p:cNvPr id="6" name="Image 7" descr="Une image contenant capture d’écran, dessin&#10;&#10;Description générée avec un niveau de confiance très élevé">
            <a:extLst>
              <a:ext uri="{FF2B5EF4-FFF2-40B4-BE49-F238E27FC236}">
                <a16:creationId xmlns:a16="http://schemas.microsoft.com/office/drawing/2014/main" id="{F9C2775F-CC91-4BA7-91F4-48FF1CBBF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55" y="2060441"/>
            <a:ext cx="9572625" cy="561975"/>
          </a:xfrm>
        </p:spPr>
      </p:pic>
      <p:pic>
        <p:nvPicPr>
          <p:cNvPr id="9" name="Image 9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C64B37F6-715A-4298-9086-8FA6ADC17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325" y="2802404"/>
            <a:ext cx="5336274" cy="367566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7753906-A5A1-4A8D-9C18-1C266288B5CE}"/>
              </a:ext>
            </a:extLst>
          </p:cNvPr>
          <p:cNvSpPr txBox="1"/>
          <p:nvPr/>
        </p:nvSpPr>
        <p:spPr>
          <a:xfrm>
            <a:off x="11448535" y="6176317"/>
            <a:ext cx="53957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19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3663006-557C-4B6E-8830-5D405506EAC5}"/>
              </a:ext>
            </a:extLst>
          </p:cNvPr>
          <p:cNvSpPr txBox="1"/>
          <p:nvPr/>
        </p:nvSpPr>
        <p:spPr>
          <a:xfrm>
            <a:off x="1097666" y="41167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280988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D8AEB-1668-41DE-9FF0-1B82EDB2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resnets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C656529-EBFE-4B6E-92EA-FBEB3EA4B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468" y="1948961"/>
            <a:ext cx="7700319" cy="447905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sz="2400"/>
              <a:t>Présentation</a:t>
            </a:r>
          </a:p>
          <a:p>
            <a:pPr>
              <a:lnSpc>
                <a:spcPct val="150000"/>
              </a:lnSpc>
            </a:pPr>
            <a:r>
              <a:rPr lang="fr-FR" sz="2400"/>
              <a:t>Création d'une "Moulinette" </a:t>
            </a:r>
            <a:endParaRPr lang="fr-FR"/>
          </a:p>
          <a:p>
            <a:pPr lvl="1">
              <a:lnSpc>
                <a:spcPct val="150000"/>
              </a:lnSpc>
            </a:pPr>
            <a:r>
              <a:rPr lang="fr-FR" sz="2400"/>
              <a:t>Classe </a:t>
            </a:r>
            <a:r>
              <a:rPr lang="fr-FR" sz="2400">
                <a:ea typeface="+mn-lt"/>
                <a:cs typeface="+mn-lt"/>
              </a:rPr>
              <a:t>IndividuResnetConv2d</a:t>
            </a:r>
          </a:p>
          <a:p>
            <a:pPr lvl="1">
              <a:lnSpc>
                <a:spcPct val="150000"/>
              </a:lnSpc>
            </a:pPr>
            <a:r>
              <a:rPr lang="fr-FR" sz="2400"/>
              <a:t>Classe MyTraining</a:t>
            </a:r>
          </a:p>
          <a:p>
            <a:pPr lvl="1">
              <a:lnSpc>
                <a:spcPct val="150000"/>
              </a:lnSpc>
            </a:pPr>
            <a:r>
              <a:rPr lang="fr-FR" sz="2400"/>
              <a:t>Création d'individus avec paramètres ajustables</a:t>
            </a:r>
          </a:p>
          <a:p>
            <a:pPr lvl="1">
              <a:lnSpc>
                <a:spcPct val="150000"/>
              </a:lnSpc>
            </a:pPr>
            <a:r>
              <a:rPr lang="fr-FR" sz="2400"/>
              <a:t>Structure de logs</a:t>
            </a:r>
          </a:p>
          <a:p>
            <a:pPr lvl="1">
              <a:lnSpc>
                <a:spcPct val="150000"/>
              </a:lnSpc>
            </a:pPr>
            <a:r>
              <a:rPr lang="fr-FR" sz="2400"/>
              <a:t>Plot model</a:t>
            </a:r>
          </a:p>
          <a:p>
            <a:pPr lvl="1">
              <a:lnSpc>
                <a:spcPct val="150000"/>
              </a:lnSpc>
            </a:pPr>
            <a:r>
              <a:rPr lang="fr-FR" sz="2400"/>
              <a:t>Plot</a:t>
            </a:r>
          </a:p>
          <a:p>
            <a:pPr>
              <a:lnSpc>
                <a:spcPct val="150000"/>
              </a:lnSpc>
            </a:pPr>
            <a:r>
              <a:rPr lang="fr-FR" sz="2600"/>
              <a:t>Résultats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A345CA6-55FC-45BA-B3E2-D41BCAB41FB7}"/>
              </a:ext>
            </a:extLst>
          </p:cNvPr>
          <p:cNvSpPr txBox="1"/>
          <p:nvPr/>
        </p:nvSpPr>
        <p:spPr>
          <a:xfrm>
            <a:off x="11448535" y="6176317"/>
            <a:ext cx="50868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977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D8AEB-1668-41DE-9FF0-1B82EDB2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resnets</a:t>
            </a:r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54D5A2AB-D1C0-4B1F-953F-010E564A1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885" t="11287" r="410"/>
          <a:stretch/>
        </p:blipFill>
        <p:spPr>
          <a:xfrm>
            <a:off x="682244" y="136023"/>
            <a:ext cx="1175816" cy="6424083"/>
          </a:xfr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0778F113-2090-4EF3-BE5D-0CC883B078F5}"/>
              </a:ext>
            </a:extLst>
          </p:cNvPr>
          <p:cNvSpPr/>
          <p:nvPr/>
        </p:nvSpPr>
        <p:spPr>
          <a:xfrm>
            <a:off x="686511" y="555720"/>
            <a:ext cx="1171432" cy="59140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79235CB-1769-4AFA-BD1F-EB9C52889DE4}"/>
              </a:ext>
            </a:extLst>
          </p:cNvPr>
          <p:cNvSpPr/>
          <p:nvPr/>
        </p:nvSpPr>
        <p:spPr>
          <a:xfrm rot="1740000">
            <a:off x="1681794" y="1934592"/>
            <a:ext cx="3923730" cy="48904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1">
            <a:extLst>
              <a:ext uri="{FF2B5EF4-FFF2-40B4-BE49-F238E27FC236}">
                <a16:creationId xmlns:a16="http://schemas.microsoft.com/office/drawing/2014/main" id="{AA939404-40B8-4806-A68E-61FC8141F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370" y="2642849"/>
            <a:ext cx="5120185" cy="306218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F096C10-29DC-495F-B60C-ABB5D1C91B75}"/>
              </a:ext>
            </a:extLst>
          </p:cNvPr>
          <p:cNvSpPr txBox="1"/>
          <p:nvPr/>
        </p:nvSpPr>
        <p:spPr>
          <a:xfrm>
            <a:off x="11448535" y="6176317"/>
            <a:ext cx="52928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43480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D8AEB-1668-41DE-9FF0-1B82EDB2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resnets</a:t>
            </a:r>
          </a:p>
        </p:txBody>
      </p:sp>
      <p:pic>
        <p:nvPicPr>
          <p:cNvPr id="12" name="Image 12" descr="Une image contenant photo, noir, pièce&#10;&#10;Description générée avec un niveau de confiance très élevé">
            <a:extLst>
              <a:ext uri="{FF2B5EF4-FFF2-40B4-BE49-F238E27FC236}">
                <a16:creationId xmlns:a16="http://schemas.microsoft.com/office/drawing/2014/main" id="{3A00568D-7789-4A2F-9257-EE719C044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6" r="13956" b="-1099"/>
          <a:stretch/>
        </p:blipFill>
        <p:spPr>
          <a:xfrm>
            <a:off x="72788" y="1577334"/>
            <a:ext cx="9157331" cy="1192633"/>
          </a:xfrm>
          <a:prstGeom prst="rect">
            <a:avLst/>
          </a:prstGeom>
        </p:spPr>
      </p:pic>
      <p:pic>
        <p:nvPicPr>
          <p:cNvPr id="14" name="Image 1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07D39D09-FB5F-4E34-8577-F895BD1F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624" y="3242481"/>
            <a:ext cx="4619767" cy="307984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01F8320-B02F-4F52-96CB-3B4258FCAB55}"/>
              </a:ext>
            </a:extLst>
          </p:cNvPr>
          <p:cNvSpPr txBox="1"/>
          <p:nvPr/>
        </p:nvSpPr>
        <p:spPr>
          <a:xfrm>
            <a:off x="11448535" y="6176317"/>
            <a:ext cx="47779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1071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4E7EC-A636-4271-B200-5D274690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RESNETS</a:t>
            </a:r>
          </a:p>
        </p:txBody>
      </p:sp>
      <p:pic>
        <p:nvPicPr>
          <p:cNvPr id="5" name="Image 5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924A7D9E-9FA6-4326-8619-6B69AB036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7525" y="3267202"/>
            <a:ext cx="4854054" cy="3232245"/>
          </a:xfrm>
        </p:spPr>
      </p:pic>
      <p:pic>
        <p:nvPicPr>
          <p:cNvPr id="7" name="Image 8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B12BEAD7-41EA-442A-A4D3-3C0C4F7F3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2" y="1711363"/>
            <a:ext cx="9441975" cy="144497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5B01E76-DD27-4D43-A575-208F1EEEDF51}"/>
              </a:ext>
            </a:extLst>
          </p:cNvPr>
          <p:cNvSpPr txBox="1"/>
          <p:nvPr/>
        </p:nvSpPr>
        <p:spPr>
          <a:xfrm>
            <a:off x="11448535" y="6176317"/>
            <a:ext cx="48255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95409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C66DF-7909-4143-B877-895FF52C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rnn</a:t>
            </a:r>
          </a:p>
        </p:txBody>
      </p:sp>
      <p:pic>
        <p:nvPicPr>
          <p:cNvPr id="6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A26567CA-28C5-4B97-ABE0-CC6C43B38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994" y="943515"/>
            <a:ext cx="4857384" cy="3159767"/>
          </a:xfr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D59D58C3-DA4E-4815-877B-3E5D8CC70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085" y="2930662"/>
            <a:ext cx="4676634" cy="316894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1B49BFE-B3EB-4A3E-8D76-5F013CEE81B1}"/>
              </a:ext>
            </a:extLst>
          </p:cNvPr>
          <p:cNvSpPr txBox="1"/>
          <p:nvPr/>
        </p:nvSpPr>
        <p:spPr>
          <a:xfrm>
            <a:off x="11448535" y="6176317"/>
            <a:ext cx="52805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53882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C66DF-7909-4143-B877-895FF52C2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Rnn :</a:t>
            </a:r>
            <a:r>
              <a:rPr lang="fr-FR">
                <a:ea typeface="+mj-lt"/>
                <a:cs typeface="+mj-lt"/>
              </a:rPr>
              <a:t> LSTM empilé</a:t>
            </a:r>
            <a:endParaRPr lang="fr-FR"/>
          </a:p>
        </p:txBody>
      </p:sp>
      <p:pic>
        <p:nvPicPr>
          <p:cNvPr id="6" name="Image 6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33F9BDB1-78FE-4A2E-B25D-7040F11FD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388" y="3434230"/>
            <a:ext cx="4022150" cy="2841320"/>
          </a:xfrm>
        </p:spPr>
      </p:pic>
      <p:pic>
        <p:nvPicPr>
          <p:cNvPr id="8" name="Image 8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159D59B3-CFEA-4B6E-87D5-57FA9045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937" y="2007211"/>
            <a:ext cx="4437796" cy="28322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21DE7BD-7671-4852-B629-20C963AE1575}"/>
              </a:ext>
            </a:extLst>
          </p:cNvPr>
          <p:cNvSpPr txBox="1"/>
          <p:nvPr/>
        </p:nvSpPr>
        <p:spPr>
          <a:xfrm>
            <a:off x="11448535" y="6164944"/>
            <a:ext cx="45981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25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529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1BAEB-267C-44AC-857E-37F3550D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30397"/>
            <a:ext cx="10820400" cy="2802467"/>
          </a:xfrm>
        </p:spPr>
        <p:txBody>
          <a:bodyPr>
            <a:normAutofit/>
          </a:bodyPr>
          <a:lstStyle/>
          <a:p>
            <a:pPr algn="ctr"/>
            <a:r>
              <a:rPr lang="fr-FR" sz="6600"/>
              <a:t>CONCLUSION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90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56301-7552-4037-8BEA-6F33DD275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Présentation du </a:t>
            </a:r>
            <a:r>
              <a:rPr lang="fr-FR" b="1" err="1"/>
              <a:t>dataset</a:t>
            </a:r>
            <a:endParaRPr lang="fr-FR" b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224A1B-C553-445F-92A8-9A4C3B49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fr-FR" sz="2400"/>
              <a:t>CIFAR-10 </a:t>
            </a:r>
            <a:endParaRPr lang="fr-FR"/>
          </a:p>
          <a:p>
            <a:pPr>
              <a:lnSpc>
                <a:spcPct val="150000"/>
              </a:lnSpc>
            </a:pPr>
            <a:r>
              <a:rPr lang="fr-FR" sz="2400"/>
              <a:t>60 000 images :</a:t>
            </a:r>
          </a:p>
          <a:p>
            <a:pPr lvl="1">
              <a:lnSpc>
                <a:spcPct val="150000"/>
              </a:lnSpc>
            </a:pPr>
            <a:r>
              <a:rPr lang="fr-FR" sz="2400"/>
              <a:t>50 000 pour l'entrainement</a:t>
            </a:r>
          </a:p>
          <a:p>
            <a:pPr lvl="1">
              <a:lnSpc>
                <a:spcPct val="150000"/>
              </a:lnSpc>
            </a:pPr>
            <a:r>
              <a:rPr lang="fr-FR" sz="2400"/>
              <a:t>10 000 pour la validation</a:t>
            </a:r>
          </a:p>
          <a:p>
            <a:pPr>
              <a:lnSpc>
                <a:spcPct val="150000"/>
              </a:lnSpc>
            </a:pPr>
            <a:r>
              <a:rPr lang="fr-FR" sz="2400"/>
              <a:t>10 résultats possibles : voiture, avion, oiseau, chat, cerf, chien, grenouille, cheval, navire, camion</a:t>
            </a:r>
          </a:p>
          <a:p>
            <a:pPr>
              <a:lnSpc>
                <a:spcPct val="150000"/>
              </a:lnSpc>
            </a:pPr>
            <a:r>
              <a:rPr lang="fr-FR" sz="2400"/>
              <a:t>Bien répartis entre les catégories</a:t>
            </a:r>
          </a:p>
          <a:p>
            <a:pPr>
              <a:lnSpc>
                <a:spcPct val="150000"/>
              </a:lnSpc>
            </a:pPr>
            <a:r>
              <a:rPr lang="fr-FR" sz="2400"/>
              <a:t>Images 32x32x3 (RGB)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3A507D-FF67-408B-9AF3-776C4D2B8CD1}"/>
              </a:ext>
            </a:extLst>
          </p:cNvPr>
          <p:cNvSpPr txBox="1"/>
          <p:nvPr/>
        </p:nvSpPr>
        <p:spPr>
          <a:xfrm>
            <a:off x="11448535" y="6176317"/>
            <a:ext cx="32333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4050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5892D-B0D7-46E3-B4D8-8DED660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 b="1"/>
              <a:t>Modèle linéaire ?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D418E88-F6DC-4D83-816B-3D1C129C2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51" y="2762604"/>
            <a:ext cx="10820400" cy="2680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fr-FR"/>
              <a:t>Présentation du modèle linéaire</a:t>
            </a:r>
          </a:p>
          <a:p>
            <a:pPr>
              <a:lnSpc>
                <a:spcPct val="200000"/>
              </a:lnSpc>
            </a:pPr>
            <a:r>
              <a:rPr lang="fr-FR"/>
              <a:t>Implémentation du modèle linéaire paramétrable</a:t>
            </a:r>
          </a:p>
          <a:p>
            <a:pPr>
              <a:lnSpc>
                <a:spcPct val="200000"/>
              </a:lnSpc>
            </a:pPr>
            <a:r>
              <a:rPr lang="fr-FR"/>
              <a:t>Interprétation et affichage des résultats</a:t>
            </a:r>
          </a:p>
          <a:p>
            <a:pPr marL="0" indent="0">
              <a:lnSpc>
                <a:spcPct val="200000"/>
              </a:lnSpc>
              <a:buNone/>
            </a:pPr>
            <a:endParaRPr lang="fr-FR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endParaRPr lang="fr-FR"/>
          </a:p>
          <a:p>
            <a:pPr>
              <a:lnSpc>
                <a:spcPct val="200000"/>
              </a:lnSpc>
            </a:pPr>
            <a:endParaRPr lang="fr-FR"/>
          </a:p>
          <a:p>
            <a:pPr>
              <a:lnSpc>
                <a:spcPct val="200000"/>
              </a:lnSpc>
            </a:pPr>
            <a:endParaRPr lang="fr-FR"/>
          </a:p>
          <a:p>
            <a:pPr>
              <a:lnSpc>
                <a:spcPct val="200000"/>
              </a:lnSpc>
            </a:pP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378262-38B1-4FE1-A90B-29CCDF9EC03B}"/>
              </a:ext>
            </a:extLst>
          </p:cNvPr>
          <p:cNvSpPr txBox="1"/>
          <p:nvPr/>
        </p:nvSpPr>
        <p:spPr>
          <a:xfrm>
            <a:off x="11448535" y="6176317"/>
            <a:ext cx="32333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7474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5892D-B0D7-46E3-B4D8-8DED660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 b="1"/>
              <a:t>Modèle linéaire ?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A94E7431-DA21-4E7F-AA5F-DF4393925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935965"/>
            <a:ext cx="5816600" cy="32827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buFont typeface="Arial"/>
            </a:pPr>
            <a:r>
              <a:rPr lang="en-US"/>
              <a:t>Domaine </a:t>
            </a:r>
            <a:r>
              <a:rPr lang="fr-FR"/>
              <a:t>d'utilisation</a:t>
            </a:r>
          </a:p>
          <a:p>
            <a:pPr>
              <a:lnSpc>
                <a:spcPct val="150000"/>
              </a:lnSpc>
            </a:pPr>
            <a:r>
              <a:rPr lang="fr-FR"/>
              <a:t>Points forts</a:t>
            </a:r>
          </a:p>
          <a:p>
            <a:pPr>
              <a:lnSpc>
                <a:spcPct val="150000"/>
              </a:lnSpc>
            </a:pPr>
            <a:r>
              <a:rPr lang="en-US"/>
              <a:t>Points </a:t>
            </a:r>
            <a:r>
              <a:rPr lang="en-US" err="1"/>
              <a:t>faibles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</p:txBody>
      </p:sp>
      <p:pic>
        <p:nvPicPr>
          <p:cNvPr id="7" name="Image 7" descr="Une image contenant carte&#10;&#10;Description générée avec un niveau de confiance très élevé">
            <a:extLst>
              <a:ext uri="{FF2B5EF4-FFF2-40B4-BE49-F238E27FC236}">
                <a16:creationId xmlns:a16="http://schemas.microsoft.com/office/drawing/2014/main" id="{D7D6F5F7-5368-4021-BC8D-53C961F7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757" y="2723267"/>
            <a:ext cx="4521200" cy="230581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0595A86-3DB9-428C-9BA3-9026AF8A9E36}"/>
              </a:ext>
            </a:extLst>
          </p:cNvPr>
          <p:cNvSpPr txBox="1"/>
          <p:nvPr/>
        </p:nvSpPr>
        <p:spPr>
          <a:xfrm>
            <a:off x="11448535" y="6176317"/>
            <a:ext cx="32333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4489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5892D-B0D7-46E3-B4D8-8DED660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 b="1"/>
              <a:t>Modèle linéaire structure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A94E7431-DA21-4E7F-AA5F-DF4393925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US" err="1"/>
              <a:t>Modéle</a:t>
            </a:r>
            <a:r>
              <a:rPr lang="en-US"/>
              <a:t> </a:t>
            </a:r>
            <a:r>
              <a:rPr lang="en-US" err="1"/>
              <a:t>paramétrable</a:t>
            </a:r>
          </a:p>
          <a:p>
            <a:pPr>
              <a:buFont typeface="Arial"/>
            </a:pPr>
            <a:r>
              <a:rPr lang="en-US" err="1"/>
              <a:t>Implémentation</a:t>
            </a:r>
          </a:p>
        </p:txBody>
      </p:sp>
      <p:pic>
        <p:nvPicPr>
          <p:cNvPr id="8" name="Image 8" descr="Une image contenant texte&#10;&#10;Description générée avec un niveau de confiance très élevé">
            <a:extLst>
              <a:ext uri="{FF2B5EF4-FFF2-40B4-BE49-F238E27FC236}">
                <a16:creationId xmlns:a16="http://schemas.microsoft.com/office/drawing/2014/main" id="{C4EF73DD-5016-41E3-AC2A-93FBF972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14" y="2263739"/>
            <a:ext cx="7701886" cy="278077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2E47B52-D8D1-4C02-930F-241D6EA92EF3}"/>
              </a:ext>
            </a:extLst>
          </p:cNvPr>
          <p:cNvSpPr txBox="1"/>
          <p:nvPr/>
        </p:nvSpPr>
        <p:spPr>
          <a:xfrm>
            <a:off x="11448535" y="6176317"/>
            <a:ext cx="32333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501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B9D7D-97DB-4794-BC26-23751B74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585" y="423179"/>
            <a:ext cx="8610600" cy="1293028"/>
          </a:xfrm>
        </p:spPr>
        <p:txBody>
          <a:bodyPr>
            <a:normAutofit/>
          </a:bodyPr>
          <a:lstStyle/>
          <a:p>
            <a:r>
              <a:rPr lang="fr-FR" b="1">
                <a:ea typeface="+mj-lt"/>
                <a:cs typeface="+mj-lt"/>
              </a:rPr>
              <a:t>MODÈLE LINÉAIRE  Résultat</a:t>
            </a:r>
            <a:endParaRPr lang="fr-FR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AB83AA-DBF6-47AC-9B52-B984A792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226" y="1614530"/>
            <a:ext cx="5509526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Interprétation des résultats</a:t>
            </a:r>
          </a:p>
          <a:p>
            <a:pPr marL="0" indent="0">
              <a:buNone/>
            </a:pPr>
            <a:endParaRPr lang="fr-FR"/>
          </a:p>
        </p:txBody>
      </p:sp>
      <p:pic>
        <p:nvPicPr>
          <p:cNvPr id="12" name="Image 12" descr="Une image contenant carte&#10;&#10;Description générée avec un niveau de confiance très élevé">
            <a:extLst>
              <a:ext uri="{FF2B5EF4-FFF2-40B4-BE49-F238E27FC236}">
                <a16:creationId xmlns:a16="http://schemas.microsoft.com/office/drawing/2014/main" id="{8BB59705-1DE9-47CB-9D0F-8AC6FC4B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52" y="2259886"/>
            <a:ext cx="5540679" cy="3152419"/>
          </a:xfrm>
          <a:prstGeom prst="rect">
            <a:avLst/>
          </a:prstGeom>
        </p:spPr>
      </p:pic>
      <p:pic>
        <p:nvPicPr>
          <p:cNvPr id="14" name="Image 14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44B19CC-B202-498B-987B-1758A3B7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935" y="2262807"/>
            <a:ext cx="6041719" cy="3167452"/>
          </a:xfrm>
          <a:prstGeom prst="rect">
            <a:avLst/>
          </a:prstGeom>
        </p:spPr>
      </p:pic>
      <p:pic>
        <p:nvPicPr>
          <p:cNvPr id="16" name="Image 16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A02A842C-AD42-4D1D-AB11-5880200AC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83" y="5628769"/>
            <a:ext cx="11500980" cy="65262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B2B763B-383E-4416-837B-03D21CD53824}"/>
              </a:ext>
            </a:extLst>
          </p:cNvPr>
          <p:cNvSpPr txBox="1"/>
          <p:nvPr/>
        </p:nvSpPr>
        <p:spPr>
          <a:xfrm>
            <a:off x="11448535" y="6176317"/>
            <a:ext cx="32333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6873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5892D-B0D7-46E3-B4D8-8DED660E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fr-FR" b="1">
                <a:ea typeface="+mj-lt"/>
                <a:cs typeface="+mj-lt"/>
              </a:rPr>
              <a:t>PERCEPTRON MULTICOUCHE</a:t>
            </a:r>
            <a:endParaRPr lang="fr-FR">
              <a:ea typeface="+mj-lt"/>
              <a:cs typeface="+mj-lt"/>
            </a:endParaRPr>
          </a:p>
          <a:p>
            <a:endParaRPr lang="fr-FR" b="1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D418E88-F6DC-4D83-816B-3D1C129C2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51" y="2762604"/>
            <a:ext cx="10820400" cy="2680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fr-FR"/>
              <a:t>Présentation du </a:t>
            </a:r>
            <a:r>
              <a:rPr lang="fr-FR" b="1"/>
              <a:t>MLP</a:t>
            </a:r>
          </a:p>
          <a:p>
            <a:pPr>
              <a:lnSpc>
                <a:spcPct val="200000"/>
              </a:lnSpc>
            </a:pPr>
            <a:r>
              <a:rPr lang="fr-FR"/>
              <a:t>Structure du modèle paramétrable</a:t>
            </a:r>
          </a:p>
          <a:p>
            <a:pPr>
              <a:lnSpc>
                <a:spcPct val="200000"/>
              </a:lnSpc>
            </a:pPr>
            <a:r>
              <a:rPr lang="fr-FR"/>
              <a:t>Interprétation et affichage des résultats</a:t>
            </a:r>
          </a:p>
          <a:p>
            <a:pPr marL="0" indent="0">
              <a:lnSpc>
                <a:spcPct val="200000"/>
              </a:lnSpc>
              <a:buNone/>
            </a:pPr>
            <a:endParaRPr lang="fr-FR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endParaRPr lang="fr-FR"/>
          </a:p>
          <a:p>
            <a:pPr>
              <a:lnSpc>
                <a:spcPct val="200000"/>
              </a:lnSpc>
            </a:pPr>
            <a:endParaRPr lang="fr-FR"/>
          </a:p>
          <a:p>
            <a:pPr>
              <a:lnSpc>
                <a:spcPct val="200000"/>
              </a:lnSpc>
            </a:pPr>
            <a:endParaRPr lang="fr-FR"/>
          </a:p>
          <a:p>
            <a:pPr>
              <a:lnSpc>
                <a:spcPct val="200000"/>
              </a:lnSpc>
            </a:pP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BE21E7-4B9D-415F-8535-7EB89B3D2429}"/>
              </a:ext>
            </a:extLst>
          </p:cNvPr>
          <p:cNvSpPr txBox="1"/>
          <p:nvPr/>
        </p:nvSpPr>
        <p:spPr>
          <a:xfrm>
            <a:off x="11448535" y="6176317"/>
            <a:ext cx="323335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7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34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29B8A-7DF2-4009-9D48-82B939A8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MLP ?</a:t>
            </a:r>
          </a:p>
        </p:txBody>
      </p:sp>
      <p:pic>
        <p:nvPicPr>
          <p:cNvPr id="4" name="Image 4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97116107-4283-4FCE-A354-E8FFDFE89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600" y="2260522"/>
            <a:ext cx="6379923" cy="3850448"/>
          </a:xfrm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C7535BBF-E5EA-43D8-A0C4-43FFBDB85A71}"/>
              </a:ext>
            </a:extLst>
          </p:cNvPr>
          <p:cNvSpPr txBox="1">
            <a:spLocks/>
          </p:cNvSpPr>
          <p:nvPr/>
        </p:nvSpPr>
        <p:spPr>
          <a:xfrm>
            <a:off x="332867" y="2257190"/>
            <a:ext cx="5816600" cy="40241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Domaine </a:t>
            </a:r>
            <a:r>
              <a:rPr lang="fr-FR">
                <a:ea typeface="+mn-lt"/>
                <a:cs typeface="+mn-lt"/>
              </a:rPr>
              <a:t>d'utilisation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fr-FR">
                <a:ea typeface="+mn-lt"/>
                <a:cs typeface="+mn-lt"/>
              </a:rPr>
              <a:t>Points forts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Points </a:t>
            </a:r>
            <a:r>
              <a:rPr lang="en-US" err="1">
                <a:ea typeface="+mn-lt"/>
                <a:cs typeface="+mn-lt"/>
              </a:rPr>
              <a:t>faibles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6AD6E19-971C-4C4E-811D-35C291296BC1}"/>
              </a:ext>
            </a:extLst>
          </p:cNvPr>
          <p:cNvSpPr txBox="1"/>
          <p:nvPr/>
        </p:nvSpPr>
        <p:spPr>
          <a:xfrm>
            <a:off x="11448535" y="6176317"/>
            <a:ext cx="323335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9479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TC104033937[[fn=Traînée de condensation]]</Template>
  <Application>Microsoft Office PowerPoint</Application>
  <PresentationFormat>Grand écran</PresentationFormat>
  <Slides>27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Traînée de condensation</vt:lpstr>
      <vt:lpstr>Projet de deep learning</vt:lpstr>
      <vt:lpstr>SOMMAIRE</vt:lpstr>
      <vt:lpstr>Présentation du dataset</vt:lpstr>
      <vt:lpstr>Modèle linéaire ?</vt:lpstr>
      <vt:lpstr>Modèle linéaire ?</vt:lpstr>
      <vt:lpstr>Modèle linéaire structure</vt:lpstr>
      <vt:lpstr>MODÈLE LINÉAIRE  Résultat</vt:lpstr>
      <vt:lpstr>PERCEPTRON MULTICOUCHE </vt:lpstr>
      <vt:lpstr>MLP ?</vt:lpstr>
      <vt:lpstr>STRUCTURE DU MLP</vt:lpstr>
      <vt:lpstr>MLP Résultat</vt:lpstr>
      <vt:lpstr>MLP RÉSULTAT</vt:lpstr>
      <vt:lpstr>Convnets</vt:lpstr>
      <vt:lpstr>Convnets</vt:lpstr>
      <vt:lpstr>rnn</vt:lpstr>
      <vt:lpstr>Convnets</vt:lpstr>
      <vt:lpstr>Convnets</vt:lpstr>
      <vt:lpstr>Convnets</vt:lpstr>
      <vt:lpstr>Convnets</vt:lpstr>
      <vt:lpstr>Convnets</vt:lpstr>
      <vt:lpstr>resnets</vt:lpstr>
      <vt:lpstr>resnets</vt:lpstr>
      <vt:lpstr>resnets</vt:lpstr>
      <vt:lpstr>RESNETS</vt:lpstr>
      <vt:lpstr>rnn</vt:lpstr>
      <vt:lpstr>Rnn : LSTM empilé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2</cp:revision>
  <dcterms:created xsi:type="dcterms:W3CDTF">2020-02-09T17:17:52Z</dcterms:created>
  <dcterms:modified xsi:type="dcterms:W3CDTF">2020-02-11T07:46:39Z</dcterms:modified>
</cp:coreProperties>
</file>