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301" r:id="rId3"/>
    <p:sldId id="257" r:id="rId4"/>
    <p:sldId id="302" r:id="rId5"/>
    <p:sldId id="272" r:id="rId6"/>
    <p:sldId id="303" r:id="rId7"/>
    <p:sldId id="304" r:id="rId8"/>
    <p:sldId id="260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Aptos Narrow" panose="020B0004020202020204" pitchFamily="34" charset="0"/>
      <p:regular r:id="rId12"/>
      <p:bold r:id="rId13"/>
      <p:italic r:id="rId14"/>
      <p:boldItalic r:id="rId15"/>
    </p:embeddedFont>
    <p:embeddedFont>
      <p:font typeface="Barlow Condensed ExtraBold" panose="00000906000000000000" pitchFamily="2" charset="0"/>
      <p:bold r:id="rId16"/>
      <p:boldItalic r:id="rId17"/>
    </p:embeddedFont>
    <p:embeddedFont>
      <p:font typeface="Overpass Mono" panose="020B0604020202020204" charset="-52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1E8B7B-60A4-4A1B-8F05-D4184C301636}">
  <a:tblStyle styleId="{601E8B7B-60A4-4A1B-8F05-D4184C3016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E97F16-894F-426A-9744-1C0CCEA12A5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19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9" r:id="rId4"/>
    <p:sldLayoutId id="2147483662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302806" y="415099"/>
            <a:ext cx="8841194" cy="3368653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4400" dirty="0"/>
            </a:br>
            <a:r>
              <a:rPr lang="ru-RU" sz="3200" dirty="0">
                <a:solidFill>
                  <a:schemeClr val="tx2"/>
                </a:solidFill>
              </a:rPr>
              <a:t>Научно-технический проект на тему:</a:t>
            </a:r>
            <a:br>
              <a:rPr lang="ru-RU" sz="3200" dirty="0"/>
            </a:br>
            <a:br>
              <a:rPr lang="ru-RU" sz="3200" dirty="0"/>
            </a:br>
            <a:r>
              <a:rPr lang="ru-RU" sz="4000" dirty="0"/>
              <a:t>Разработка </a:t>
            </a:r>
            <a:r>
              <a:rPr lang="ru-RU" sz="4000" dirty="0">
                <a:solidFill>
                  <a:schemeClr val="bg1"/>
                </a:solidFill>
              </a:rPr>
              <a:t>нейронной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сети для повышения читабельности декомпилированного кода на языке Си</a:t>
            </a:r>
            <a:endParaRPr lang="en-GB" sz="44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F5018B-457F-4A3C-2F97-61943EA83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7086" y="3783752"/>
            <a:ext cx="4093534" cy="792600"/>
          </a:xfrm>
        </p:spPr>
        <p:txBody>
          <a:bodyPr/>
          <a:lstStyle/>
          <a:p>
            <a:pPr algn="r"/>
            <a:r>
              <a:rPr lang="en-US" dirty="0">
                <a:latin typeface="Overpass Mono" panose="020B0604020202020204" charset="-52"/>
              </a:rPr>
              <a:t> </a:t>
            </a:r>
          </a:p>
          <a:p>
            <a:pPr algn="r"/>
            <a:r>
              <a:rPr lang="ru-RU" dirty="0">
                <a:latin typeface="Overpass Mono" panose="020B0604020202020204" charset="-52"/>
              </a:rPr>
              <a:t>Проектная</a:t>
            </a:r>
            <a:r>
              <a:rPr lang="en-US" dirty="0">
                <a:latin typeface="Overpass Mono" panose="020B0604020202020204" charset="-52"/>
              </a:rPr>
              <a:t> </a:t>
            </a:r>
          </a:p>
          <a:p>
            <a:pPr algn="r"/>
            <a:r>
              <a:rPr lang="ru-RU" dirty="0">
                <a:latin typeface="Overpass Mono" panose="020B0604020202020204" charset="-52"/>
              </a:rPr>
              <a:t>деятельность </a:t>
            </a:r>
            <a:endParaRPr lang="en-US" dirty="0">
              <a:latin typeface="Overpass Mono" panose="020B0604020202020204" charset="-52"/>
            </a:endParaRPr>
          </a:p>
          <a:p>
            <a:pPr algn="r"/>
            <a:r>
              <a:rPr lang="ru-RU" dirty="0">
                <a:latin typeface="Overpass Mono" panose="020B0604020202020204" charset="-52"/>
              </a:rPr>
              <a:t>СНО НИЯУ МИФИ</a:t>
            </a:r>
            <a:endParaRPr lang="en-GB" dirty="0">
              <a:latin typeface="Overpass Mono" panose="020B0604020202020204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2732174" y="146307"/>
            <a:ext cx="367965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Команда и роли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8176269" y="1127852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797135" y="3950187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706374" y="1478128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8077267" y="3938226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8061722" y="1454575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325646" y="1740500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019327" y="1151356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1760226" y="1687205"/>
            <a:ext cx="3156597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  <a:t>Кислов Константин Александрович, С23-712</a:t>
            </a:r>
            <a:endParaRPr dirty="0">
              <a:solidFill>
                <a:schemeClr val="accent5">
                  <a:lumMod val="20000"/>
                  <a:lumOff val="80000"/>
                </a:schemeClr>
              </a:solidFill>
              <a:latin typeface="Overpass Mono" panose="020B0604020202020204" charset="-52"/>
            </a:endParaRPr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081111" y="1676165"/>
            <a:ext cx="3212663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  <a:t>Лялин Максим Андреевич, </a:t>
            </a:r>
            <a:b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</a:br>
            <a:r>
              <a:rPr lang="ru-RU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  <a:t>Б22-554</a:t>
            </a:r>
            <a:r>
              <a:rPr lang="en" sz="2000" dirty="0"/>
              <a:t>        </a:t>
            </a:r>
            <a:endParaRPr sz="2000"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859079" y="2037978"/>
            <a:ext cx="2434696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ptos Narrow" panose="020B0004020202020204" pitchFamily="34" charset="0"/>
              </a:rPr>
              <a:t>Создание и обучение модели</a:t>
            </a:r>
            <a:endParaRPr dirty="0">
              <a:latin typeface="Aptos Narrow" panose="020B0004020202020204" pitchFamily="34" charset="0"/>
            </a:endParaRPr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1760226" y="4191092"/>
            <a:ext cx="2482165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  <a:t>Божко Артем Александрович, С23-712</a:t>
            </a:r>
            <a:endParaRPr sz="2000" dirty="0">
              <a:solidFill>
                <a:schemeClr val="tx2">
                  <a:lumMod val="20000"/>
                  <a:lumOff val="80000"/>
                </a:schemeClr>
              </a:solidFill>
              <a:latin typeface="Overpass Mono" panose="020B0604020202020204" charset="-52"/>
            </a:endParaRPr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1792727" y="4584093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ptos Narrow" panose="020B0004020202020204" pitchFamily="34" charset="0"/>
              </a:rPr>
              <a:t>Декомпиляция</a:t>
            </a:r>
            <a:endParaRPr dirty="0">
              <a:latin typeface="Aptos Narrow" panose="020B0004020202020204" pitchFamily="34" charset="0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262311" y="4163327"/>
            <a:ext cx="3039747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  <a:t>Ременяко</a:t>
            </a:r>
            <a:r>
              <a:rPr lang="ru-RU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  <a:t> Владислав Денисович, </a:t>
            </a:r>
            <a:br>
              <a:rPr lang="ru-RU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</a:br>
            <a:r>
              <a:rPr lang="ru-RU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  <a:t>С23-712</a:t>
            </a:r>
            <a:endParaRPr sz="2000" dirty="0">
              <a:solidFill>
                <a:schemeClr val="bg2">
                  <a:lumMod val="20000"/>
                  <a:lumOff val="80000"/>
                </a:schemeClr>
              </a:solidFill>
              <a:latin typeface="Overpass Mono" panose="020B0604020202020204" charset="-52"/>
            </a:endParaRPr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089395" y="4562374"/>
            <a:ext cx="3212663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ptos Narrow" panose="020B0004020202020204" pitchFamily="34" charset="0"/>
              </a:rPr>
              <a:t>Тестирование </a:t>
            </a:r>
            <a:endParaRPr dirty="0">
              <a:latin typeface="Aptos Narrow" panose="020B0004020202020204" pitchFamily="34" charset="0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7294915" y="1127852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019327" y="3653730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8175007" y="3647234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572785" y="3938226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8204477" y="4253219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294915" y="3649140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470695" y="365299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136207" y="3950187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614271" y="4248281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220758" y="1166431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414517" y="1480831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380217" y="1444642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8141518" y="172779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1772639" y="2049018"/>
            <a:ext cx="2308472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ptos Narrow" panose="020B0004020202020204" pitchFamily="34" charset="0"/>
              </a:rPr>
              <a:t>Организация, презентация</a:t>
            </a:r>
            <a:endParaRPr dirty="0">
              <a:latin typeface="Aptos Narrow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171843" y="3809641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457102" y="3822443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7457141" y="1279769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1201267" y="1298550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D0FC7A-CA7A-1B6C-59E5-8F515C2B6D70}"/>
              </a:ext>
            </a:extLst>
          </p:cNvPr>
          <p:cNvSpPr txBox="1"/>
          <p:nvPr/>
        </p:nvSpPr>
        <p:spPr>
          <a:xfrm>
            <a:off x="1418981" y="2617631"/>
            <a:ext cx="63060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  <a:t>&lt; </a:t>
            </a:r>
            <a:r>
              <a:rPr lang="ru-RU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  <a:t>Бехтин</a:t>
            </a:r>
            <a:r>
              <a:rPr lang="ru-RU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  <a:t> Артем Владимирович, Б22-515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  <a:t> &gt;</a:t>
            </a:r>
            <a:endParaRPr lang="ru-RU" sz="2000" b="1" dirty="0">
              <a:solidFill>
                <a:schemeClr val="accent4">
                  <a:lumMod val="20000"/>
                  <a:lumOff val="80000"/>
                </a:schemeClr>
              </a:solidFill>
              <a:latin typeface="Overpass Mono" panose="020B0604020202020204" charset="-52"/>
            </a:endParaRPr>
          </a:p>
          <a:p>
            <a:pPr algn="ctr"/>
            <a:r>
              <a:rPr lang="ru-RU" dirty="0">
                <a:solidFill>
                  <a:schemeClr val="bg1"/>
                </a:solidFill>
                <a:latin typeface="Aptos Narrow" panose="020B0004020202020204" pitchFamily="34" charset="0"/>
              </a:rPr>
              <a:t>Научный руководитель</a:t>
            </a:r>
            <a:endParaRPr lang="en-GB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0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3036642" y="119916"/>
            <a:ext cx="307071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Актуальность 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90376" y="653910"/>
            <a:ext cx="8963247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Aptos Narrow" panose="020B0004020202020204" pitchFamily="34" charset="0"/>
              </a:rPr>
              <a:t>Проблема </a:t>
            </a:r>
            <a:r>
              <a:rPr lang="ru-RU" sz="2400" dirty="0">
                <a:solidFill>
                  <a:schemeClr val="tx2"/>
                </a:solidFill>
                <a:latin typeface="Aptos Narrow" panose="020B0004020202020204" pitchFamily="34" charset="0"/>
              </a:rPr>
              <a:t>восстановления исходного кода</a:t>
            </a:r>
            <a:r>
              <a:rPr lang="ru-RU" sz="2400" dirty="0">
                <a:solidFill>
                  <a:schemeClr val="bg1"/>
                </a:solidFill>
                <a:latin typeface="Aptos Narrow" panose="020B0004020202020204" pitchFamily="34" charset="0"/>
              </a:rPr>
              <a:t> из машинного возникает сравнительно часто: анализ кода, </a:t>
            </a:r>
            <a:r>
              <a:rPr lang="ru-RU" sz="2400" dirty="0">
                <a:solidFill>
                  <a:schemeClr val="bg2"/>
                </a:solidFill>
                <a:latin typeface="Aptos Narrow" panose="020B0004020202020204" pitchFamily="34" charset="0"/>
              </a:rPr>
              <a:t>близкого к исходному</a:t>
            </a:r>
            <a:r>
              <a:rPr lang="ru-RU" sz="2400" dirty="0">
                <a:solidFill>
                  <a:schemeClr val="bg1"/>
                </a:solidFill>
                <a:latin typeface="Aptos Narrow" panose="020B0004020202020204" pitchFamily="34" charset="0"/>
              </a:rPr>
              <a:t>, позволяет понять, как работает программа, какие данные использует, куда и что отправляет, а также какие в ней есть слабые места и как она реагирует на аварийные ситуации. Для выполнения данной задачи используются </a:t>
            </a:r>
            <a:r>
              <a:rPr lang="ru-RU" sz="2400" dirty="0">
                <a:solidFill>
                  <a:schemeClr val="bg2"/>
                </a:solidFill>
                <a:latin typeface="Aptos Narrow" panose="020B0004020202020204" pitchFamily="34" charset="0"/>
              </a:rPr>
              <a:t>программы-</a:t>
            </a:r>
            <a:r>
              <a:rPr lang="ru-RU" sz="2400" dirty="0" err="1">
                <a:solidFill>
                  <a:schemeClr val="bg2"/>
                </a:solidFill>
                <a:latin typeface="Aptos Narrow" panose="020B0004020202020204" pitchFamily="34" charset="0"/>
              </a:rPr>
              <a:t>декомпиляторы</a:t>
            </a:r>
            <a:r>
              <a:rPr lang="ru-RU" sz="2400" dirty="0">
                <a:solidFill>
                  <a:schemeClr val="bg1"/>
                </a:solidFill>
                <a:latin typeface="Aptos Narrow" panose="020B0004020202020204" pitchFamily="34" charset="0"/>
              </a:rPr>
              <a:t>. Однако они генерируют </a:t>
            </a:r>
            <a:r>
              <a:rPr lang="ru-RU" sz="2400" dirty="0">
                <a:solidFill>
                  <a:schemeClr val="tx2"/>
                </a:solidFill>
                <a:latin typeface="Aptos Narrow" panose="020B0004020202020204" pitchFamily="34" charset="0"/>
              </a:rPr>
              <a:t>трудночитаемый </a:t>
            </a:r>
            <a:r>
              <a:rPr lang="ru-RU" sz="2400" dirty="0">
                <a:solidFill>
                  <a:schemeClr val="bg1"/>
                </a:solidFill>
                <a:latin typeface="Aptos Narrow" panose="020B0004020202020204" pitchFamily="34" charset="0"/>
              </a:rPr>
              <a:t>код, что затрудняет процесс его </a:t>
            </a:r>
            <a:r>
              <a:rPr lang="ru-RU" sz="2400" dirty="0">
                <a:solidFill>
                  <a:schemeClr val="tx2"/>
                </a:solidFill>
                <a:latin typeface="Aptos Narrow" panose="020B0004020202020204" pitchFamily="34" charset="0"/>
              </a:rPr>
              <a:t>анализа</a:t>
            </a:r>
            <a:r>
              <a:rPr lang="ru-RU" sz="2400" dirty="0">
                <a:solidFill>
                  <a:schemeClr val="bg1"/>
                </a:solidFill>
                <a:latin typeface="Aptos Narrow" panose="020B0004020202020204" pitchFamily="34" charset="0"/>
              </a:rPr>
              <a:t>.</a:t>
            </a:r>
            <a:r>
              <a:rPr lang="ru-RU" sz="2400" dirty="0">
                <a:solidFill>
                  <a:srgbClr val="FFFF00"/>
                </a:solidFill>
                <a:latin typeface="Aptos Narrow" panose="020B000402020202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Aptos Narrow" panose="020B0004020202020204" pitchFamily="34" charset="0"/>
              </a:rPr>
              <a:t>В связи с этим возникла идея использовать для решения данной проблемы бурно развивающиеся в настоящее время технологии ИИ, а именно – модели-</a:t>
            </a:r>
            <a:r>
              <a:rPr lang="ru-RU" sz="2400" dirty="0">
                <a:solidFill>
                  <a:schemeClr val="bg2"/>
                </a:solidFill>
                <a:latin typeface="Aptos Narrow" panose="020B0004020202020204" pitchFamily="34" charset="0"/>
              </a:rPr>
              <a:t>трансформеры</a:t>
            </a:r>
            <a:r>
              <a:rPr lang="en-US" sz="2400" dirty="0">
                <a:solidFill>
                  <a:schemeClr val="bg1"/>
                </a:solidFill>
                <a:latin typeface="Aptos Narrow" panose="020B0004020202020204" pitchFamily="34" charset="0"/>
              </a:rPr>
              <a:t>.</a:t>
            </a:r>
            <a:endParaRPr lang="en-GB" sz="2400" dirty="0">
              <a:solidFill>
                <a:schemeClr val="tx2"/>
              </a:solidFill>
              <a:latin typeface="Aptos Narrow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E2E903-6F41-336C-8FCB-1FCD6C07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0" y="132463"/>
            <a:ext cx="7535309" cy="816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201D62-62B2-1FFA-6576-B4C3A67CE4B5}"/>
              </a:ext>
            </a:extLst>
          </p:cNvPr>
          <p:cNvSpPr txBox="1"/>
          <p:nvPr/>
        </p:nvSpPr>
        <p:spPr>
          <a:xfrm>
            <a:off x="194043" y="1032120"/>
            <a:ext cx="87559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chemeClr val="bg2"/>
                </a:solidFill>
                <a:latin typeface="Overpass Mono" panose="020B0604020202020204" charset="-52"/>
              </a:rPr>
              <a:t>Гипотеза</a:t>
            </a:r>
            <a:r>
              <a:rPr lang="ru-RU" sz="1800" b="1" dirty="0">
                <a:solidFill>
                  <a:schemeClr val="tx2"/>
                </a:solidFill>
                <a:latin typeface="Overpass Mono" panose="020B0604020202020204" charset="-52"/>
              </a:rPr>
              <a:t>: </a:t>
            </a:r>
            <a:r>
              <a:rPr lang="ru-RU" sz="1800" b="0" dirty="0">
                <a:solidFill>
                  <a:schemeClr val="bg1"/>
                </a:solidFill>
                <a:latin typeface="Overpass Mono" panose="020B0604020202020204" charset="-52"/>
              </a:rPr>
              <a:t>на основе современных </a:t>
            </a:r>
            <a:r>
              <a:rPr lang="ru-RU" sz="1800" b="0" dirty="0">
                <a:solidFill>
                  <a:schemeClr val="tx2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  <a:t>технологий ИИ </a:t>
            </a:r>
            <a:r>
              <a:rPr lang="ru-RU" sz="1800" b="0" dirty="0">
                <a:solidFill>
                  <a:schemeClr val="bg1"/>
                </a:solidFill>
                <a:latin typeface="Overpass Mono" panose="020B0604020202020204" charset="-52"/>
              </a:rPr>
              <a:t>возможно</a:t>
            </a:r>
            <a:r>
              <a:rPr lang="ru-RU" sz="1800" b="0" dirty="0">
                <a:solidFill>
                  <a:schemeClr val="tx2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  <a:t> </a:t>
            </a:r>
            <a:r>
              <a:rPr lang="ru-RU" sz="1800" b="0" dirty="0">
                <a:solidFill>
                  <a:schemeClr val="bg1"/>
                </a:solidFill>
                <a:latin typeface="Overpass Mono" panose="020B0604020202020204" charset="-52"/>
              </a:rPr>
              <a:t>создать и обучить нейронную сеть, способную </a:t>
            </a:r>
            <a:r>
              <a:rPr lang="ru-RU" sz="1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  <a:t>облегчить</a:t>
            </a:r>
            <a:r>
              <a:rPr lang="ru-RU" sz="1800" b="0" dirty="0">
                <a:solidFill>
                  <a:schemeClr val="bg1"/>
                </a:solidFill>
                <a:latin typeface="Overpass Mono" panose="020B0604020202020204" charset="-52"/>
              </a:rPr>
              <a:t> процесс </a:t>
            </a:r>
            <a:r>
              <a:rPr lang="ru-RU" sz="1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  <a:t>анализа</a:t>
            </a:r>
            <a:r>
              <a:rPr lang="ru-RU" sz="1800" b="0" dirty="0">
                <a:solidFill>
                  <a:schemeClr val="bg1"/>
                </a:solidFill>
                <a:latin typeface="Overpass Mono" panose="020B0604020202020204" charset="-52"/>
              </a:rPr>
              <a:t> преобразованного из машинного на язык Си программного кода</a:t>
            </a:r>
            <a:endParaRPr lang="ru-RU" sz="1800" b="0" dirty="0">
              <a:solidFill>
                <a:srgbClr val="FF0000"/>
              </a:solidFill>
              <a:latin typeface="Overpass Mono" panose="020B0604020202020204" charset="-52"/>
            </a:endParaRPr>
          </a:p>
          <a:p>
            <a:endParaRPr lang="ru-RU" sz="1800" dirty="0">
              <a:solidFill>
                <a:schemeClr val="bg1"/>
              </a:solidFill>
              <a:latin typeface="Overpass Mono" panose="020B0604020202020204" charset="-52"/>
            </a:endParaRPr>
          </a:p>
          <a:p>
            <a:r>
              <a:rPr lang="ru-RU" sz="1800" b="1" dirty="0">
                <a:solidFill>
                  <a:schemeClr val="bg2"/>
                </a:solidFill>
                <a:latin typeface="Overpass Mono" panose="020B0604020202020204" charset="-52"/>
              </a:rPr>
              <a:t>Объект исследования</a:t>
            </a:r>
            <a:r>
              <a:rPr lang="ru-RU" sz="1800" b="1" dirty="0">
                <a:solidFill>
                  <a:schemeClr val="tx2"/>
                </a:solidFill>
                <a:latin typeface="Overpass Mono" panose="020B0604020202020204" charset="-52"/>
              </a:rPr>
              <a:t> - </a:t>
            </a:r>
            <a:r>
              <a:rPr lang="ru-RU" sz="1800" dirty="0">
                <a:solidFill>
                  <a:schemeClr val="bg1"/>
                </a:solidFill>
                <a:latin typeface="Overpass Mono" panose="020B0604020202020204" charset="-52"/>
              </a:rPr>
              <a:t>декомпиляция программного кода</a:t>
            </a:r>
          </a:p>
          <a:p>
            <a:endParaRPr lang="ru-RU" sz="1800" b="1" dirty="0">
              <a:solidFill>
                <a:schemeClr val="tx2"/>
              </a:solidFill>
              <a:latin typeface="Overpass Mono" panose="020B0604020202020204" charset="-52"/>
            </a:endParaRPr>
          </a:p>
          <a:p>
            <a:r>
              <a:rPr lang="ru-RU" sz="1800" b="1" dirty="0">
                <a:solidFill>
                  <a:schemeClr val="bg2"/>
                </a:solidFill>
                <a:latin typeface="Overpass Mono" panose="020B0604020202020204" charset="-52"/>
              </a:rPr>
              <a:t>Предмет исследования</a:t>
            </a:r>
            <a:r>
              <a:rPr lang="ru-RU" sz="1800" b="1" dirty="0">
                <a:solidFill>
                  <a:schemeClr val="tx2"/>
                </a:solidFill>
                <a:latin typeface="Overpass Mono" panose="020B0604020202020204" charset="-52"/>
              </a:rPr>
              <a:t> – </a:t>
            </a:r>
            <a:r>
              <a:rPr lang="ru-RU" sz="1800" dirty="0">
                <a:solidFill>
                  <a:schemeClr val="bg1"/>
                </a:solidFill>
                <a:latin typeface="Overpass Mono" panose="020B0604020202020204" charset="-52"/>
              </a:rPr>
              <a:t>применение языковых моделей</a:t>
            </a:r>
            <a:r>
              <a:rPr lang="en-US" sz="1800" dirty="0">
                <a:solidFill>
                  <a:schemeClr val="bg1"/>
                </a:solidFill>
                <a:latin typeface="Overpass Mono" panose="020B0604020202020204" charset="-52"/>
              </a:rPr>
              <a:t> </a:t>
            </a:r>
            <a:r>
              <a:rPr lang="ru-RU" sz="1800" dirty="0">
                <a:solidFill>
                  <a:schemeClr val="bg1"/>
                </a:solidFill>
                <a:latin typeface="Overpass Mono" panose="020B0604020202020204" charset="-52"/>
              </a:rPr>
              <a:t>для анализа программного кода</a:t>
            </a:r>
            <a:endParaRPr lang="ru-RU" sz="1800" dirty="0">
              <a:solidFill>
                <a:srgbClr val="FF0000"/>
              </a:solidFill>
              <a:latin typeface="Overpass Mono" panose="020B0604020202020204" charset="-52"/>
            </a:endParaRPr>
          </a:p>
          <a:p>
            <a:endParaRPr lang="ru-RU" sz="1800" dirty="0">
              <a:solidFill>
                <a:schemeClr val="bg1"/>
              </a:solidFill>
              <a:latin typeface="Overpass Mono" panose="020B0604020202020204" charset="-52"/>
            </a:endParaRPr>
          </a:p>
          <a:p>
            <a:r>
              <a:rPr lang="ru-RU" sz="1800" b="1" dirty="0">
                <a:solidFill>
                  <a:schemeClr val="bg2"/>
                </a:solidFill>
                <a:latin typeface="Overpass Mono" panose="020B0604020202020204" charset="-52"/>
              </a:rPr>
              <a:t>Методы исследования</a:t>
            </a:r>
            <a:r>
              <a:rPr lang="ru-RU" sz="1800" b="1" dirty="0">
                <a:solidFill>
                  <a:schemeClr val="tx2"/>
                </a:solidFill>
                <a:latin typeface="Overpass Mono" panose="020B0604020202020204" charset="-52"/>
              </a:rPr>
              <a:t>: </a:t>
            </a:r>
            <a:r>
              <a:rPr lang="ru-RU" sz="1800" dirty="0">
                <a:solidFill>
                  <a:schemeClr val="bg1"/>
                </a:solidFill>
                <a:latin typeface="Overpass Mono" panose="020B0604020202020204" charset="-52"/>
              </a:rPr>
              <a:t>поисковый, анализ, сравнение, измерение, тестирование, моделирование, программирование</a:t>
            </a:r>
            <a:endParaRPr lang="en-GB" sz="1800" b="1" dirty="0">
              <a:solidFill>
                <a:schemeClr val="tx2"/>
              </a:solidFill>
              <a:latin typeface="Overpass Mono" panose="020B0604020202020204" charset="-52"/>
            </a:endParaRPr>
          </a:p>
          <a:p>
            <a:br>
              <a:rPr lang="ru-RU" sz="1400" b="0" dirty="0">
                <a:solidFill>
                  <a:schemeClr val="bg1"/>
                </a:solidFill>
                <a:latin typeface="Overpass Mono" panose="020B0604020202020204" charset="-52"/>
              </a:rPr>
            </a:br>
            <a:endParaRPr lang="ru-RU" sz="1400" b="0" dirty="0">
              <a:solidFill>
                <a:schemeClr val="bg1"/>
              </a:solidFill>
              <a:latin typeface="Overpass Mono" panose="020B0604020202020204" charset="-5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69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7995" y="4557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и задачи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2793571" y="2368031"/>
            <a:ext cx="3007502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b="0" dirty="0">
                <a:solidFill>
                  <a:schemeClr val="bg1"/>
                </a:solidFill>
                <a:latin typeface="Overpass Mono" panose="020B0604020202020204" charset="-52"/>
              </a:rPr>
              <a:t>&lt; </a:t>
            </a:r>
            <a:r>
              <a:rPr lang="ru-RU" dirty="0">
                <a:solidFill>
                  <a:schemeClr val="bg1"/>
                </a:solidFill>
                <a:latin typeface="Overpass Mono" panose="020B0604020202020204" charset="-52"/>
              </a:rPr>
              <a:t>декомпиляторов</a:t>
            </a:r>
            <a:r>
              <a:rPr lang="ru-RU" sz="1400" b="0" dirty="0">
                <a:solidFill>
                  <a:schemeClr val="bg1"/>
                </a:solidFill>
                <a:latin typeface="Overpass Mono" panose="020B0604020202020204" charset="-52"/>
              </a:rPr>
              <a:t> и анализ их работоспособности</a:t>
            </a:r>
            <a:r>
              <a:rPr lang="en-US" sz="1400" b="0" dirty="0">
                <a:solidFill>
                  <a:schemeClr val="bg1"/>
                </a:solidFill>
                <a:latin typeface="Overpass Mono" panose="020B0604020202020204" charset="-52"/>
              </a:rPr>
              <a:t> &gt;</a:t>
            </a:r>
            <a:endParaRPr lang="ru-RU" sz="1400" b="0" dirty="0">
              <a:solidFill>
                <a:schemeClr val="bg1"/>
              </a:solidFill>
              <a:latin typeface="Overpass Mono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2918247" y="1760723"/>
            <a:ext cx="2758151" cy="529800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1"/>
                </a:solidFill>
              </a:rPr>
              <a:t>2.Тестирование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25620" y="2364286"/>
            <a:ext cx="250475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/>
                </a:solidFill>
                <a:latin typeface="Overpass Mono" panose="020B0604020202020204" charset="-52"/>
              </a:rPr>
              <a:t>&lt; </a:t>
            </a:r>
            <a:r>
              <a:rPr lang="ru-RU" sz="1400" b="0" dirty="0">
                <a:solidFill>
                  <a:schemeClr val="bg1"/>
                </a:solidFill>
                <a:latin typeface="Overpass Mono" panose="020B0604020202020204" charset="-52"/>
              </a:rPr>
              <a:t>и анализ информации по данной теме</a:t>
            </a:r>
            <a:r>
              <a:rPr lang="en-US" sz="1400" b="0" dirty="0">
                <a:solidFill>
                  <a:schemeClr val="bg1"/>
                </a:solidFill>
                <a:latin typeface="Overpass Mono" panose="020B0604020202020204" charset="-52"/>
              </a:rPr>
              <a:t> &gt;</a:t>
            </a:r>
            <a:endParaRPr lang="ru-RU" sz="1400" b="0" dirty="0">
              <a:solidFill>
                <a:schemeClr val="bg1"/>
              </a:solidFill>
              <a:latin typeface="Overpass Mono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468666" y="1760723"/>
            <a:ext cx="1628723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1.Поиск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5820748" y="2374278"/>
            <a:ext cx="3087643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b="0" dirty="0">
                <a:solidFill>
                  <a:schemeClr val="bg1"/>
                </a:solidFill>
                <a:latin typeface="Overpass Mono" panose="020B0604020202020204" charset="-52"/>
              </a:rPr>
              <a:t>&lt; </a:t>
            </a:r>
            <a:r>
              <a:rPr lang="ru-RU" sz="1400" b="0" dirty="0">
                <a:solidFill>
                  <a:schemeClr val="bg1"/>
                </a:solidFill>
                <a:latin typeface="Overpass Mono" panose="020B0604020202020204" charset="-52"/>
              </a:rPr>
              <a:t>выборки для обучения модели</a:t>
            </a:r>
            <a:r>
              <a:rPr lang="en-US" sz="1400" b="0" dirty="0">
                <a:solidFill>
                  <a:schemeClr val="bg1"/>
                </a:solidFill>
                <a:latin typeface="Overpass Mono" panose="020B0604020202020204" charset="-52"/>
              </a:rPr>
              <a:t> &gt;</a:t>
            </a:r>
            <a:endParaRPr lang="ru-RU" sz="1400" b="0" dirty="0">
              <a:solidFill>
                <a:schemeClr val="bg1"/>
              </a:solidFill>
              <a:latin typeface="Overpass Mono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6399328" y="1760723"/>
            <a:ext cx="1930485" cy="529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3.Создание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5894604" y="3797840"/>
            <a:ext cx="2939927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Overpass Mono" panose="020B0604020202020204" charset="-52"/>
              </a:rPr>
              <a:t> </a:t>
            </a:r>
            <a:r>
              <a:rPr lang="en-US" dirty="0">
                <a:latin typeface="Overpass Mono" panose="020B0604020202020204" charset="-52"/>
              </a:rPr>
              <a:t>&lt; </a:t>
            </a:r>
            <a:r>
              <a:rPr lang="ru-RU" dirty="0">
                <a:latin typeface="Overpass Mono" panose="020B0604020202020204" charset="-52"/>
              </a:rPr>
              <a:t>нейронной сети и ее дальнейшее обучение</a:t>
            </a:r>
            <a:r>
              <a:rPr lang="en-US" dirty="0">
                <a:latin typeface="Overpass Mono" panose="020B0604020202020204" charset="-52"/>
              </a:rPr>
              <a:t> &gt;</a:t>
            </a:r>
            <a:endParaRPr dirty="0">
              <a:latin typeface="Overpass Mono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verpass Mono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065673" y="3299175"/>
            <a:ext cx="2597791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r>
              <a:rPr lang="ru-RU" dirty="0"/>
              <a:t>.Модернизация</a:t>
            </a:r>
            <a:endParaRPr dirty="0"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-74976" y="3805882"/>
            <a:ext cx="2890505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Overpass Mono" panose="020B0604020202020204" charset="-52"/>
              </a:rPr>
              <a:t>&lt; </a:t>
            </a:r>
            <a:r>
              <a:rPr lang="ru-RU" sz="1400" b="0" dirty="0">
                <a:solidFill>
                  <a:schemeClr val="bg1"/>
                </a:solidFill>
                <a:latin typeface="Overpass Mono" panose="020B0604020202020204" charset="-52"/>
              </a:rPr>
              <a:t>модели нейросети-трансформера и ее обучение</a:t>
            </a:r>
            <a:r>
              <a:rPr lang="en-US" sz="1400" b="0" dirty="0">
                <a:solidFill>
                  <a:schemeClr val="bg1"/>
                </a:solidFill>
                <a:latin typeface="Overpass Mono" panose="020B0604020202020204" charset="-52"/>
              </a:rPr>
              <a:t> &gt;</a:t>
            </a:r>
            <a:endParaRPr dirty="0">
              <a:solidFill>
                <a:schemeClr val="bg1"/>
              </a:solidFill>
              <a:latin typeface="Overpass Mono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160384" y="3291841"/>
            <a:ext cx="2419786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r>
              <a:rPr lang="ru-RU" dirty="0"/>
              <a:t>Разработка</a:t>
            </a:r>
            <a:endParaRPr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2751239" y="3797840"/>
            <a:ext cx="3087643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Overpass Mono" panose="020B0604020202020204" charset="-52"/>
              </a:rPr>
              <a:t>&lt; </a:t>
            </a:r>
            <a:r>
              <a:rPr lang="ru-RU" sz="1400" b="0" dirty="0">
                <a:solidFill>
                  <a:schemeClr val="bg1"/>
                </a:solidFill>
                <a:latin typeface="Overpass Mono" panose="020B0604020202020204" charset="-52"/>
              </a:rPr>
              <a:t>«чернового» варианта </a:t>
            </a:r>
            <a:r>
              <a:rPr lang="ru-RU" dirty="0">
                <a:solidFill>
                  <a:schemeClr val="bg1"/>
                </a:solidFill>
                <a:latin typeface="Overpass Mono" panose="020B0604020202020204" charset="-52"/>
              </a:rPr>
              <a:t>модели</a:t>
            </a:r>
            <a:r>
              <a:rPr lang="ru-RU" sz="1400" b="0" dirty="0">
                <a:solidFill>
                  <a:schemeClr val="bg1"/>
                </a:solidFill>
                <a:latin typeface="Overpass Mono" panose="020B0604020202020204" charset="-52"/>
              </a:rPr>
              <a:t> и анализ результатов ее работы</a:t>
            </a:r>
            <a:r>
              <a:rPr lang="en-US" sz="1400" b="0" dirty="0">
                <a:solidFill>
                  <a:schemeClr val="bg1"/>
                </a:solidFill>
                <a:latin typeface="Overpass Mono" panose="020B0604020202020204" charset="-52"/>
              </a:rPr>
              <a:t> &gt;</a:t>
            </a:r>
            <a:endParaRPr dirty="0">
              <a:solidFill>
                <a:schemeClr val="bg1"/>
              </a:solidFill>
              <a:latin typeface="Overpass Mono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2929231" y="3299176"/>
            <a:ext cx="2761673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r>
              <a:rPr lang="ru-RU" dirty="0"/>
              <a:t>.Тестирование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8428C-8641-5DBF-700D-14403E22B16E}"/>
              </a:ext>
            </a:extLst>
          </p:cNvPr>
          <p:cNvSpPr txBox="1"/>
          <p:nvPr/>
        </p:nvSpPr>
        <p:spPr>
          <a:xfrm>
            <a:off x="394062" y="575514"/>
            <a:ext cx="812793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2"/>
                </a:solidFill>
                <a:latin typeface="Overpass Mono" panose="020B0604020202020204" charset="-52"/>
              </a:rPr>
              <a:t>Цель проекта</a:t>
            </a:r>
            <a:r>
              <a:rPr lang="ru-RU" sz="1600" b="1" dirty="0">
                <a:solidFill>
                  <a:schemeClr val="tx2"/>
                </a:solidFill>
                <a:latin typeface="Overpass Mono" panose="020B0604020202020204" charset="-52"/>
              </a:rPr>
              <a:t>:</a:t>
            </a:r>
            <a:r>
              <a:rPr lang="ru-RU" sz="1600" b="1" dirty="0">
                <a:solidFill>
                  <a:schemeClr val="bg1"/>
                </a:solidFill>
                <a:latin typeface="Overpass Mono" panose="020B0604020202020204" charset="-52"/>
              </a:rPr>
              <a:t> разработка и обучение нейронной сети-трансформера для преобразования декомпилированного кода на языке Си в более читабельный</a:t>
            </a:r>
            <a:endParaRPr lang="ru-RU" sz="1600" dirty="0">
              <a:solidFill>
                <a:srgbClr val="FF0000"/>
              </a:solidFill>
              <a:latin typeface="Overpass Mono" panose="020B0604020202020204" charset="-52"/>
            </a:endParaRPr>
          </a:p>
          <a:p>
            <a:pPr algn="ctr"/>
            <a:r>
              <a:rPr lang="ru-RU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Overpass Mono" panose="020B0604020202020204" charset="-52"/>
              </a:rPr>
              <a:t>Задачи:</a:t>
            </a:r>
          </a:p>
          <a:p>
            <a:endParaRPr lang="en-GB" dirty="0"/>
          </a:p>
        </p:txBody>
      </p:sp>
      <p:sp>
        <p:nvSpPr>
          <p:cNvPr id="6" name="Google Shape;670;p43">
            <a:extLst>
              <a:ext uri="{FF2B5EF4-FFF2-40B4-BE49-F238E27FC236}">
                <a16:creationId xmlns:a16="http://schemas.microsoft.com/office/drawing/2014/main" id="{54427217-43F7-EF49-E82D-1BF74CC08C79}"/>
              </a:ext>
            </a:extLst>
          </p:cNvPr>
          <p:cNvSpPr txBox="1">
            <a:spLocks/>
          </p:cNvSpPr>
          <p:nvPr/>
        </p:nvSpPr>
        <p:spPr>
          <a:xfrm>
            <a:off x="1174892" y="4606371"/>
            <a:ext cx="6794205" cy="3980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</a:rPr>
              <a:t>7.Подведение итогов и определение перспектив проекта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9EFD8A-2A0F-42AB-637A-B5BDAC085D86}"/>
              </a:ext>
            </a:extLst>
          </p:cNvPr>
          <p:cNvSpPr txBox="1"/>
          <p:nvPr/>
        </p:nvSpPr>
        <p:spPr>
          <a:xfrm>
            <a:off x="1592932" y="86200"/>
            <a:ext cx="58785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b="1" dirty="0">
                <a:solidFill>
                  <a:schemeClr val="bg2"/>
                </a:solidFill>
                <a:latin typeface="Overpass Mono" panose="020B0604020202020204" charset="-52"/>
              </a:rPr>
              <a:t>Промежуточные результаты</a:t>
            </a:r>
            <a:endParaRPr lang="en-GB" sz="3000" b="1" dirty="0">
              <a:solidFill>
                <a:schemeClr val="bg2"/>
              </a:solidFill>
              <a:latin typeface="Overpass Mono" panose="020B0604020202020204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40561-2706-E631-5314-5577A914ABA7}"/>
              </a:ext>
            </a:extLst>
          </p:cNvPr>
          <p:cNvSpPr txBox="1"/>
          <p:nvPr/>
        </p:nvSpPr>
        <p:spPr>
          <a:xfrm>
            <a:off x="427824" y="592350"/>
            <a:ext cx="820874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verpass Mono" panose="020B0604020202020204" charset="-52"/>
              </a:rPr>
              <a:t>(</a:t>
            </a:r>
            <a:r>
              <a:rPr lang="ru-RU" b="1" dirty="0">
                <a:solidFill>
                  <a:schemeClr val="tx2"/>
                </a:solidFill>
                <a:latin typeface="Overpass Mono" panose="020B0604020202020204" charset="-52"/>
              </a:rPr>
              <a:t>1</a:t>
            </a:r>
            <a:r>
              <a:rPr lang="en-US" b="1" dirty="0">
                <a:solidFill>
                  <a:schemeClr val="tx2"/>
                </a:solidFill>
                <a:latin typeface="Overpass Mono" panose="020B0604020202020204" charset="-52"/>
              </a:rPr>
              <a:t>)</a:t>
            </a:r>
            <a:r>
              <a:rPr lang="en-US" b="1" dirty="0">
                <a:solidFill>
                  <a:schemeClr val="bg1"/>
                </a:solidFill>
                <a:latin typeface="Overpass Mono" panose="020B0604020202020204" charset="-52"/>
              </a:rPr>
              <a:t> </a:t>
            </a:r>
            <a:r>
              <a:rPr lang="ru-RU" b="1" dirty="0">
                <a:solidFill>
                  <a:schemeClr val="bg2"/>
                </a:solidFill>
                <a:latin typeface="Overpass Mono" panose="020B0604020202020204" charset="-52"/>
              </a:rPr>
              <a:t>Найдены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 существующие эффективные декомпиляторы (</a:t>
            </a:r>
            <a:r>
              <a:rPr lang="en-US" b="1" dirty="0">
                <a:solidFill>
                  <a:schemeClr val="bg2"/>
                </a:solidFill>
                <a:latin typeface="Overpass Mono" panose="020B0604020202020204" charset="-52"/>
              </a:rPr>
              <a:t>RetDec</a:t>
            </a:r>
            <a:r>
              <a:rPr lang="en-US" b="1" dirty="0">
                <a:solidFill>
                  <a:schemeClr val="bg1"/>
                </a:solidFill>
                <a:latin typeface="Overpass Mono" panose="020B0604020202020204" charset="-52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Overpass Mono" panose="020B0604020202020204" charset="-52"/>
              </a:rPr>
              <a:t>Ghidra</a:t>
            </a:r>
            <a:r>
              <a:rPr lang="en-US" b="1" dirty="0">
                <a:solidFill>
                  <a:schemeClr val="bg1"/>
                </a:solidFill>
                <a:latin typeface="Overpass Mono" panose="020B0604020202020204" charset="-52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Overpass Mono" panose="020B0604020202020204" charset="-52"/>
              </a:rPr>
              <a:t>IDA</a:t>
            </a:r>
            <a:r>
              <a:rPr lang="en-US" b="1" dirty="0">
                <a:solidFill>
                  <a:schemeClr val="bg1"/>
                </a:solidFill>
                <a:latin typeface="Overpass Mono" panose="020B0604020202020204" charset="-52"/>
              </a:rPr>
              <a:t>)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;</a:t>
            </a:r>
          </a:p>
          <a:p>
            <a:r>
              <a:rPr lang="en-US" sz="1400" b="1" dirty="0">
                <a:solidFill>
                  <a:schemeClr val="tx2"/>
                </a:solidFill>
                <a:latin typeface="Overpass Mono" panose="020B0604020202020204" charset="-52"/>
              </a:rPr>
              <a:t>(</a:t>
            </a:r>
            <a:r>
              <a:rPr lang="ru-RU" b="1" dirty="0">
                <a:solidFill>
                  <a:schemeClr val="tx2"/>
                </a:solidFill>
                <a:latin typeface="Overpass Mono" panose="020B0604020202020204" charset="-52"/>
              </a:rPr>
              <a:t>2</a:t>
            </a:r>
            <a:r>
              <a:rPr lang="en-US" sz="1400" b="1" dirty="0">
                <a:solidFill>
                  <a:schemeClr val="tx2"/>
                </a:solidFill>
                <a:latin typeface="Overpass Mono" panose="020B0604020202020204" charset="-52"/>
              </a:rPr>
              <a:t>)</a:t>
            </a:r>
            <a:r>
              <a:rPr lang="en-US" sz="1400" b="1" dirty="0">
                <a:solidFill>
                  <a:schemeClr val="bg1"/>
                </a:solidFill>
                <a:latin typeface="Overpass Mono" panose="020B0604020202020204" charset="-52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Overpass Mono" panose="020B0604020202020204" charset="-52"/>
              </a:rPr>
              <a:t>В качестве </a:t>
            </a:r>
            <a:r>
              <a:rPr lang="ru-RU" sz="1400" b="1" dirty="0">
                <a:solidFill>
                  <a:schemeClr val="bg2"/>
                </a:solidFill>
                <a:latin typeface="Overpass Mono" panose="020B0604020202020204" charset="-52"/>
              </a:rPr>
              <a:t>примера</a:t>
            </a:r>
            <a:r>
              <a:rPr lang="ru-RU" sz="1400" b="1" dirty="0">
                <a:solidFill>
                  <a:schemeClr val="bg1"/>
                </a:solidFill>
                <a:latin typeface="Overpass Mono" panose="020B0604020202020204" charset="-52"/>
              </a:rPr>
              <a:t> для обучения, анализа работы и </a:t>
            </a:r>
            <a:r>
              <a:rPr lang="ru-RU" sz="1400" b="1" dirty="0">
                <a:solidFill>
                  <a:schemeClr val="bg2"/>
                </a:solidFill>
                <a:latin typeface="Overpass Mono" panose="020B0604020202020204" charset="-52"/>
              </a:rPr>
              <a:t>модернизации</a:t>
            </a:r>
            <a:r>
              <a:rPr lang="ru-RU" sz="1400" b="1" dirty="0">
                <a:solidFill>
                  <a:schemeClr val="bg1"/>
                </a:solidFill>
                <a:latin typeface="Overpass Mono" panose="020B0604020202020204" charset="-52"/>
              </a:rPr>
              <a:t> архитектуры был найден исходный </a:t>
            </a:r>
            <a:r>
              <a:rPr lang="ru-RU" sz="1400" b="1" dirty="0">
                <a:solidFill>
                  <a:schemeClr val="bg2"/>
                </a:solidFill>
                <a:latin typeface="Overpass Mono" panose="020B0604020202020204" charset="-52"/>
              </a:rPr>
              <a:t>код модели</a:t>
            </a:r>
            <a:r>
              <a:rPr lang="ru-RU" sz="1400" b="1" dirty="0">
                <a:solidFill>
                  <a:schemeClr val="bg1"/>
                </a:solidFill>
                <a:latin typeface="Overpass Mono" panose="020B0604020202020204" charset="-52"/>
              </a:rPr>
              <a:t> трансформера, способного переводить текст с </a:t>
            </a:r>
            <a:r>
              <a:rPr lang="ru-RU" sz="1400" b="1" dirty="0">
                <a:solidFill>
                  <a:schemeClr val="bg2"/>
                </a:solidFill>
                <a:latin typeface="Overpass Mono" panose="020B0604020202020204" charset="-52"/>
              </a:rPr>
              <a:t>немецкого</a:t>
            </a:r>
            <a:r>
              <a:rPr lang="ru-RU" sz="1400" b="1" dirty="0">
                <a:solidFill>
                  <a:schemeClr val="bg1"/>
                </a:solidFill>
                <a:latin typeface="Overpass Mono" panose="020B0604020202020204" charset="-52"/>
              </a:rPr>
              <a:t> на </a:t>
            </a:r>
            <a:r>
              <a:rPr lang="ru-RU" sz="1400" b="1" dirty="0">
                <a:solidFill>
                  <a:schemeClr val="bg2"/>
                </a:solidFill>
                <a:latin typeface="Overpass Mono" panose="020B0604020202020204" charset="-52"/>
              </a:rPr>
              <a:t>английский</a:t>
            </a:r>
            <a:r>
              <a:rPr lang="ru-RU" sz="1400" b="1" dirty="0">
                <a:solidFill>
                  <a:schemeClr val="bg1"/>
                </a:solidFill>
                <a:latin typeface="Overpass Mono" panose="020B0604020202020204" charset="-52"/>
              </a:rPr>
              <a:t>;</a:t>
            </a:r>
            <a:endParaRPr lang="en-US" b="1" dirty="0">
              <a:solidFill>
                <a:schemeClr val="bg1"/>
              </a:solidFill>
              <a:latin typeface="Overpass Mono" panose="020B0604020202020204" charset="-52"/>
            </a:endParaRPr>
          </a:p>
          <a:p>
            <a:r>
              <a:rPr lang="en-US" b="1" dirty="0">
                <a:solidFill>
                  <a:schemeClr val="tx2"/>
                </a:solidFill>
                <a:latin typeface="Overpass Mono" panose="020B0604020202020204" charset="-52"/>
              </a:rPr>
              <a:t>(</a:t>
            </a:r>
            <a:r>
              <a:rPr lang="ru-RU" b="1" dirty="0">
                <a:solidFill>
                  <a:schemeClr val="tx2"/>
                </a:solidFill>
                <a:latin typeface="Overpass Mono" panose="020B0604020202020204" charset="-52"/>
              </a:rPr>
              <a:t>3</a:t>
            </a:r>
            <a:r>
              <a:rPr lang="en-US" b="1" dirty="0">
                <a:solidFill>
                  <a:schemeClr val="tx2"/>
                </a:solidFill>
                <a:latin typeface="Overpass Mono" panose="020B0604020202020204" charset="-52"/>
              </a:rPr>
              <a:t>)</a:t>
            </a:r>
            <a:r>
              <a:rPr lang="en-US" b="1" dirty="0">
                <a:solidFill>
                  <a:schemeClr val="bg1"/>
                </a:solidFill>
                <a:latin typeface="Overpass Mono" panose="020B0604020202020204" charset="-52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Собран структурированный </a:t>
            </a:r>
            <a:r>
              <a:rPr lang="ru-RU" b="1" dirty="0" err="1">
                <a:solidFill>
                  <a:schemeClr val="bg2"/>
                </a:solidFill>
                <a:latin typeface="Overpass Mono" panose="020B0604020202020204" charset="-52"/>
              </a:rPr>
              <a:t>датесет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 для тестирования </a:t>
            </a:r>
            <a:r>
              <a:rPr lang="ru-RU" b="1" dirty="0">
                <a:solidFill>
                  <a:schemeClr val="bg2"/>
                </a:solidFill>
                <a:latin typeface="Overpass Mono" panose="020B0604020202020204" charset="-52"/>
              </a:rPr>
              <a:t>декомпиляторов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 и анализа их работы (все тестовые данные сгруппированы: </a:t>
            </a:r>
            <a:r>
              <a:rPr lang="en-US" b="1" dirty="0">
                <a:solidFill>
                  <a:schemeClr val="bg2"/>
                </a:solidFill>
                <a:latin typeface="Overpass Mono" panose="020B0604020202020204" charset="-52"/>
              </a:rPr>
              <a:t>C-</a:t>
            </a:r>
            <a:r>
              <a:rPr lang="ru-RU" b="1" dirty="0">
                <a:solidFill>
                  <a:schemeClr val="bg2"/>
                </a:solidFill>
                <a:latin typeface="Overpass Mono" panose="020B0604020202020204" charset="-52"/>
              </a:rPr>
              <a:t>файл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 + </a:t>
            </a:r>
            <a:r>
              <a:rPr lang="en-US" b="1" dirty="0">
                <a:solidFill>
                  <a:schemeClr val="bg2"/>
                </a:solidFill>
                <a:latin typeface="Overpass Mono" panose="020B0604020202020204" charset="-52"/>
              </a:rPr>
              <a:t>exe-</a:t>
            </a:r>
            <a:r>
              <a:rPr lang="ru-RU" b="1" dirty="0">
                <a:solidFill>
                  <a:schemeClr val="bg2"/>
                </a:solidFill>
                <a:latin typeface="Overpass Mono" panose="020B0604020202020204" charset="-52"/>
              </a:rPr>
              <a:t>файл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);</a:t>
            </a:r>
          </a:p>
          <a:p>
            <a:r>
              <a:rPr lang="en-US" b="1" dirty="0">
                <a:solidFill>
                  <a:schemeClr val="tx2"/>
                </a:solidFill>
                <a:latin typeface="Overpass Mono" panose="020B0604020202020204" charset="-52"/>
              </a:rPr>
              <a:t>(</a:t>
            </a:r>
            <a:r>
              <a:rPr lang="ru-RU" b="1" dirty="0">
                <a:solidFill>
                  <a:schemeClr val="tx2"/>
                </a:solidFill>
                <a:latin typeface="Overpass Mono" panose="020B0604020202020204" charset="-52"/>
              </a:rPr>
              <a:t>4</a:t>
            </a:r>
            <a:r>
              <a:rPr lang="en-US" b="1" dirty="0">
                <a:solidFill>
                  <a:schemeClr val="tx2"/>
                </a:solidFill>
                <a:latin typeface="Overpass Mono" panose="020B0604020202020204" charset="-52"/>
              </a:rPr>
              <a:t>)</a:t>
            </a:r>
            <a:r>
              <a:rPr lang="en-US" b="1" dirty="0">
                <a:solidFill>
                  <a:schemeClr val="bg1"/>
                </a:solidFill>
                <a:latin typeface="Overpass Mono" panose="020B0604020202020204" charset="-52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Найден </a:t>
            </a:r>
            <a:r>
              <a:rPr lang="ru-RU" b="1" dirty="0">
                <a:solidFill>
                  <a:schemeClr val="bg2"/>
                </a:solidFill>
                <a:latin typeface="Overpass Mono" panose="020B0604020202020204" charset="-52"/>
              </a:rPr>
              <a:t>объемный </a:t>
            </a:r>
            <a:r>
              <a:rPr lang="ru-RU" b="1" dirty="0" err="1">
                <a:solidFill>
                  <a:schemeClr val="bg2"/>
                </a:solidFill>
                <a:latin typeface="Overpass Mono" panose="020B0604020202020204" charset="-52"/>
              </a:rPr>
              <a:t>датасет</a:t>
            </a:r>
            <a:r>
              <a:rPr lang="en-US" b="1" dirty="0">
                <a:solidFill>
                  <a:schemeClr val="bg1"/>
                </a:solidFill>
                <a:latin typeface="Overpass Mono" panose="020B0604020202020204" charset="-52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для обучения модели, состоящий из исходного кода около 106 тысяч программ;</a:t>
            </a:r>
          </a:p>
          <a:p>
            <a:r>
              <a:rPr lang="en-US" b="1" dirty="0">
                <a:solidFill>
                  <a:schemeClr val="tx2"/>
                </a:solidFill>
                <a:latin typeface="Overpass Mono" panose="020B0604020202020204" charset="-52"/>
              </a:rPr>
              <a:t>(</a:t>
            </a:r>
            <a:r>
              <a:rPr lang="ru-RU" b="1" dirty="0">
                <a:solidFill>
                  <a:schemeClr val="tx2"/>
                </a:solidFill>
                <a:latin typeface="Overpass Mono" panose="020B0604020202020204" charset="-52"/>
              </a:rPr>
              <a:t>5</a:t>
            </a:r>
            <a:r>
              <a:rPr lang="en-US" b="1" dirty="0">
                <a:solidFill>
                  <a:schemeClr val="tx2"/>
                </a:solidFill>
                <a:latin typeface="Overpass Mono" panose="020B0604020202020204" charset="-52"/>
              </a:rPr>
              <a:t>)</a:t>
            </a:r>
            <a:r>
              <a:rPr lang="en-US" b="1" dirty="0">
                <a:solidFill>
                  <a:schemeClr val="bg1"/>
                </a:solidFill>
                <a:latin typeface="Overpass Mono" panose="020B0604020202020204" charset="-52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Проведены </a:t>
            </a:r>
            <a:r>
              <a:rPr lang="ru-RU" b="1" dirty="0">
                <a:solidFill>
                  <a:schemeClr val="bg2"/>
                </a:solidFill>
                <a:latin typeface="Overpass Mono" panose="020B0604020202020204" charset="-52"/>
              </a:rPr>
              <a:t>первичные тесты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 выбранных декомпиляторов, для генерации </a:t>
            </a:r>
            <a:r>
              <a:rPr lang="ru-RU" b="1" dirty="0">
                <a:solidFill>
                  <a:schemeClr val="bg2"/>
                </a:solidFill>
                <a:latin typeface="Overpass Mono" panose="020B0604020202020204" charset="-52"/>
              </a:rPr>
              <a:t>декомпилированного кода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 с целью обучения нашей модели был выбран </a:t>
            </a:r>
            <a:r>
              <a:rPr lang="en-US" b="1" dirty="0">
                <a:solidFill>
                  <a:schemeClr val="bg2"/>
                </a:solidFill>
                <a:latin typeface="Overpass Mono" panose="020B0604020202020204" charset="-52"/>
              </a:rPr>
              <a:t>RetDec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;</a:t>
            </a:r>
          </a:p>
          <a:p>
            <a:r>
              <a:rPr lang="en-US" b="1" dirty="0">
                <a:solidFill>
                  <a:schemeClr val="tx2"/>
                </a:solidFill>
                <a:latin typeface="Overpass Mono" panose="020B0604020202020204" charset="-52"/>
              </a:rPr>
              <a:t>(</a:t>
            </a:r>
            <a:r>
              <a:rPr lang="ru-RU" b="1" dirty="0">
                <a:solidFill>
                  <a:schemeClr val="tx2"/>
                </a:solidFill>
                <a:latin typeface="Overpass Mono" panose="020B0604020202020204" charset="-52"/>
              </a:rPr>
              <a:t>6</a:t>
            </a:r>
            <a:r>
              <a:rPr lang="en-US" b="1" dirty="0">
                <a:solidFill>
                  <a:schemeClr val="tx2"/>
                </a:solidFill>
                <a:latin typeface="Overpass Mono" panose="020B0604020202020204" charset="-52"/>
              </a:rPr>
              <a:t>)</a:t>
            </a:r>
            <a:r>
              <a:rPr lang="en-US" b="1" dirty="0">
                <a:solidFill>
                  <a:schemeClr val="bg1"/>
                </a:solidFill>
                <a:latin typeface="Overpass Mono" panose="020B0604020202020204" charset="-52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В качестве </a:t>
            </a:r>
            <a:r>
              <a:rPr lang="ru-RU" b="1" dirty="0">
                <a:solidFill>
                  <a:schemeClr val="bg2"/>
                </a:solidFill>
                <a:latin typeface="Overpass Mono" panose="020B0604020202020204" charset="-52"/>
              </a:rPr>
              <a:t>основы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 для модели нейронной сети было решено рассматривать открытый исходный код </a:t>
            </a:r>
            <a:r>
              <a:rPr lang="en-US" b="1" dirty="0" err="1">
                <a:solidFill>
                  <a:schemeClr val="bg2"/>
                </a:solidFill>
                <a:latin typeface="Overpass Mono" panose="020B0604020202020204" charset="-52"/>
              </a:rPr>
              <a:t>OpenAIGPT</a:t>
            </a:r>
            <a:r>
              <a:rPr lang="en-US" b="1" dirty="0">
                <a:solidFill>
                  <a:schemeClr val="bg1"/>
                </a:solidFill>
                <a:latin typeface="Overpass Mono" panose="020B0604020202020204" charset="-52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для модернизации и обучения;</a:t>
            </a:r>
          </a:p>
          <a:p>
            <a:r>
              <a:rPr lang="en-US" b="1" dirty="0">
                <a:solidFill>
                  <a:schemeClr val="tx2"/>
                </a:solidFill>
                <a:latin typeface="Overpass Mono" panose="020B0604020202020204" charset="-52"/>
              </a:rPr>
              <a:t>(</a:t>
            </a:r>
            <a:r>
              <a:rPr lang="ru-RU" b="1" dirty="0">
                <a:solidFill>
                  <a:schemeClr val="tx2"/>
                </a:solidFill>
                <a:latin typeface="Overpass Mono" panose="020B0604020202020204" charset="-52"/>
              </a:rPr>
              <a:t>7</a:t>
            </a:r>
            <a:r>
              <a:rPr lang="en-US" b="1" dirty="0">
                <a:solidFill>
                  <a:schemeClr val="tx2"/>
                </a:solidFill>
                <a:latin typeface="Overpass Mono" panose="020B0604020202020204" charset="-52"/>
              </a:rPr>
              <a:t>)</a:t>
            </a:r>
            <a:r>
              <a:rPr lang="ru-RU" b="1" dirty="0">
                <a:solidFill>
                  <a:schemeClr val="tx2"/>
                </a:solidFill>
                <a:latin typeface="Overpass Mono" panose="020B0604020202020204" charset="-52"/>
              </a:rPr>
              <a:t> </a:t>
            </a:r>
            <a:r>
              <a:rPr lang="ru-RU" b="1" dirty="0">
                <a:solidFill>
                  <a:schemeClr val="bg2"/>
                </a:solidFill>
                <a:latin typeface="Overpass Mono" panose="020B0604020202020204" charset="-52"/>
              </a:rPr>
              <a:t>Настроена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 и </a:t>
            </a:r>
            <a:r>
              <a:rPr lang="ru-RU" b="1" dirty="0">
                <a:solidFill>
                  <a:schemeClr val="bg2"/>
                </a:solidFill>
                <a:latin typeface="Overpass Mono" panose="020B0604020202020204" charset="-52"/>
              </a:rPr>
              <a:t>автоматизирована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 работа </a:t>
            </a:r>
            <a:r>
              <a:rPr lang="en-US" b="1" dirty="0">
                <a:solidFill>
                  <a:schemeClr val="bg2"/>
                </a:solidFill>
                <a:latin typeface="Overpass Mono" panose="020B0604020202020204" charset="-52"/>
              </a:rPr>
              <a:t>RetDec</a:t>
            </a:r>
            <a:r>
              <a:rPr lang="en-US" b="1" dirty="0">
                <a:solidFill>
                  <a:schemeClr val="bg1"/>
                </a:solidFill>
                <a:latin typeface="Overpass Mono" panose="020B0604020202020204" charset="-52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с целью формирования части </a:t>
            </a:r>
            <a:r>
              <a:rPr lang="ru-RU" b="1" dirty="0" err="1">
                <a:solidFill>
                  <a:schemeClr val="bg1"/>
                </a:solidFill>
                <a:latin typeface="Overpass Mono" panose="020B0604020202020204" charset="-52"/>
              </a:rPr>
              <a:t>датасета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, состоящей из </a:t>
            </a:r>
            <a:r>
              <a:rPr lang="ru-RU" b="1" dirty="0" err="1">
                <a:solidFill>
                  <a:schemeClr val="bg2"/>
                </a:solidFill>
                <a:latin typeface="Overpass Mono" panose="020B0604020202020204" charset="-52"/>
              </a:rPr>
              <a:t>декомпилированного</a:t>
            </a:r>
            <a:r>
              <a:rPr lang="ru-RU" b="1" dirty="0">
                <a:solidFill>
                  <a:schemeClr val="bg2"/>
                </a:solidFill>
                <a:latin typeface="Overpass Mono" panose="020B0604020202020204" charset="-52"/>
              </a:rPr>
              <a:t> кода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, для обучения нейросети;</a:t>
            </a:r>
          </a:p>
          <a:p>
            <a:r>
              <a:rPr lang="ru-RU" b="1" dirty="0">
                <a:solidFill>
                  <a:schemeClr val="tx2"/>
                </a:solidFill>
                <a:latin typeface="Overpass Mono" panose="020B0604020202020204" charset="-52"/>
              </a:rPr>
              <a:t>(8)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 </a:t>
            </a:r>
            <a:r>
              <a:rPr lang="ru-RU" b="1" dirty="0">
                <a:solidFill>
                  <a:schemeClr val="bg1"/>
                </a:solidFill>
                <a:effectLst/>
                <a:latin typeface="Overpass Mono" panose="020B0604020202020204" charset="-52"/>
                <a:ea typeface="Times New Roman" panose="02020603050405020304" pitchFamily="18" charset="0"/>
              </a:rPr>
              <a:t>Выборка из исходного кода программ была </a:t>
            </a:r>
            <a:r>
              <a:rPr lang="ru-RU" b="1" dirty="0">
                <a:solidFill>
                  <a:schemeClr val="bg2"/>
                </a:solidFill>
                <a:effectLst/>
                <a:latin typeface="Overpass Mono" panose="020B0604020202020204" charset="-52"/>
                <a:ea typeface="Times New Roman" panose="02020603050405020304" pitchFamily="18" charset="0"/>
              </a:rPr>
              <a:t>скомпилирована</a:t>
            </a:r>
            <a:r>
              <a:rPr lang="ru-RU" b="1" dirty="0">
                <a:solidFill>
                  <a:schemeClr val="bg1"/>
                </a:solidFill>
                <a:effectLst/>
                <a:latin typeface="Overpass Mono" panose="020B0604020202020204" charset="-52"/>
                <a:ea typeface="Times New Roman" panose="02020603050405020304" pitchFamily="18" charset="0"/>
              </a:rPr>
              <a:t>, далее </a:t>
            </a:r>
            <a:r>
              <a:rPr lang="ru-RU" b="1" dirty="0" err="1">
                <a:solidFill>
                  <a:schemeClr val="bg2"/>
                </a:solidFill>
                <a:effectLst/>
                <a:latin typeface="Overpass Mono" panose="020B0604020202020204" charset="-52"/>
                <a:ea typeface="Times New Roman" panose="02020603050405020304" pitchFamily="18" charset="0"/>
              </a:rPr>
              <a:t>декомпилирована</a:t>
            </a:r>
            <a:r>
              <a:rPr lang="ru-RU" b="1" dirty="0">
                <a:solidFill>
                  <a:schemeClr val="bg1"/>
                </a:solidFill>
                <a:effectLst/>
                <a:latin typeface="Overpass Mono" panose="020B0604020202020204" charset="-52"/>
                <a:ea typeface="Times New Roman" panose="02020603050405020304" pitchFamily="18" charset="0"/>
              </a:rPr>
              <a:t> при помощи настроенного </a:t>
            </a:r>
            <a:r>
              <a:rPr lang="ru-RU" b="1" dirty="0" err="1">
                <a:solidFill>
                  <a:schemeClr val="bg1"/>
                </a:solidFill>
                <a:effectLst/>
                <a:latin typeface="Overpass Mono" panose="020B0604020202020204" charset="-52"/>
                <a:ea typeface="Times New Roman" panose="02020603050405020304" pitchFamily="18" charset="0"/>
              </a:rPr>
              <a:t>RetDec</a:t>
            </a:r>
            <a:r>
              <a:rPr lang="ru-RU" b="1" dirty="0">
                <a:solidFill>
                  <a:schemeClr val="bg1"/>
                </a:solidFill>
                <a:effectLst/>
                <a:latin typeface="Overpass Mono" panose="020B0604020202020204" charset="-52"/>
                <a:ea typeface="Times New Roman" panose="02020603050405020304" pitchFamily="18" charset="0"/>
              </a:rPr>
              <a:t>;</a:t>
            </a:r>
            <a:endParaRPr lang="en-GB" b="1" dirty="0">
              <a:solidFill>
                <a:schemeClr val="bg1"/>
              </a:solidFill>
              <a:effectLst/>
              <a:latin typeface="Overpass Mono" panose="020B0604020202020204" charset="-52"/>
              <a:ea typeface="Calibri" panose="020F0502020204030204" pitchFamily="34" charset="0"/>
            </a:endParaRPr>
          </a:p>
          <a:p>
            <a:r>
              <a:rPr lang="ru-RU" b="1" dirty="0">
                <a:solidFill>
                  <a:schemeClr val="tx2"/>
                </a:solidFill>
                <a:latin typeface="Overpass Mono" panose="020B0604020202020204" charset="-52"/>
              </a:rPr>
              <a:t>(9)</a:t>
            </a:r>
            <a:r>
              <a:rPr lang="ru-RU" b="1" dirty="0">
                <a:solidFill>
                  <a:schemeClr val="bg1"/>
                </a:solidFill>
                <a:latin typeface="Overpass Mono" panose="020B0604020202020204" charset="-52"/>
              </a:rPr>
              <a:t> </a:t>
            </a:r>
            <a:r>
              <a:rPr lang="ru-RU" b="1" dirty="0">
                <a:solidFill>
                  <a:schemeClr val="bg1"/>
                </a:solidFill>
                <a:effectLst/>
                <a:latin typeface="Overpass Mono" panose="020B0604020202020204" charset="-52"/>
                <a:ea typeface="Times New Roman" panose="02020603050405020304" pitchFamily="18" charset="0"/>
              </a:rPr>
              <a:t>Были проведены </a:t>
            </a:r>
            <a:r>
              <a:rPr lang="ru-RU" b="1" dirty="0">
                <a:solidFill>
                  <a:schemeClr val="bg2"/>
                </a:solidFill>
                <a:effectLst/>
                <a:latin typeface="Overpass Mono" panose="020B0604020202020204" charset="-52"/>
                <a:ea typeface="Times New Roman" panose="02020603050405020304" pitchFamily="18" charset="0"/>
              </a:rPr>
              <a:t>первые</a:t>
            </a:r>
            <a:r>
              <a:rPr lang="ru-RU" b="1" dirty="0">
                <a:solidFill>
                  <a:schemeClr val="bg1"/>
                </a:solidFill>
                <a:effectLst/>
                <a:latin typeface="Overpass Mono" panose="020B0604020202020204" charset="-52"/>
                <a:ea typeface="Times New Roman" panose="02020603050405020304" pitchFamily="18" charset="0"/>
              </a:rPr>
              <a:t> этапы обучения нейросети, проанализированы </a:t>
            </a:r>
            <a:r>
              <a:rPr lang="ru-RU" b="1" dirty="0">
                <a:solidFill>
                  <a:schemeClr val="bg2"/>
                </a:solidFill>
                <a:effectLst/>
                <a:latin typeface="Overpass Mono" panose="020B0604020202020204" charset="-52"/>
                <a:ea typeface="Times New Roman" panose="02020603050405020304" pitchFamily="18" charset="0"/>
              </a:rPr>
              <a:t>первичные результаты</a:t>
            </a:r>
            <a:r>
              <a:rPr lang="ru-RU" b="1" dirty="0">
                <a:solidFill>
                  <a:schemeClr val="bg1"/>
                </a:solidFill>
                <a:effectLst/>
                <a:latin typeface="Overpass Mono" panose="020B0604020202020204" charset="-52"/>
                <a:ea typeface="Times New Roman" panose="02020603050405020304" pitchFamily="18" charset="0"/>
              </a:rPr>
              <a:t> ее работы, определены </a:t>
            </a:r>
            <a:r>
              <a:rPr lang="ru-RU" b="1" dirty="0">
                <a:solidFill>
                  <a:schemeClr val="bg2"/>
                </a:solidFill>
                <a:effectLst/>
                <a:latin typeface="Overpass Mono" panose="020B0604020202020204" charset="-52"/>
                <a:ea typeface="Times New Roman" panose="02020603050405020304" pitchFamily="18" charset="0"/>
              </a:rPr>
              <a:t>перспективы</a:t>
            </a:r>
            <a:r>
              <a:rPr lang="ru-RU" b="1" dirty="0">
                <a:solidFill>
                  <a:schemeClr val="bg1"/>
                </a:solidFill>
                <a:effectLst/>
                <a:latin typeface="Overpass Mono" panose="020B0604020202020204" charset="-52"/>
                <a:ea typeface="Times New Roman" panose="02020603050405020304" pitchFamily="18" charset="0"/>
              </a:rPr>
              <a:t> дальнейшего развития</a:t>
            </a:r>
            <a:endParaRPr lang="en-GB" b="1" dirty="0">
              <a:solidFill>
                <a:schemeClr val="bg1"/>
              </a:solidFill>
              <a:effectLst/>
              <a:latin typeface="Overpass Mono" panose="020B0604020202020204" charset="-52"/>
              <a:ea typeface="Calibri" panose="020F0502020204030204" pitchFamily="34" charset="0"/>
            </a:endParaRPr>
          </a:p>
          <a:p>
            <a:endParaRPr lang="ru-RU" b="1" dirty="0">
              <a:solidFill>
                <a:schemeClr val="bg1"/>
              </a:solidFill>
              <a:latin typeface="Overpass Mono" panose="020B0604020202020204" charset="-52"/>
            </a:endParaRPr>
          </a:p>
          <a:p>
            <a:endParaRPr lang="ru-RU" b="1" dirty="0">
              <a:solidFill>
                <a:schemeClr val="bg1"/>
              </a:solidFill>
              <a:latin typeface="Overpass Mono" panose="020B0604020202020204" charset="-52"/>
            </a:endParaRPr>
          </a:p>
          <a:p>
            <a:endParaRPr lang="ru-RU" b="1" dirty="0">
              <a:solidFill>
                <a:schemeClr val="bg1"/>
              </a:solidFill>
              <a:latin typeface="Overpass Mono" panose="020B0604020202020204" charset="-52"/>
            </a:endParaRPr>
          </a:p>
          <a:p>
            <a:endParaRPr lang="ru-RU" b="1" dirty="0">
              <a:solidFill>
                <a:schemeClr val="bg2"/>
              </a:solidFill>
              <a:latin typeface="Overpass Mono" panose="020B0604020202020204" charset="-52"/>
            </a:endParaRPr>
          </a:p>
          <a:p>
            <a:pPr marL="0" indent="0">
              <a:buNone/>
            </a:pPr>
            <a:endParaRPr lang="ru-RU" sz="1400" b="1" dirty="0">
              <a:solidFill>
                <a:srgbClr val="FF0000"/>
              </a:solidFill>
              <a:latin typeface="Overpass Mono" panose="020B0604020202020204" charset="-52"/>
            </a:endParaRPr>
          </a:p>
          <a:p>
            <a:endParaRPr lang="ru-RU" b="1" dirty="0">
              <a:solidFill>
                <a:srgbClr val="FF0000"/>
              </a:solidFill>
              <a:latin typeface="Overpass Mono" panose="020B0604020202020204" charset="-5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8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585A6F30-B0D1-6C5E-B6B4-C9127A5FC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87223E1-16C5-8B40-50D5-1B5E9F67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6286BC-492A-2B1B-5968-F0F3F402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27" y="1487239"/>
            <a:ext cx="2650946" cy="2650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0348D-CFAA-68FB-E246-783C5CBD4BC6}"/>
              </a:ext>
            </a:extLst>
          </p:cNvPr>
          <p:cNvSpPr txBox="1"/>
          <p:nvPr/>
        </p:nvSpPr>
        <p:spPr>
          <a:xfrm>
            <a:off x="4019107" y="121891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Overpass Mono" panose="020B0604020202020204" charset="-52"/>
              </a:rPr>
              <a:t>GitHub:</a:t>
            </a:r>
            <a:endParaRPr lang="en-GB" sz="1800" b="1" dirty="0">
              <a:solidFill>
                <a:schemeClr val="tx2"/>
              </a:solidFill>
              <a:latin typeface="Overpass Mono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975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231121" y="2513271"/>
            <a:ext cx="4681758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Спасибо за внимание!</a:t>
            </a:r>
            <a:endParaRPr sz="4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520</Words>
  <Application>Microsoft Office PowerPoint</Application>
  <PresentationFormat>Экран (16:9)</PresentationFormat>
  <Paragraphs>60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Roboto Condensed</vt:lpstr>
      <vt:lpstr>Barlow Condensed ExtraBold</vt:lpstr>
      <vt:lpstr>Anaheim</vt:lpstr>
      <vt:lpstr>Roboto</vt:lpstr>
      <vt:lpstr>Overpass Mono</vt:lpstr>
      <vt:lpstr>Arial</vt:lpstr>
      <vt:lpstr>Aptos Narrow</vt:lpstr>
      <vt:lpstr>Programming Lesson by Slidesgo</vt:lpstr>
      <vt:lpstr> Научно-технический проект на тему:  Разработка нейронной  сети для повышения читабельности декомпилированного кода на языке Си</vt:lpstr>
      <vt:lpstr>Команда и роли</vt:lpstr>
      <vt:lpstr>Актуальность </vt:lpstr>
      <vt:lpstr>Презентация PowerPoint</vt:lpstr>
      <vt:lpstr>Цель и задачи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Научно-технический проект на тему:   Разработка декомпилятора на основе языковой модели</dc:title>
  <dc:creator>Константин Кислов</dc:creator>
  <cp:lastModifiedBy>Константин Кислов</cp:lastModifiedBy>
  <cp:revision>9</cp:revision>
  <dcterms:modified xsi:type="dcterms:W3CDTF">2023-12-20T09:34:09Z</dcterms:modified>
</cp:coreProperties>
</file>