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0D9B-797E-4CB3-ABE9-EC3B1534AFF6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37072-594D-4F81-B21A-C48D96B217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EA3FB-A350-E266-5007-17D574E1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BA778A-0F9A-9311-659A-CA62752BB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D1576-17C8-8D1C-FADC-03F78838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70C04-2E13-1133-DFC6-987D7310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C869E-999A-3250-3360-FE00657A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0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C0D9-9F0E-34F6-B2EF-B3ED90B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3AF461-10F6-7DEF-A802-DB7F53577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A286-BFA5-79AC-1B5C-A3A04C15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68D4CC-A82E-1BF9-2BAA-361C6783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F8001-A390-8982-9DD3-55DE1111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8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AA1848-4393-66B4-C123-4FF67A9CA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DD5B2-A8F6-A8C8-E935-8A382120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9109F-B448-8C19-361A-64CF1BA7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07D54-1768-945E-4634-120D0266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05E2F-6F15-1B70-E4A9-4AB556A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AD241-6DBF-1DF0-4BD1-31650D15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F49D2-9A95-55C4-B582-102260202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679EB-909F-1F64-3BBB-C6F54E38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316A9-626D-826A-4AF0-E3EBC110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21E52-F595-2BAA-0FEF-978972E5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7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F5627-E0B0-7D72-12CF-2C9CCD2B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870323-9ED9-41F6-F261-CE8CCCAE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9D3273-E2C7-DC64-028A-23FA538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64851-44B0-2D37-BEDC-E6EB53A8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EEA4F9-8CE5-1F82-80DE-88B8C4A6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0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D6206-BBA1-2238-21BC-0957A231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81A32-208A-BCEC-BF56-6FE48BB2B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16D671-D227-4D74-64C9-E1C0FB60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BA6C08-E421-E5AC-218F-91C5268A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DDB92-DB05-2F55-8217-C044C28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1F8E9-E126-06B6-4855-691E1C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2FF58-C9F5-4AC9-2C8E-95E1DA7A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4977C-62A7-5C44-EEE7-907D4637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BE0E7-8B0C-BD0A-6974-04E0A1337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663D5F-EB25-CC79-7AFE-29469DC45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DBD6E9-7A62-32A0-68B2-6851703BB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EDA24F-45CB-0B56-2A2B-129AE344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E76488-909A-4E83-0F2E-5601C7A1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CBBC04-07F1-7C2F-6099-FE2B50D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23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94FC-0769-DDE5-E18D-C884BFC2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2B0602-6E3F-4DE0-1451-27D47349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2E8536-5392-A4AF-2872-06E4955C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65999F-1F5C-390F-2B24-02B350B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0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60DA04-7E01-63C3-9CF5-D41F6310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CCDD49-A9F8-27BF-36F8-D584D28D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E1EEF4-AFA0-C7F2-2FCA-10828633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5C6F8-3AC7-A964-2B19-8615EB77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729D9-AE29-B934-257B-31348BFF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6FEDA-071F-E9B9-6A30-BA1A66E4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9B6BC2-9379-3647-4202-672BF565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DEEED-DFEB-6890-482E-AF2F6789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9878F4-9F5B-910E-A912-5A076E2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F282B-017D-CD04-F807-736393FB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5B7473-8C47-FD0F-8E3A-862D861BB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6ECC85-691E-93B3-58AE-A5A96CD5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48483-DEB9-56A3-5B69-69B41177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B8358-F261-9899-F19B-53AE0508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0B1C1-15F3-7627-21F9-F675708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B2149-229E-62C2-AFB9-F360B351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22721B-CD3E-E236-F3AD-7E50F303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54934-3954-2524-B394-F943485B9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E159-6CC0-4D45-AEBC-1FACD09DA549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B9E5E-866F-490E-DC25-8524E474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C5D9A-546E-9D86-0312-B4015AAA0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BA0A-CE7D-4CCE-8A41-E37258F31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9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A9907-F015-5689-2B57-63D2AFB0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723" y="2585356"/>
            <a:ext cx="12187348" cy="2330317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2060"/>
                </a:solidFill>
              </a:rPr>
              <a:t>Исследование возможностей </a:t>
            </a:r>
            <a:r>
              <a:rPr lang="ru-RU" sz="4800" dirty="0" err="1">
                <a:solidFill>
                  <a:srgbClr val="002060"/>
                </a:solidFill>
              </a:rPr>
              <a:t>файн</a:t>
            </a:r>
            <a:r>
              <a:rPr lang="ru-RU" sz="4800" dirty="0">
                <a:solidFill>
                  <a:srgbClr val="002060"/>
                </a:solidFill>
              </a:rPr>
              <a:t>-тюнинга </a:t>
            </a:r>
            <a:r>
              <a:rPr lang="en-US" sz="4800" dirty="0">
                <a:solidFill>
                  <a:srgbClr val="002060"/>
                </a:solidFill>
              </a:rPr>
              <a:t>LLM </a:t>
            </a:r>
            <a:r>
              <a:rPr lang="ru-RU" sz="4800" dirty="0">
                <a:solidFill>
                  <a:srgbClr val="002060"/>
                </a:solidFill>
              </a:rPr>
              <a:t>для решения задачи повышения читабельности </a:t>
            </a:r>
            <a:r>
              <a:rPr lang="ru-RU" sz="4800" dirty="0" err="1">
                <a:solidFill>
                  <a:srgbClr val="002060"/>
                </a:solidFill>
              </a:rPr>
              <a:t>декомпилированного</a:t>
            </a:r>
            <a:r>
              <a:rPr lang="ru-RU" sz="4800" dirty="0">
                <a:solidFill>
                  <a:srgbClr val="002060"/>
                </a:solidFill>
              </a:rPr>
              <a:t> кода на языке Си</a:t>
            </a:r>
            <a:endParaRPr lang="en-GB" sz="4800" dirty="0">
              <a:solidFill>
                <a:srgbClr val="00206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8F7AF5-E3E7-2A24-AF8B-6FA019099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80" y="55983"/>
            <a:ext cx="1688520" cy="1046881"/>
          </a:xfrm>
          <a:prstGeom prst="rect">
            <a:avLst/>
          </a:prstGeom>
        </p:spPr>
      </p:pic>
      <p:pic>
        <p:nvPicPr>
          <p:cNvPr id="4" name="image2.jpeg">
            <a:extLst>
              <a:ext uri="{FF2B5EF4-FFF2-40B4-BE49-F238E27FC236}">
                <a16:creationId xmlns:a16="http://schemas.microsoft.com/office/drawing/2014/main" id="{9176B8B9-C440-D8B1-5D9C-B9776D46B7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50" y="55983"/>
            <a:ext cx="1218849" cy="121884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052FD-2377-B751-03F1-6C238CCBA4F9}"/>
              </a:ext>
            </a:extLst>
          </p:cNvPr>
          <p:cNvSpPr txBox="1"/>
          <p:nvPr/>
        </p:nvSpPr>
        <p:spPr>
          <a:xfrm>
            <a:off x="1912942" y="179313"/>
            <a:ext cx="81660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</a:rPr>
              <a:t>II Весенняя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научная сессия СНО НИЯУ МИФИ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2024</a:t>
            </a:r>
            <a:endParaRPr lang="en-GB" sz="28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8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A9907-F015-5689-2B57-63D2AFB06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723" y="1524372"/>
            <a:ext cx="12187348" cy="2330317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002060"/>
                </a:solidFill>
              </a:rPr>
              <a:t>Исследование возможностей </a:t>
            </a:r>
            <a:r>
              <a:rPr lang="ru-RU" sz="4400" dirty="0" err="1">
                <a:solidFill>
                  <a:srgbClr val="002060"/>
                </a:solidFill>
              </a:rPr>
              <a:t>файн</a:t>
            </a:r>
            <a:r>
              <a:rPr lang="ru-RU" sz="4400" dirty="0">
                <a:solidFill>
                  <a:srgbClr val="002060"/>
                </a:solidFill>
              </a:rPr>
              <a:t>-тюнинга </a:t>
            </a:r>
            <a:r>
              <a:rPr lang="en-US" sz="4400" dirty="0">
                <a:solidFill>
                  <a:srgbClr val="002060"/>
                </a:solidFill>
              </a:rPr>
              <a:t>LLM </a:t>
            </a:r>
            <a:r>
              <a:rPr lang="ru-RU" sz="4400" dirty="0">
                <a:solidFill>
                  <a:srgbClr val="002060"/>
                </a:solidFill>
              </a:rPr>
              <a:t>для решения задачи повышения читабельности </a:t>
            </a:r>
            <a:r>
              <a:rPr lang="ru-RU" sz="4400" dirty="0" err="1">
                <a:solidFill>
                  <a:srgbClr val="002060"/>
                </a:solidFill>
              </a:rPr>
              <a:t>декомпилированного</a:t>
            </a:r>
            <a:r>
              <a:rPr lang="ru-RU" sz="4400" dirty="0">
                <a:solidFill>
                  <a:srgbClr val="002060"/>
                </a:solidFill>
              </a:rPr>
              <a:t> кода на языке Си</a:t>
            </a:r>
            <a:endParaRPr lang="en-GB" sz="4400" dirty="0">
              <a:solidFill>
                <a:srgbClr val="00206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8F7AF5-E3E7-2A24-AF8B-6FA019099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80" y="55983"/>
            <a:ext cx="1688520" cy="1046881"/>
          </a:xfrm>
          <a:prstGeom prst="rect">
            <a:avLst/>
          </a:prstGeom>
        </p:spPr>
      </p:pic>
      <p:pic>
        <p:nvPicPr>
          <p:cNvPr id="4" name="image2.jpeg">
            <a:extLst>
              <a:ext uri="{FF2B5EF4-FFF2-40B4-BE49-F238E27FC236}">
                <a16:creationId xmlns:a16="http://schemas.microsoft.com/office/drawing/2014/main" id="{9176B8B9-C440-D8B1-5D9C-B9776D46B7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50" y="55983"/>
            <a:ext cx="1218849" cy="121884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6052FD-2377-B751-03F1-6C238CCBA4F9}"/>
              </a:ext>
            </a:extLst>
          </p:cNvPr>
          <p:cNvSpPr txBox="1"/>
          <p:nvPr/>
        </p:nvSpPr>
        <p:spPr>
          <a:xfrm>
            <a:off x="1912942" y="179313"/>
            <a:ext cx="81660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</a:rPr>
              <a:t>II Весенняя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научная сессия СНО НИЯУ МИФИ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</a:rPr>
              <a:t>2024</a:t>
            </a:r>
            <a:endParaRPr lang="en-GB" sz="2800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GB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916E75-F3A5-761E-5E5E-8BE2C6B61C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646" r="4527" b="3704"/>
          <a:stretch/>
        </p:blipFill>
        <p:spPr bwMode="auto">
          <a:xfrm>
            <a:off x="3549722" y="4242375"/>
            <a:ext cx="2197100" cy="2182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576D4-4472-C70A-B681-5026B92FA23C}"/>
              </a:ext>
            </a:extLst>
          </p:cNvPr>
          <p:cNvSpPr txBox="1"/>
          <p:nvPr/>
        </p:nvSpPr>
        <p:spPr>
          <a:xfrm>
            <a:off x="1460689" y="5148958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Наш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GitHub - &gt;</a:t>
            </a:r>
            <a:endParaRPr lang="en-GB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9F1215-BFC0-D136-6426-FF7CC1AAB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19" y="4242374"/>
            <a:ext cx="2197100" cy="21824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CE2D42-468A-8A66-E4D5-DB770AFD7DCD}"/>
              </a:ext>
            </a:extLst>
          </p:cNvPr>
          <p:cNvSpPr txBox="1"/>
          <p:nvPr/>
        </p:nvSpPr>
        <p:spPr>
          <a:xfrm>
            <a:off x="8366356" y="5148958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&lt; - </a:t>
            </a:r>
            <a:r>
              <a:rPr lang="ru-RU" b="1" dirty="0">
                <a:solidFill>
                  <a:srgbClr val="002060"/>
                </a:solidFill>
                <a:latin typeface="Century Gothic" panose="020B0502020202020204" pitchFamily="34" charset="0"/>
              </a:rPr>
              <a:t>Адаптер на</a:t>
            </a:r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     Hugging Face</a:t>
            </a:r>
            <a:r>
              <a:rPr lang="ru-RU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GB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4079173-063B-8349-D58E-3968B37B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689" y="4127925"/>
            <a:ext cx="1021033" cy="102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3C4BA9C-C219-CC37-2631-A3C7CCA3A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916" y="4127925"/>
            <a:ext cx="1021033" cy="102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9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B149F-D9BA-E295-81E0-A6718A4A7C84}"/>
              </a:ext>
            </a:extLst>
          </p:cNvPr>
          <p:cNvSpPr txBox="1"/>
          <p:nvPr/>
        </p:nvSpPr>
        <p:spPr>
          <a:xfrm>
            <a:off x="4284446" y="200077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Команда и роли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48A75-C1D6-BF4A-18CA-B243C3A78072}"/>
              </a:ext>
            </a:extLst>
          </p:cNvPr>
          <p:cNvSpPr txBox="1"/>
          <p:nvPr/>
        </p:nvSpPr>
        <p:spPr>
          <a:xfrm>
            <a:off x="2355276" y="1491211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Кислов Константин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Александрович, С23-712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&lt;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Файн-тюнинг 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&gt;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FD5B7-3C2B-471E-C044-C26B4EB7085B}"/>
              </a:ext>
            </a:extLst>
          </p:cNvPr>
          <p:cNvSpPr txBox="1"/>
          <p:nvPr/>
        </p:nvSpPr>
        <p:spPr>
          <a:xfrm>
            <a:off x="6805126" y="1501686"/>
            <a:ext cx="3031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Божко Артем Александрович, С23-712</a:t>
            </a:r>
          </a:p>
          <a:p>
            <a:pPr algn="ctr"/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&lt;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Декомпиляция</a:t>
            </a:r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538B3-3B72-6B32-32E8-61E419158BDE}"/>
              </a:ext>
            </a:extLst>
          </p:cNvPr>
          <p:cNvSpPr txBox="1"/>
          <p:nvPr/>
        </p:nvSpPr>
        <p:spPr>
          <a:xfrm>
            <a:off x="7029705" y="4443459"/>
            <a:ext cx="2570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Лялин Максим Андреевич, Б22-702</a:t>
            </a:r>
          </a:p>
          <a:p>
            <a:pPr algn="ctr"/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&lt;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Тестирование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&gt;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A641C-3777-CDC9-B705-93E04AAE4765}"/>
              </a:ext>
            </a:extLst>
          </p:cNvPr>
          <p:cNvSpPr txBox="1"/>
          <p:nvPr/>
        </p:nvSpPr>
        <p:spPr>
          <a:xfrm>
            <a:off x="2429659" y="4449612"/>
            <a:ext cx="288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Ременяко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Владислав Денисович, С23-712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&lt;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Сбор </a:t>
            </a:r>
            <a:r>
              <a:rPr lang="ru-RU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датасета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&gt;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pPr algn="ctr"/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oogle Shape;423;p34">
            <a:extLst>
              <a:ext uri="{FF2B5EF4-FFF2-40B4-BE49-F238E27FC236}">
                <a16:creationId xmlns:a16="http://schemas.microsoft.com/office/drawing/2014/main" id="{760C8557-5339-853A-CE41-BD26B91CCA80}"/>
              </a:ext>
            </a:extLst>
          </p:cNvPr>
          <p:cNvGrpSpPr/>
          <p:nvPr/>
        </p:nvGrpSpPr>
        <p:grpSpPr>
          <a:xfrm>
            <a:off x="1510197" y="4443459"/>
            <a:ext cx="867222" cy="923330"/>
            <a:chOff x="-1611775" y="1332800"/>
            <a:chExt cx="469175" cy="492075"/>
          </a:xfrm>
        </p:grpSpPr>
        <p:sp>
          <p:nvSpPr>
            <p:cNvPr id="5" name="Google Shape;424;p34">
              <a:extLst>
                <a:ext uri="{FF2B5EF4-FFF2-40B4-BE49-F238E27FC236}">
                  <a16:creationId xmlns:a16="http://schemas.microsoft.com/office/drawing/2014/main" id="{70F6CFDD-C8DC-137D-0B58-E8E53E0701B7}"/>
                </a:ext>
              </a:extLst>
            </p:cNvPr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;p34">
              <a:extLst>
                <a:ext uri="{FF2B5EF4-FFF2-40B4-BE49-F238E27FC236}">
                  <a16:creationId xmlns:a16="http://schemas.microsoft.com/office/drawing/2014/main" id="{D0BAAF4D-19BE-6116-831A-6826F134DB4E}"/>
                </a:ext>
              </a:extLst>
            </p:cNvPr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6;p34">
              <a:extLst>
                <a:ext uri="{FF2B5EF4-FFF2-40B4-BE49-F238E27FC236}">
                  <a16:creationId xmlns:a16="http://schemas.microsoft.com/office/drawing/2014/main" id="{0F1B9C7D-DA69-EF52-F990-8E17829B50DA}"/>
                </a:ext>
              </a:extLst>
            </p:cNvPr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7;p34">
              <a:extLst>
                <a:ext uri="{FF2B5EF4-FFF2-40B4-BE49-F238E27FC236}">
                  <a16:creationId xmlns:a16="http://schemas.microsoft.com/office/drawing/2014/main" id="{AE25C25C-AD24-70DB-F550-1EE7C6243822}"/>
                </a:ext>
              </a:extLst>
            </p:cNvPr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422;p34">
            <a:extLst>
              <a:ext uri="{FF2B5EF4-FFF2-40B4-BE49-F238E27FC236}">
                <a16:creationId xmlns:a16="http://schemas.microsoft.com/office/drawing/2014/main" id="{116309EB-EF9D-D0BE-D28A-2B9C791A82C0}"/>
              </a:ext>
            </a:extLst>
          </p:cNvPr>
          <p:cNvSpPr/>
          <p:nvPr/>
        </p:nvSpPr>
        <p:spPr>
          <a:xfrm>
            <a:off x="1510197" y="1491212"/>
            <a:ext cx="867222" cy="923330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15;p34">
            <a:extLst>
              <a:ext uri="{FF2B5EF4-FFF2-40B4-BE49-F238E27FC236}">
                <a16:creationId xmlns:a16="http://schemas.microsoft.com/office/drawing/2014/main" id="{0073F9D3-037C-2828-FA82-22E57102496F}"/>
              </a:ext>
            </a:extLst>
          </p:cNvPr>
          <p:cNvSpPr/>
          <p:nvPr/>
        </p:nvSpPr>
        <p:spPr>
          <a:xfrm>
            <a:off x="9814581" y="1491211"/>
            <a:ext cx="867222" cy="923330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grpSp>
        <p:nvGrpSpPr>
          <p:cNvPr id="20" name="Google Shape;416;p34">
            <a:extLst>
              <a:ext uri="{FF2B5EF4-FFF2-40B4-BE49-F238E27FC236}">
                <a16:creationId xmlns:a16="http://schemas.microsoft.com/office/drawing/2014/main" id="{66D0986C-F46A-D842-93D7-93BAAF520FF5}"/>
              </a:ext>
            </a:extLst>
          </p:cNvPr>
          <p:cNvGrpSpPr/>
          <p:nvPr/>
        </p:nvGrpSpPr>
        <p:grpSpPr>
          <a:xfrm>
            <a:off x="9836724" y="4443459"/>
            <a:ext cx="845079" cy="912855"/>
            <a:chOff x="858739" y="828453"/>
            <a:chExt cx="456169" cy="455755"/>
          </a:xfrm>
          <a:solidFill>
            <a:srgbClr val="002060"/>
          </a:solidFill>
        </p:grpSpPr>
        <p:sp>
          <p:nvSpPr>
            <p:cNvPr id="21" name="Google Shape;417;p34">
              <a:extLst>
                <a:ext uri="{FF2B5EF4-FFF2-40B4-BE49-F238E27FC236}">
                  <a16:creationId xmlns:a16="http://schemas.microsoft.com/office/drawing/2014/main" id="{A257C20E-C107-DDCD-CC0A-C2F369FF2416}"/>
                </a:ext>
              </a:extLst>
            </p:cNvPr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8;p34">
              <a:extLst>
                <a:ext uri="{FF2B5EF4-FFF2-40B4-BE49-F238E27FC236}">
                  <a16:creationId xmlns:a16="http://schemas.microsoft.com/office/drawing/2014/main" id="{119447D2-28E9-AF42-FF10-990B4821AD11}"/>
                </a:ext>
              </a:extLst>
            </p:cNvPr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9;p34">
              <a:extLst>
                <a:ext uri="{FF2B5EF4-FFF2-40B4-BE49-F238E27FC236}">
                  <a16:creationId xmlns:a16="http://schemas.microsoft.com/office/drawing/2014/main" id="{525F52B2-D1C1-055F-950A-17960D460235}"/>
                </a:ext>
              </a:extLst>
            </p:cNvPr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;p34">
              <a:extLst>
                <a:ext uri="{FF2B5EF4-FFF2-40B4-BE49-F238E27FC236}">
                  <a16:creationId xmlns:a16="http://schemas.microsoft.com/office/drawing/2014/main" id="{A2AA9D33-FB64-A153-1D6B-072B90A5E8DF}"/>
                </a:ext>
              </a:extLst>
            </p:cNvPr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1;p34">
              <a:extLst>
                <a:ext uri="{FF2B5EF4-FFF2-40B4-BE49-F238E27FC236}">
                  <a16:creationId xmlns:a16="http://schemas.microsoft.com/office/drawing/2014/main" id="{94DA4451-CE5B-01B8-8506-242252EC5D36}"/>
                </a:ext>
              </a:extLst>
            </p:cNvPr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2BAE0C-8C3B-909A-660F-763AAE43BBC6}"/>
              </a:ext>
            </a:extLst>
          </p:cNvPr>
          <p:cNvSpPr txBox="1"/>
          <p:nvPr/>
        </p:nvSpPr>
        <p:spPr>
          <a:xfrm>
            <a:off x="2551600" y="3223707"/>
            <a:ext cx="7088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&lt;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Наставник – </a:t>
            </a:r>
            <a:r>
              <a:rPr lang="ru-RU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Бехтин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Артем Владимирович, Б22-515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&gt;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C463D-28CB-6E91-9F5F-D7363C1AA592}"/>
              </a:ext>
            </a:extLst>
          </p:cNvPr>
          <p:cNvSpPr txBox="1"/>
          <p:nvPr/>
        </p:nvSpPr>
        <p:spPr>
          <a:xfrm>
            <a:off x="5017018" y="36272"/>
            <a:ext cx="219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Введение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EE80BD-926E-0BAE-8D0F-F345D6AD5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6" y="812151"/>
            <a:ext cx="4712589" cy="54491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0D218-B52F-0780-18E5-9008CFC354BE}"/>
              </a:ext>
            </a:extLst>
          </p:cNvPr>
          <p:cNvSpPr txBox="1"/>
          <p:nvPr/>
        </p:nvSpPr>
        <p:spPr>
          <a:xfrm>
            <a:off x="268614" y="6366513"/>
            <a:ext cx="505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Пример вывода </a:t>
            </a:r>
            <a:r>
              <a:rPr lang="ru-RU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декомпилятора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entury Gothic" panose="020B0502020202020204" pitchFamily="34" charset="0"/>
              </a:rPr>
              <a:t>Hex-Rays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12F76-7151-DB93-FCA9-B971DC470B13}"/>
              </a:ext>
            </a:extLst>
          </p:cNvPr>
          <p:cNvSpPr txBox="1"/>
          <p:nvPr/>
        </p:nvSpPr>
        <p:spPr>
          <a:xfrm>
            <a:off x="5410285" y="1351506"/>
            <a:ext cx="65164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большинстве случаев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декомпилированный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программный код трудно поддается </a:t>
            </a:r>
            <a:r>
              <a:rPr lang="ru-RU" sz="20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анализу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названия переменных и функций лишены изначального заложенного смысла и трудно прослеживается логика программы. В ходе работы над проектом был обучен </a:t>
            </a:r>
            <a:r>
              <a:rPr lang="ru-RU" sz="20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адаптер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языковой модели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CodeLlama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предназначенный для улучшения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декомпилированного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кода на языке </a:t>
            </a:r>
            <a:r>
              <a:rPr lang="ru-RU" sz="20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приближения к исходному коду программы и </a:t>
            </a:r>
            <a:r>
              <a:rPr lang="ru-RU" sz="20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упрощения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человеческого восприятия. Также исследованы возможности адаптера и проведена </a:t>
            </a:r>
            <a:r>
              <a:rPr lang="ru-RU" sz="2000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эффективности при решении данной задачи.</a:t>
            </a:r>
            <a:endParaRPr lang="en-GB" sz="2000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15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85CE8-64D6-503B-9C11-9C8EA3A5BCAD}"/>
              </a:ext>
            </a:extLst>
          </p:cNvPr>
          <p:cNvSpPr txBox="1"/>
          <p:nvPr/>
        </p:nvSpPr>
        <p:spPr>
          <a:xfrm>
            <a:off x="2367254" y="129789"/>
            <a:ext cx="767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Исследовательская составляющая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5BB1C-513C-E140-F372-F91993FFBCF8}"/>
              </a:ext>
            </a:extLst>
          </p:cNvPr>
          <p:cNvSpPr txBox="1"/>
          <p:nvPr/>
        </p:nvSpPr>
        <p:spPr>
          <a:xfrm>
            <a:off x="1718044" y="1521453"/>
            <a:ext cx="87559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Гипотеза: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мощная </a:t>
            </a:r>
            <a:r>
              <a:rPr lang="ru-RU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предобученная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LLM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при относительно небольших затратах на ее тонкую настройку сможет продемонстрировать хорошие результаты при решении задачи повышения читабельности </a:t>
            </a:r>
            <a:r>
              <a:rPr lang="ru-RU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декомпилированного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кода</a:t>
            </a:r>
            <a:endParaRPr lang="ru-RU" sz="2000" b="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endParaRPr lang="ru-RU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Объект исследования -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декомпиляция программного кода</a:t>
            </a:r>
          </a:p>
          <a:p>
            <a:endParaRPr lang="ru-RU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Предмет исследования –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применение языковых моделей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для анализа программного кода</a:t>
            </a:r>
          </a:p>
          <a:p>
            <a:endParaRPr lang="ru-RU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Методы исследования: 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поиск, анализ, сравнение, моделирование, программирование, тестирование, измерение</a:t>
            </a:r>
            <a:endParaRPr lang="en-GB" sz="2000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GB" sz="18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br>
              <a:rPr lang="ru-RU" sz="1400" b="0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endParaRPr lang="ru-RU" sz="1400" b="0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endParaRPr lang="en-GB" dirty="0"/>
          </a:p>
        </p:txBody>
      </p:sp>
      <p:pic>
        <p:nvPicPr>
          <p:cNvPr id="2050" name="Picture 2" descr="Иконка лампочка. Лампочка пиктограмма. Лампочка символ. Лампа иконка. Лампочка икона.">
            <a:extLst>
              <a:ext uri="{FF2B5EF4-FFF2-40B4-BE49-F238E27FC236}">
                <a16:creationId xmlns:a16="http://schemas.microsoft.com/office/drawing/2014/main" id="{DAAA62F2-055B-5CDD-2E1D-233D005D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875" y="1382071"/>
            <a:ext cx="1627829" cy="16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415223C2-9477-8AC2-6BD9-ED9EB55B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" y="3799986"/>
            <a:ext cx="1550521" cy="155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ловина рамки 3">
            <a:extLst>
              <a:ext uri="{FF2B5EF4-FFF2-40B4-BE49-F238E27FC236}">
                <a16:creationId xmlns:a16="http://schemas.microsoft.com/office/drawing/2014/main" id="{19CBA936-5009-2EBA-394D-2994A098B785}"/>
              </a:ext>
            </a:extLst>
          </p:cNvPr>
          <p:cNvSpPr/>
          <p:nvPr/>
        </p:nvSpPr>
        <p:spPr>
          <a:xfrm>
            <a:off x="1507714" y="1382071"/>
            <a:ext cx="1274460" cy="1274460"/>
          </a:xfrm>
          <a:prstGeom prst="halfFrame">
            <a:avLst>
              <a:gd name="adj1" fmla="val 4853"/>
              <a:gd name="adj2" fmla="val 594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Половина рамки 4">
            <a:extLst>
              <a:ext uri="{FF2B5EF4-FFF2-40B4-BE49-F238E27FC236}">
                <a16:creationId xmlns:a16="http://schemas.microsoft.com/office/drawing/2014/main" id="{5E4E6567-129C-62EC-E571-370E7FB04372}"/>
              </a:ext>
            </a:extLst>
          </p:cNvPr>
          <p:cNvSpPr/>
          <p:nvPr/>
        </p:nvSpPr>
        <p:spPr>
          <a:xfrm rot="10800000">
            <a:off x="9227415" y="4160172"/>
            <a:ext cx="1274460" cy="1274460"/>
          </a:xfrm>
          <a:prstGeom prst="halfFrame">
            <a:avLst>
              <a:gd name="adj1" fmla="val 4853"/>
              <a:gd name="adj2" fmla="val 594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2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0C0FE-8770-16D9-16D4-F33844FB8A1E}"/>
              </a:ext>
            </a:extLst>
          </p:cNvPr>
          <p:cNvSpPr txBox="1"/>
          <p:nvPr/>
        </p:nvSpPr>
        <p:spPr>
          <a:xfrm>
            <a:off x="4522352" y="145416"/>
            <a:ext cx="3251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Цель и задачи 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15DCF-DBB9-F841-9598-5D9CD3440AAA}"/>
              </a:ext>
            </a:extLst>
          </p:cNvPr>
          <p:cNvSpPr txBox="1"/>
          <p:nvPr/>
        </p:nvSpPr>
        <p:spPr>
          <a:xfrm>
            <a:off x="535916" y="1269667"/>
            <a:ext cx="11224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Цель: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разработка адаптера на основе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предобученной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языковой модели для решения задачи интеллектуальной обработки (в нашем случае – повышения читабельности)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декомпилированного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кода, а также оценка его работоспособности</a:t>
            </a:r>
            <a:endParaRPr lang="en-GB" sz="2000" dirty="0">
              <a:solidFill>
                <a:srgbClr val="00206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7E892-D5C2-5247-7575-EB6ADFC13A5B}"/>
              </a:ext>
            </a:extLst>
          </p:cNvPr>
          <p:cNvSpPr txBox="1"/>
          <p:nvPr/>
        </p:nvSpPr>
        <p:spPr>
          <a:xfrm>
            <a:off x="5497919" y="276818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Задачи:</a:t>
            </a:r>
            <a:endParaRPr lang="en-GB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7376F-74B2-ACC7-C519-049C064BA46A}"/>
              </a:ext>
            </a:extLst>
          </p:cNvPr>
          <p:cNvSpPr txBox="1"/>
          <p:nvPr/>
        </p:nvSpPr>
        <p:spPr>
          <a:xfrm>
            <a:off x="1780198" y="3491635"/>
            <a:ext cx="2179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1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) Поиск и рассмотрение аналогов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4F993-A2CB-2FFB-39CB-406E08946E0E}"/>
              </a:ext>
            </a:extLst>
          </p:cNvPr>
          <p:cNvSpPr txBox="1"/>
          <p:nvPr/>
        </p:nvSpPr>
        <p:spPr>
          <a:xfrm>
            <a:off x="5444837" y="3491635"/>
            <a:ext cx="132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2) Выбор языковой модели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A8B76-9681-3DCF-EBEF-1BE9A12049D0}"/>
              </a:ext>
            </a:extLst>
          </p:cNvPr>
          <p:cNvSpPr txBox="1"/>
          <p:nvPr/>
        </p:nvSpPr>
        <p:spPr>
          <a:xfrm>
            <a:off x="8376535" y="3491635"/>
            <a:ext cx="2632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3) Сбор первой части </a:t>
            </a:r>
            <a:r>
              <a:rPr lang="ru-RU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датасета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(исходный код)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2F4DC-7D92-E40E-EE0A-5FF8E8118DD8}"/>
              </a:ext>
            </a:extLst>
          </p:cNvPr>
          <p:cNvSpPr txBox="1"/>
          <p:nvPr/>
        </p:nvSpPr>
        <p:spPr>
          <a:xfrm>
            <a:off x="1595143" y="5109933"/>
            <a:ext cx="2588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4) Компиляция и декомпиляция – подготовка второй части </a:t>
            </a:r>
            <a:r>
              <a:rPr lang="ru-RU" sz="20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датасета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F020A-47D5-4C47-CCE6-D2BAD70E3FCA}"/>
              </a:ext>
            </a:extLst>
          </p:cNvPr>
          <p:cNvSpPr txBox="1"/>
          <p:nvPr/>
        </p:nvSpPr>
        <p:spPr>
          <a:xfrm>
            <a:off x="5037900" y="5376191"/>
            <a:ext cx="222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5) Файн-тюнинг модели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E7523-3372-8473-CD23-56F3FB6D256F}"/>
              </a:ext>
            </a:extLst>
          </p:cNvPr>
          <p:cNvSpPr txBox="1"/>
          <p:nvPr/>
        </p:nvSpPr>
        <p:spPr>
          <a:xfrm>
            <a:off x="8138779" y="5376191"/>
            <a:ext cx="2103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6) Проведение тестов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F3F82AA-FA5E-4261-198A-00BF4DA900F9}"/>
              </a:ext>
            </a:extLst>
          </p:cNvPr>
          <p:cNvSpPr/>
          <p:nvPr/>
        </p:nvSpPr>
        <p:spPr>
          <a:xfrm>
            <a:off x="1738949" y="3337602"/>
            <a:ext cx="2239738" cy="135834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6BD4AE9-B464-B95C-8EB5-A6313250B4A9}"/>
              </a:ext>
            </a:extLst>
          </p:cNvPr>
          <p:cNvSpPr/>
          <p:nvPr/>
        </p:nvSpPr>
        <p:spPr>
          <a:xfrm>
            <a:off x="5304192" y="3302986"/>
            <a:ext cx="1606159" cy="139296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35A8C43-3521-577B-FAC7-A6D349AD1168}"/>
              </a:ext>
            </a:extLst>
          </p:cNvPr>
          <p:cNvSpPr/>
          <p:nvPr/>
        </p:nvSpPr>
        <p:spPr>
          <a:xfrm>
            <a:off x="8274552" y="3302985"/>
            <a:ext cx="2418510" cy="139296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FB4C33D9-9FAD-EE4A-6EC6-7FDE309DF944}"/>
              </a:ext>
            </a:extLst>
          </p:cNvPr>
          <p:cNvSpPr/>
          <p:nvPr/>
        </p:nvSpPr>
        <p:spPr>
          <a:xfrm>
            <a:off x="1486774" y="5003541"/>
            <a:ext cx="2799040" cy="151043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1E03D81E-238E-0549-49E3-B5E7026F5F23}"/>
              </a:ext>
            </a:extLst>
          </p:cNvPr>
          <p:cNvSpPr/>
          <p:nvPr/>
        </p:nvSpPr>
        <p:spPr>
          <a:xfrm>
            <a:off x="4933803" y="5222303"/>
            <a:ext cx="2428313" cy="10156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EA9D8A9-0B73-1F65-CD56-5039466FEF39}"/>
              </a:ext>
            </a:extLst>
          </p:cNvPr>
          <p:cNvSpPr/>
          <p:nvPr/>
        </p:nvSpPr>
        <p:spPr>
          <a:xfrm>
            <a:off x="8075251" y="5222303"/>
            <a:ext cx="2230578" cy="101566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17FEF27-6E10-81D1-915D-09AB25061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40" y="3491635"/>
            <a:ext cx="1143628" cy="114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4E458D7-D94E-34D7-30F9-6A5258061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928" y="5158320"/>
            <a:ext cx="1091465" cy="114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>
            <a:extLst>
              <a:ext uri="{FF2B5EF4-FFF2-40B4-BE49-F238E27FC236}">
                <a16:creationId xmlns:a16="http://schemas.microsoft.com/office/drawing/2014/main" id="{9535200F-CDB7-02C5-2FC8-4F76C03DE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901" y="3429000"/>
            <a:ext cx="1324074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6">
            <a:extLst>
              <a:ext uri="{FF2B5EF4-FFF2-40B4-BE49-F238E27FC236}">
                <a16:creationId xmlns:a16="http://schemas.microsoft.com/office/drawing/2014/main" id="{2BBAA2CF-651C-DD8D-7CB2-2887B93B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782" y="3414547"/>
            <a:ext cx="1362770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>
            <a:extLst>
              <a:ext uri="{FF2B5EF4-FFF2-40B4-BE49-F238E27FC236}">
                <a16:creationId xmlns:a16="http://schemas.microsoft.com/office/drawing/2014/main" id="{E3B760C5-C87D-8CB1-7922-56E6C249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062" y="3414547"/>
            <a:ext cx="1498938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>
            <a:extLst>
              <a:ext uri="{FF2B5EF4-FFF2-40B4-BE49-F238E27FC236}">
                <a16:creationId xmlns:a16="http://schemas.microsoft.com/office/drawing/2014/main" id="{8B11E1EF-C1E8-A3CF-F29D-04112860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1" y="5155626"/>
            <a:ext cx="1498938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6">
            <a:extLst>
              <a:ext uri="{FF2B5EF4-FFF2-40B4-BE49-F238E27FC236}">
                <a16:creationId xmlns:a16="http://schemas.microsoft.com/office/drawing/2014/main" id="{6C24B454-4BB1-FE5B-B7D7-CC70A375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749" y="5155625"/>
            <a:ext cx="639101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16">
            <a:extLst>
              <a:ext uri="{FF2B5EF4-FFF2-40B4-BE49-F238E27FC236}">
                <a16:creationId xmlns:a16="http://schemas.microsoft.com/office/drawing/2014/main" id="{83F9AC4B-690A-000C-3A16-F91404DE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258" y="5155624"/>
            <a:ext cx="712992" cy="135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Равнобедренный треугольник 1030">
            <a:extLst>
              <a:ext uri="{FF2B5EF4-FFF2-40B4-BE49-F238E27FC236}">
                <a16:creationId xmlns:a16="http://schemas.microsoft.com/office/drawing/2014/main" id="{90BFA91D-4705-5F79-7EA1-F4D08EDD22D3}"/>
              </a:ext>
            </a:extLst>
          </p:cNvPr>
          <p:cNvSpPr/>
          <p:nvPr/>
        </p:nvSpPr>
        <p:spPr>
          <a:xfrm rot="5400000">
            <a:off x="5129232" y="3933800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32" name="Равнобедренный треугольник 1031">
            <a:extLst>
              <a:ext uri="{FF2B5EF4-FFF2-40B4-BE49-F238E27FC236}">
                <a16:creationId xmlns:a16="http://schemas.microsoft.com/office/drawing/2014/main" id="{AC1DF09B-DF51-4217-9C5A-171E5A82272F}"/>
              </a:ext>
            </a:extLst>
          </p:cNvPr>
          <p:cNvSpPr/>
          <p:nvPr/>
        </p:nvSpPr>
        <p:spPr>
          <a:xfrm rot="5400000">
            <a:off x="8096191" y="3915923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33" name="Равнобедренный треугольник 1032">
            <a:extLst>
              <a:ext uri="{FF2B5EF4-FFF2-40B4-BE49-F238E27FC236}">
                <a16:creationId xmlns:a16="http://schemas.microsoft.com/office/drawing/2014/main" id="{33855829-A496-9ECB-3157-DC8DFCE4613D}"/>
              </a:ext>
            </a:extLst>
          </p:cNvPr>
          <p:cNvSpPr/>
          <p:nvPr/>
        </p:nvSpPr>
        <p:spPr>
          <a:xfrm rot="5400000">
            <a:off x="4766930" y="5674877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34" name="Равнобедренный треугольник 1033">
            <a:extLst>
              <a:ext uri="{FF2B5EF4-FFF2-40B4-BE49-F238E27FC236}">
                <a16:creationId xmlns:a16="http://schemas.microsoft.com/office/drawing/2014/main" id="{4EAEBA18-E50A-0B85-C35E-0156F9D4A273}"/>
              </a:ext>
            </a:extLst>
          </p:cNvPr>
          <p:cNvSpPr/>
          <p:nvPr/>
        </p:nvSpPr>
        <p:spPr>
          <a:xfrm rot="5400000">
            <a:off x="7915329" y="5674877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035" name="Равнобедренный треугольник 1034">
            <a:extLst>
              <a:ext uri="{FF2B5EF4-FFF2-40B4-BE49-F238E27FC236}">
                <a16:creationId xmlns:a16="http://schemas.microsoft.com/office/drawing/2014/main" id="{DF1AF764-6F4B-5C94-B384-D3308F373603}"/>
              </a:ext>
            </a:extLst>
          </p:cNvPr>
          <p:cNvSpPr/>
          <p:nvPr/>
        </p:nvSpPr>
        <p:spPr>
          <a:xfrm rot="5400000">
            <a:off x="1323377" y="5656091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3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B8156-EFF3-A241-822B-01598D2DBE4C}"/>
              </a:ext>
            </a:extLst>
          </p:cNvPr>
          <p:cNvSpPr txBox="1"/>
          <p:nvPr/>
        </p:nvSpPr>
        <p:spPr>
          <a:xfrm>
            <a:off x="4322117" y="153563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Стек технологий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DF4BF-7E4A-0739-9891-7D37B1B4DE8C}"/>
              </a:ext>
            </a:extLst>
          </p:cNvPr>
          <p:cNvSpPr txBox="1"/>
          <p:nvPr/>
        </p:nvSpPr>
        <p:spPr>
          <a:xfrm>
            <a:off x="605459" y="5879920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Компилятор - </a:t>
            </a:r>
            <a:r>
              <a:rPr lang="en-US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GCC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11.4.0</a:t>
            </a:r>
            <a:endParaRPr lang="ru-RU" dirty="0">
              <a:solidFill>
                <a:srgbClr val="002060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2F11-2507-CE46-8A60-58BAA46CAB3B}"/>
              </a:ext>
            </a:extLst>
          </p:cNvPr>
          <p:cNvSpPr txBox="1"/>
          <p:nvPr/>
        </p:nvSpPr>
        <p:spPr>
          <a:xfrm>
            <a:off x="332636" y="2678271"/>
            <a:ext cx="3741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Основа </a:t>
            </a:r>
            <a:r>
              <a:rPr lang="ru-RU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датасета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FormAI</a:t>
            </a:r>
            <a:r>
              <a:rPr lang="en-US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Dataset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(176 тыс. примеров из исходного кода на Си)</a:t>
            </a:r>
          </a:p>
          <a:p>
            <a:endParaRPr lang="en-GB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DC7472-6135-894B-1C47-F32E08FE0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"/>
          <a:stretch/>
        </p:blipFill>
        <p:spPr bwMode="auto">
          <a:xfrm>
            <a:off x="873671" y="1007586"/>
            <a:ext cx="2533650" cy="1670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AAF96543-8B05-2755-5B03-240B4273F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55" y="3741643"/>
            <a:ext cx="2292985" cy="1582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Picture background">
            <a:extLst>
              <a:ext uri="{FF2B5EF4-FFF2-40B4-BE49-F238E27FC236}">
                <a16:creationId xmlns:a16="http://schemas.microsoft.com/office/drawing/2014/main" id="{2882DAD3-D577-FEBF-FDBD-19EB7204DD2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9" b="37710"/>
          <a:stretch/>
        </p:blipFill>
        <p:spPr bwMode="auto">
          <a:xfrm>
            <a:off x="8528774" y="1007586"/>
            <a:ext cx="2789555" cy="68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0CE3E6-0FF2-D097-EE4F-FAFEC3D060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 r="1299"/>
          <a:stretch/>
        </p:blipFill>
        <p:spPr bwMode="auto">
          <a:xfrm>
            <a:off x="8528774" y="1744757"/>
            <a:ext cx="2789555" cy="1052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100F6A-03A4-4E51-E088-5D066F74F0F7}"/>
              </a:ext>
            </a:extLst>
          </p:cNvPr>
          <p:cNvSpPr txBox="1"/>
          <p:nvPr/>
        </p:nvSpPr>
        <p:spPr>
          <a:xfrm>
            <a:off x="8237059" y="2818313"/>
            <a:ext cx="3372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Декомпиляторы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- </a:t>
            </a:r>
            <a:r>
              <a:rPr lang="en-US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Hex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Rays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(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8.3.0.230608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00206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RetDec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(v5.0)</a:t>
            </a:r>
            <a:endParaRPr lang="ru-RU" dirty="0">
              <a:solidFill>
                <a:srgbClr val="002060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1FDD0-7721-2903-031C-4AF693B793B3}"/>
              </a:ext>
            </a:extLst>
          </p:cNvPr>
          <p:cNvSpPr txBox="1"/>
          <p:nvPr/>
        </p:nvSpPr>
        <p:spPr>
          <a:xfrm>
            <a:off x="8033328" y="5324063"/>
            <a:ext cx="37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Языковая модель 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CodeLlama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-7</a:t>
            </a:r>
            <a:r>
              <a:rPr lang="en-US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(7 миллиардов обучаемых параметров)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29BEA65-0E00-AC80-3AFA-0A3598742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5" b="7924"/>
          <a:stretch/>
        </p:blipFill>
        <p:spPr bwMode="auto">
          <a:xfrm>
            <a:off x="1095261" y="3741643"/>
            <a:ext cx="2090469" cy="209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2200556-5374-9845-1195-253C1674125A}"/>
              </a:ext>
            </a:extLst>
          </p:cNvPr>
          <p:cNvSpPr/>
          <p:nvPr/>
        </p:nvSpPr>
        <p:spPr>
          <a:xfrm>
            <a:off x="4488070" y="2818312"/>
            <a:ext cx="3208987" cy="151255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085F2-2551-4F21-3D09-8F0EDB4BFB35}"/>
              </a:ext>
            </a:extLst>
          </p:cNvPr>
          <p:cNvSpPr txBox="1"/>
          <p:nvPr/>
        </p:nvSpPr>
        <p:spPr>
          <a:xfrm>
            <a:off x="4431518" y="2913823"/>
            <a:ext cx="3328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Century Gothic" panose="020B0502020202020204" pitchFamily="34" charset="0"/>
              </a:rPr>
              <a:t>Адаптер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с </a:t>
            </a:r>
            <a:r>
              <a:rPr lang="ru-RU" sz="18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1,05 млн. обучаемых параметров (0,015 % от всех параметров модели)</a:t>
            </a:r>
            <a:endParaRPr lang="ru-RU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691669F2-4F5C-E3A0-6FD7-9E35FC70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185728" y="4326424"/>
            <a:ext cx="2292985" cy="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BE39DE-26FC-7689-FEF7-A30D7C4C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68" y="2112330"/>
            <a:ext cx="1765006" cy="6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0A47481B-AE65-04FD-B643-8D28F0D71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7763" y="2112328"/>
            <a:ext cx="1990467" cy="6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084A82FA-D5DD-6BFD-0D11-F5EB3DAB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742994" y="4326422"/>
            <a:ext cx="1990467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F79CE3A-A71A-94EB-7E34-C0A288149CE0}"/>
              </a:ext>
            </a:extLst>
          </p:cNvPr>
          <p:cNvSpPr/>
          <p:nvPr/>
        </p:nvSpPr>
        <p:spPr>
          <a:xfrm rot="9406791">
            <a:off x="5320727" y="2664957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59BB430-90CF-7FCC-16DD-7B802CA52512}"/>
              </a:ext>
            </a:extLst>
          </p:cNvPr>
          <p:cNvSpPr/>
          <p:nvPr/>
        </p:nvSpPr>
        <p:spPr>
          <a:xfrm rot="12051021">
            <a:off x="6716464" y="2646420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8FC074C-216B-F1DE-A9D6-20756D5AE41A}"/>
              </a:ext>
            </a:extLst>
          </p:cNvPr>
          <p:cNvSpPr/>
          <p:nvPr/>
        </p:nvSpPr>
        <p:spPr>
          <a:xfrm rot="2207309">
            <a:off x="5364276" y="4325931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46767C02-8A08-FD78-6716-1BE6E2AADA75}"/>
              </a:ext>
            </a:extLst>
          </p:cNvPr>
          <p:cNvSpPr/>
          <p:nvPr/>
        </p:nvSpPr>
        <p:spPr>
          <a:xfrm rot="19979265">
            <a:off x="6716463" y="4329459"/>
            <a:ext cx="152755" cy="167086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E38833-8415-1D9D-C2C4-141629F65800}"/>
              </a:ext>
            </a:extLst>
          </p:cNvPr>
          <p:cNvSpPr txBox="1"/>
          <p:nvPr/>
        </p:nvSpPr>
        <p:spPr>
          <a:xfrm>
            <a:off x="4876218" y="0"/>
            <a:ext cx="2439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Fine-tuning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2CE9E6-9010-2763-887E-ADF44BBB5A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794"/>
            <a:ext cx="3122720" cy="300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C648A1-B955-7B1A-731B-6F40FED5A5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89" r="-320"/>
          <a:stretch/>
        </p:blipFill>
        <p:spPr bwMode="auto">
          <a:xfrm>
            <a:off x="5865" y="3887945"/>
            <a:ext cx="3122721" cy="2970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4E48F-1CA6-8877-CD1E-15B52CB308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50" y="885794"/>
            <a:ext cx="8974150" cy="37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адпись 2">
            <a:extLst>
              <a:ext uri="{FF2B5EF4-FFF2-40B4-BE49-F238E27FC236}">
                <a16:creationId xmlns:a16="http://schemas.microsoft.com/office/drawing/2014/main" id="{0B703C95-82C3-2C30-6429-36A6EAD9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02" y="4665086"/>
            <a:ext cx="84948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/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Демонстрация динамики функции потерь от количества итераций в ходе обучения</a:t>
            </a:r>
            <a:endParaRPr lang="en-GB" sz="2000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B404F-F778-AE87-A6B1-F0BA90253B21}"/>
              </a:ext>
            </a:extLst>
          </p:cNvPr>
          <p:cNvSpPr txBox="1"/>
          <p:nvPr/>
        </p:nvSpPr>
        <p:spPr>
          <a:xfrm>
            <a:off x="3122720" y="5772151"/>
            <a:ext cx="4128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&lt;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Архитектура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LLM + </a:t>
            </a:r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адаптер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34591-DC9C-1E9D-DA62-7ADBE50FCDFA}"/>
              </a:ext>
            </a:extLst>
          </p:cNvPr>
          <p:cNvSpPr txBox="1"/>
          <p:nvPr/>
        </p:nvSpPr>
        <p:spPr>
          <a:xfrm>
            <a:off x="7654376" y="5772151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Последний лучший 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loss =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0.1495</a:t>
            </a:r>
            <a:r>
              <a:rPr lang="en-US" sz="2000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571AF88-88DA-6C43-DA72-B717B6CE3F63}"/>
              </a:ext>
            </a:extLst>
          </p:cNvPr>
          <p:cNvSpPr/>
          <p:nvPr/>
        </p:nvSpPr>
        <p:spPr>
          <a:xfrm>
            <a:off x="7634018" y="5702785"/>
            <a:ext cx="4318329" cy="59331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5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08E6D-7B16-D50C-7B1A-C7FA9B1678FF}"/>
              </a:ext>
            </a:extLst>
          </p:cNvPr>
          <p:cNvSpPr txBox="1"/>
          <p:nvPr/>
        </p:nvSpPr>
        <p:spPr>
          <a:xfrm>
            <a:off x="4530507" y="0"/>
            <a:ext cx="3130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Тестирование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5F925C-1DA7-7694-5AFE-462441DAF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30" y="839846"/>
            <a:ext cx="6976505" cy="186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95746-40FE-E064-AD08-53904512C1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930" y="2758424"/>
            <a:ext cx="6976505" cy="3983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505C91-C9F1-D101-FE6D-1AE46B38E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9" y="839845"/>
            <a:ext cx="4797561" cy="3390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1B93A-6E1A-A580-306F-1A1B1042E893}"/>
              </a:ext>
            </a:extLst>
          </p:cNvPr>
          <p:cNvSpPr txBox="1"/>
          <p:nvPr/>
        </p:nvSpPr>
        <p:spPr>
          <a:xfrm>
            <a:off x="166629" y="4974026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Corpus B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L</a:t>
            </a:r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EU =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0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.</a:t>
            </a:r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41</a:t>
            </a:r>
            <a:endParaRPr lang="ru-RU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Sentence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Century Gothic" panose="020B0502020202020204" pitchFamily="34" charset="0"/>
              </a:rPr>
              <a:t>BLEU = 0.32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F238-037E-78C0-ACF0-114FD1D57C41}"/>
              </a:ext>
            </a:extLst>
          </p:cNvPr>
          <p:cNvSpPr txBox="1"/>
          <p:nvPr/>
        </p:nvSpPr>
        <p:spPr>
          <a:xfrm>
            <a:off x="724300" y="4229973"/>
            <a:ext cx="368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Динамика 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Sentence BLEU </a:t>
            </a: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при тестировании</a:t>
            </a:r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75E1C5-F57A-F79C-ECBC-50089008B226}"/>
              </a:ext>
            </a:extLst>
          </p:cNvPr>
          <p:cNvSpPr txBox="1"/>
          <p:nvPr/>
        </p:nvSpPr>
        <p:spPr>
          <a:xfrm>
            <a:off x="166629" y="5801841"/>
            <a:ext cx="429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Оригинал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002060"/>
                </a:solidFill>
                <a:latin typeface="Century Gothic" panose="020B0502020202020204" pitchFamily="34" charset="0"/>
              </a:rPr>
              <a:t>Сгенерированный моделью код</a:t>
            </a:r>
            <a:endParaRPr lang="en-GB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DD27BE0-AC75-C2D7-7F2A-4C49B0E5DC7D}"/>
              </a:ext>
            </a:extLst>
          </p:cNvPr>
          <p:cNvSpPr/>
          <p:nvPr/>
        </p:nvSpPr>
        <p:spPr>
          <a:xfrm>
            <a:off x="11587375" y="923027"/>
            <a:ext cx="358090" cy="33339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Надпись 2">
            <a:extLst>
              <a:ext uri="{FF2B5EF4-FFF2-40B4-BE49-F238E27FC236}">
                <a16:creationId xmlns:a16="http://schemas.microsoft.com/office/drawing/2014/main" id="{B90FD932-AAAE-EBF3-A97E-42D81DE1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7375" y="904709"/>
            <a:ext cx="358090" cy="26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ru-RU" b="1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endParaRPr lang="en-GB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BCF7954-CCB1-0954-E0B7-B088F9D44868}"/>
              </a:ext>
            </a:extLst>
          </p:cNvPr>
          <p:cNvSpPr/>
          <p:nvPr/>
        </p:nvSpPr>
        <p:spPr>
          <a:xfrm>
            <a:off x="11557337" y="2821502"/>
            <a:ext cx="358090" cy="333399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" name="Надпись 2">
            <a:extLst>
              <a:ext uri="{FF2B5EF4-FFF2-40B4-BE49-F238E27FC236}">
                <a16:creationId xmlns:a16="http://schemas.microsoft.com/office/drawing/2014/main" id="{97EF9BCB-F8B8-A299-7EA7-2D4A92AA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337" y="2781173"/>
            <a:ext cx="358090" cy="26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Century Gothic" panose="020B0502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endParaRPr lang="en-GB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A74899C-822E-B22F-B125-5F3B65A9B39E}"/>
              </a:ext>
            </a:extLst>
          </p:cNvPr>
          <p:cNvSpPr/>
          <p:nvPr/>
        </p:nvSpPr>
        <p:spPr>
          <a:xfrm>
            <a:off x="212178" y="5718079"/>
            <a:ext cx="4318329" cy="833461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8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3294A-33B7-5B9D-4F3D-64470C2FBA74}"/>
              </a:ext>
            </a:extLst>
          </p:cNvPr>
          <p:cNvSpPr txBox="1"/>
          <p:nvPr/>
        </p:nvSpPr>
        <p:spPr>
          <a:xfrm>
            <a:off x="4746110" y="83762"/>
            <a:ext cx="2699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Заключение</a:t>
            </a:r>
            <a:endParaRPr lang="en-GB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01417-96B4-2FC6-0705-6415BF3EDCFC}"/>
              </a:ext>
            </a:extLst>
          </p:cNvPr>
          <p:cNvSpPr txBox="1"/>
          <p:nvPr/>
        </p:nvSpPr>
        <p:spPr>
          <a:xfrm>
            <a:off x="1605683" y="1228507"/>
            <a:ext cx="8980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Проведенные тесты показывают, что модель с адаптером, несмотря на относительно небольшие для </a:t>
            </a:r>
            <a:r>
              <a:rPr lang="en-US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NLP 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объем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датасета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и количество эпох, достигает приличных результатов, в том числе при обработке кода,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декомпилированного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при помощи программ, примеров вывода которых не было в обучающей выборке (например,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RetDec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). В дальнейшие планы работы над проектом входят: продолжение обучения модели на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датасете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большего объема и с примерами работы других </a:t>
            </a:r>
            <a:r>
              <a:rPr lang="ru-RU" sz="2000" dirty="0" err="1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декомпиляторов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проведение более масштабного тестирования как с классическими для задачи </a:t>
            </a:r>
            <a:r>
              <a:rPr lang="en-US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seq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seq 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метриками (</a:t>
            </a:r>
            <a:r>
              <a:rPr lang="en-US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BLEU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AED </a:t>
            </a:r>
            <a:r>
              <a:rPr lang="ru-RU" sz="20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и т.д.), так и с оценкой при помощи опроса специалистов и с проверкой возможности перекомпилирования результатов работы нейросети.</a:t>
            </a:r>
            <a:endParaRPr lang="en-GB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Надпись 2">
            <a:extLst>
              <a:ext uri="{FF2B5EF4-FFF2-40B4-BE49-F238E27FC236}">
                <a16:creationId xmlns:a16="http://schemas.microsoft.com/office/drawing/2014/main" id="{89B8A2CB-F817-A8DA-7757-92649A31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956" y="5791244"/>
            <a:ext cx="52400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/>
                <a:latin typeface="Century Gothic" panose="020B0502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&lt; To be continued… &gt;</a:t>
            </a:r>
            <a:endParaRPr lang="en-GB" sz="1100" dirty="0">
              <a:effectLst/>
              <a:latin typeface="Century Gothic" panose="020B0502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Половина рамки 7">
            <a:extLst>
              <a:ext uri="{FF2B5EF4-FFF2-40B4-BE49-F238E27FC236}">
                <a16:creationId xmlns:a16="http://schemas.microsoft.com/office/drawing/2014/main" id="{D40FEDB7-AA2B-E765-2A83-C8F80CB7A952}"/>
              </a:ext>
            </a:extLst>
          </p:cNvPr>
          <p:cNvSpPr/>
          <p:nvPr/>
        </p:nvSpPr>
        <p:spPr>
          <a:xfrm>
            <a:off x="1333210" y="1026083"/>
            <a:ext cx="1274460" cy="1274460"/>
          </a:xfrm>
          <a:prstGeom prst="halfFrame">
            <a:avLst>
              <a:gd name="adj1" fmla="val 4853"/>
              <a:gd name="adj2" fmla="val 594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Половина рамки 8">
            <a:extLst>
              <a:ext uri="{FF2B5EF4-FFF2-40B4-BE49-F238E27FC236}">
                <a16:creationId xmlns:a16="http://schemas.microsoft.com/office/drawing/2014/main" id="{C8B1B551-8A34-8969-821F-0C9395BDBA78}"/>
              </a:ext>
            </a:extLst>
          </p:cNvPr>
          <p:cNvSpPr/>
          <p:nvPr/>
        </p:nvSpPr>
        <p:spPr>
          <a:xfrm rot="10800000">
            <a:off x="9422044" y="3905249"/>
            <a:ext cx="1274460" cy="1274460"/>
          </a:xfrm>
          <a:prstGeom prst="halfFrame">
            <a:avLst>
              <a:gd name="adj1" fmla="val 4853"/>
              <a:gd name="adj2" fmla="val 594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390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536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Тема Office</vt:lpstr>
      <vt:lpstr>Исследование возможностей файн-тюнинга LLM для решения задачи повышения читабельности декомпилированного кода на языке Си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Исследование возможностей файн-тюнинга LLM для решения задачи повышения читабельности декомпилированного кода на языке Си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EmoQuant</dc:title>
  <dc:creator>Константин Кислов</dc:creator>
  <cp:lastModifiedBy>Константин Кислов</cp:lastModifiedBy>
  <cp:revision>12</cp:revision>
  <dcterms:created xsi:type="dcterms:W3CDTF">2024-04-21T02:54:29Z</dcterms:created>
  <dcterms:modified xsi:type="dcterms:W3CDTF">2024-05-21T18:35:36Z</dcterms:modified>
</cp:coreProperties>
</file>