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2" r:id="rId4"/>
    <p:sldId id="263" r:id="rId5"/>
    <p:sldId id="271" r:id="rId6"/>
    <p:sldId id="272" r:id="rId7"/>
    <p:sldId id="273" r:id="rId8"/>
    <p:sldId id="275" r:id="rId9"/>
    <p:sldId id="274" r:id="rId10"/>
    <p:sldId id="264" r:id="rId11"/>
    <p:sldId id="276" r:id="rId12"/>
    <p:sldId id="265" r:id="rId13"/>
    <p:sldId id="266" r:id="rId14"/>
    <p:sldId id="270" r:id="rId15"/>
    <p:sldId id="288" r:id="rId16"/>
    <p:sldId id="289" r:id="rId17"/>
    <p:sldId id="277" r:id="rId18"/>
    <p:sldId id="278" r:id="rId19"/>
    <p:sldId id="279" r:id="rId20"/>
    <p:sldId id="280" r:id="rId21"/>
    <p:sldId id="285" r:id="rId22"/>
    <p:sldId id="286" r:id="rId23"/>
    <p:sldId id="281" r:id="rId24"/>
    <p:sldId id="283" r:id="rId25"/>
    <p:sldId id="282" r:id="rId26"/>
    <p:sldId id="284" r:id="rId27"/>
    <p:sldId id="287" r:id="rId28"/>
    <p:sldId id="26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E3F6"/>
    <a:srgbClr val="3467A8"/>
    <a:srgbClr val="193D78"/>
    <a:srgbClr val="5ABAE5"/>
    <a:srgbClr val="56D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8" autoAdjust="0"/>
    <p:restoredTop sz="94590" autoAdjust="0"/>
  </p:normalViewPr>
  <p:slideViewPr>
    <p:cSldViewPr snapToGrid="0">
      <p:cViewPr>
        <p:scale>
          <a:sx n="75" d="100"/>
          <a:sy n="75" d="100"/>
        </p:scale>
        <p:origin x="-900" y="-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7BC20-A8CE-435D-8215-9C68D7A871BB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CD28-26EC-4CD0-8A70-18374D83F2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ACD28-26EC-4CD0-8A70-18374D83F2C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40297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415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83260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95052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76097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95967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5565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636929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96632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1749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39041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5100-D539-42A6-851C-69A7D2D91D1A}" type="datetimeFigureOut">
              <a:rPr lang="zh-CN" altLang="en-US" smtClean="0"/>
              <a:pPr/>
              <a:t>1-4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94C-4ADF-4A5D-9DA1-49DD58DD6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192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6202361" y="375312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64508" y="688017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928937" y="2724151"/>
            <a:ext cx="6334125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38486" y="293397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464508" y="3081936"/>
            <a:ext cx="515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 </a:t>
            </a:r>
            <a:r>
              <a:rPr lang="zh-CN" altLang="en-US" sz="280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框架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18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模块化和依赖注入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实现加载顺序的自定义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增加了模块的可重用性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5639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在单元测试中，不必加载所有内容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394309" y="252063"/>
            <a:ext cx="5358183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499" y="384551"/>
            <a:ext cx="537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官方推荐的模块切分方式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4987801" y="1412649"/>
            <a:ext cx="2216398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app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1341925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controllers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6510" y="3141791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directives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523524" y="3130069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services</a:t>
            </a:r>
            <a:endParaRPr lang="zh-CN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126046" y="3141790"/>
            <a:ext cx="1612291" cy="567120"/>
          </a:xfrm>
          <a:prstGeom prst="rect">
            <a:avLst/>
          </a:prstGeom>
          <a:solidFill>
            <a:srgbClr val="40E3F6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filter</a:t>
            </a:r>
            <a:endParaRPr lang="zh-CN" altLang="en-US" sz="2400" dirty="0"/>
          </a:p>
        </p:txBody>
      </p:sp>
      <p:cxnSp>
        <p:nvCxnSpPr>
          <p:cNvPr id="39" name="直接箭头连接符 38"/>
          <p:cNvCxnSpPr>
            <a:stCxn id="24" idx="2"/>
            <a:endCxn id="26" idx="0"/>
          </p:cNvCxnSpPr>
          <p:nvPr/>
        </p:nvCxnSpPr>
        <p:spPr>
          <a:xfrm flipH="1">
            <a:off x="2148071" y="2231799"/>
            <a:ext cx="3947929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2"/>
            <a:endCxn id="32" idx="0"/>
          </p:cNvCxnSpPr>
          <p:nvPr/>
        </p:nvCxnSpPr>
        <p:spPr>
          <a:xfrm flipH="1">
            <a:off x="4832656" y="2231799"/>
            <a:ext cx="1263344" cy="90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2"/>
            <a:endCxn id="33" idx="0"/>
          </p:cNvCxnSpPr>
          <p:nvPr/>
        </p:nvCxnSpPr>
        <p:spPr>
          <a:xfrm>
            <a:off x="6096000" y="2231799"/>
            <a:ext cx="123367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4" idx="2"/>
            <a:endCxn id="37" idx="0"/>
          </p:cNvCxnSpPr>
          <p:nvPr/>
        </p:nvCxnSpPr>
        <p:spPr>
          <a:xfrm>
            <a:off x="6096000" y="2231799"/>
            <a:ext cx="3836192" cy="909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81907" y="4173415"/>
            <a:ext cx="878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任何一个</a:t>
            </a:r>
            <a:r>
              <a:rPr lang="en-US" altLang="zh-CN" dirty="0" err="1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ng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应用都是由控制器、指令、服务、路由、过滤器等有限的模块类型构成的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3631" y="4865077"/>
            <a:ext cx="887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控制器、指令、服务、路由、过滤器分别放在一个模块里面（可以借助于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grunt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合并）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3630" y="5451230"/>
            <a:ext cx="570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用一个总的</a:t>
            </a:r>
            <a:r>
              <a:rPr lang="en-US" altLang="zh-CN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app</a:t>
            </a:r>
            <a:r>
              <a:rPr lang="zh-CN" altLang="en-US" dirty="0" smtClean="0">
                <a:solidFill>
                  <a:srgbClr val="3467A8"/>
                </a:solidFill>
                <a:latin typeface="方正兰亭超细黑简体" pitchFamily="2" charset="-122"/>
                <a:ea typeface="造字工房悦圆（非商用）常规体"/>
              </a:rPr>
              <a:t>模块作为入口点，它依赖其他所有模块</a:t>
            </a:r>
            <a:endParaRPr lang="zh-CN" altLang="en-US" dirty="0">
              <a:solidFill>
                <a:srgbClr val="3467A8"/>
              </a:solidFill>
              <a:latin typeface="方正兰亭超细黑简体" pitchFamily="2" charset="-122"/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  <p:bldP spid="40" grpId="0" build="allAtOnce"/>
      <p:bldP spid="4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59196" y="418246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7090" y="3788581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将数据绑定到模板上，并显示到界面上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36633" y="363385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chemeClr val="accent2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☹</a:t>
            </a:r>
            <a:endParaRPr lang="zh-CN" altLang="en-US" sz="8800" dirty="0">
              <a:solidFill>
                <a:schemeClr val="accent2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3148" y="2933205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2" y="3075708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单向数据绑定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85115" y="5496606"/>
            <a:ext cx="5461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检测模型上数据，及时更新到视图上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1173" y="4641230"/>
            <a:ext cx="2660074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24301" y="4724357"/>
            <a:ext cx="248194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18"/>
          <p:cNvSpPr txBox="1"/>
          <p:nvPr/>
        </p:nvSpPr>
        <p:spPr>
          <a:xfrm>
            <a:off x="976217" y="4783733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双向数据绑定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69096" y="5878611"/>
            <a:ext cx="1837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及时更新</a:t>
            </a:r>
            <a:endParaRPr lang="zh-CN" altLang="en-US" sz="20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59658" y="5330002"/>
            <a:ext cx="9611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 smtClean="0">
                <a:solidFill>
                  <a:srgbClr val="00B05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☺</a:t>
            </a:r>
            <a:endParaRPr lang="zh-CN" altLang="en-US" sz="8800" dirty="0">
              <a:solidFill>
                <a:srgbClr val="00B05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/>
      <p:bldP spid="22" grpId="0"/>
      <p:bldP spid="24" grpId="0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指令系统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843148" y="2933205"/>
            <a:ext cx="191192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6276" y="3016332"/>
            <a:ext cx="174567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978191" y="3075708"/>
            <a:ext cx="175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内置指令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8342" y="4172555"/>
            <a:ext cx="1364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-bind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84107" y="4160680"/>
            <a:ext cx="1794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-repeat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6270" y="4172555"/>
            <a:ext cx="1713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-model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44348" y="4146824"/>
            <a:ext cx="1465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-class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6366" y="5168080"/>
            <a:ext cx="198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-disabled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30073" y="5156205"/>
            <a:ext cx="910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-if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69286" y="5156204"/>
            <a:ext cx="1489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-show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43609" y="5154224"/>
            <a:ext cx="1467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en-US" altLang="zh-CN" sz="24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-hide</a:t>
            </a:r>
            <a:endParaRPr lang="zh-CN" altLang="en-US" sz="24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3" grpId="0" animBg="1"/>
      <p:bldP spid="44" grpId="0" animBg="1"/>
      <p:bldP spid="45" grpId="0"/>
      <p:bldP spid="22" grpId="0" build="allAtOnce"/>
      <p:bldP spid="26" grpId="0" build="allAtOnce"/>
      <p:bldP spid="32" grpId="0" build="allAtOnce"/>
      <p:bldP spid="33" grpId="0" build="allAtOnce"/>
      <p:bldP spid="37" grpId="0" build="allAtOnce"/>
      <p:bldP spid="38" grpId="0" build="allAtOnce"/>
      <p:bldP spid="39" grpId="0" build="allAtOnce"/>
      <p:bldP spid="40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1026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461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 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.directive 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函数来添加自定义的指令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2" y="27246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E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作为元素名使用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3474909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A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作为属性使用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88124" y="4201736"/>
            <a:ext cx="257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 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作为类名使用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402" y="4963732"/>
            <a:ext cx="271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M   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作为注释使用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8122" y="2115036"/>
            <a:ext cx="313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restrict :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484563"/>
          <a:ext cx="114300" cy="215900"/>
        </p:xfrm>
        <a:graphic>
          <a:graphicData uri="http://schemas.openxmlformats.org/presentationml/2006/ole">
            <p:oleObj spid="_x0000_s3789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71867"/>
            <a:ext cx="572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transclude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将指令外部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插入</a:t>
            </a:r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ng-transclude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5245" y="2130667"/>
            <a:ext cx="572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template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模板代码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5245" y="2664067"/>
            <a:ext cx="467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templateUrl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同上，单独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文件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7945" y="3870567"/>
            <a:ext cx="298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ea typeface="造字工房悦圆（非商用）常规体"/>
              </a:rPr>
              <a:t>compilce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编译阶段执行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7945" y="4480167"/>
            <a:ext cx="256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link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链接阶段执行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63345" y="5051667"/>
            <a:ext cx="296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require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依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赖其他指令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7945" y="3260967"/>
            <a:ext cx="322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replace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替换绑定的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HTML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2" grpId="0"/>
      <p:bldP spid="23" grpId="0"/>
      <p:bldP spid="24" grpId="0"/>
      <p:bldP spid="26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0485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9664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206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自定义指令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76045" y="1521067"/>
            <a:ext cx="283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scope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 绑定策略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76045" y="2486267"/>
            <a:ext cx="534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@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把当前属性作为字符串传递，单向绑定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3345" y="3362567"/>
            <a:ext cx="534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 =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与父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scope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中的属性进行双向绑定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5245" y="4365867"/>
            <a:ext cx="534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 &amp; 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： 传递一个来自父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scope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的函数，稍后调用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368096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3367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什么是服务？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68547" y="2969220"/>
            <a:ext cx="6847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 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中，服务是一个函数或对象，可在你的应用中使用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1995" y="4176687"/>
            <a:ext cx="3952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内建了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30 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多个服务。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7" y="5108005"/>
            <a:ext cx="6777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在需要使用的地方利用</a:t>
            </a:r>
            <a:r>
              <a:rPr lang="zh-CN" altLang="en-US" sz="2800" dirty="0" smtClean="0">
                <a:solidFill>
                  <a:srgbClr val="C0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依赖注入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机制注入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24" grpId="0" build="allAtOnce"/>
      <p:bldP spid="20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$http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9698" name="Equation" r:id="rId4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2" y="1992922"/>
            <a:ext cx="6576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 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应用中最常用的服务。 服务向服务器发送请求，应用响应服务器传送过来的数据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3692758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.get(‘…’).success(function(){});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124" y="4454759"/>
            <a:ext cx="539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$http .post(‘…’,{}).success(function(){});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075897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1910709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59" y="590417"/>
            <a:ext cx="19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$filter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2770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3" y="1992922"/>
            <a:ext cx="56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是用来进行数据格式化的专用服务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9847" y="4126515"/>
            <a:ext cx="482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自定义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App.filter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(‘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filterName’,function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(){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	return function(){};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});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9846" y="2708030"/>
            <a:ext cx="562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AngularJS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内置了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：</a:t>
            </a:r>
            <a:endParaRPr lang="en-US" altLang="zh-CN" sz="2400" dirty="0" smtClean="0">
              <a:solidFill>
                <a:schemeClr val="bg1"/>
              </a:solidFill>
              <a:ea typeface="造字工房悦圆（非商用）常规体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Currency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data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json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limitTo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lowercase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number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orderBy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uppercase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351846" y="2136548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77868" y="2284513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51846" y="3336698"/>
            <a:ext cx="5915025" cy="819150"/>
            <a:chOff x="3138486" y="3238771"/>
            <a:chExt cx="5915025" cy="819150"/>
          </a:xfrm>
        </p:grpSpPr>
        <p:sp>
          <p:nvSpPr>
            <p:cNvPr id="16" name="矩形 15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64508" y="3386736"/>
              <a:ext cx="3328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AngularJS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核心思想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51846" y="4536848"/>
            <a:ext cx="5915025" cy="819150"/>
            <a:chOff x="3138486" y="3238771"/>
            <a:chExt cx="5915025" cy="819150"/>
          </a:xfrm>
        </p:grpSpPr>
        <p:sp>
          <p:nvSpPr>
            <p:cNvPr id="21" name="矩形 20"/>
            <p:cNvSpPr/>
            <p:nvPr/>
          </p:nvSpPr>
          <p:spPr>
            <a:xfrm>
              <a:off x="3138486" y="3238771"/>
              <a:ext cx="5915025" cy="819150"/>
            </a:xfrm>
            <a:prstGeom prst="rect">
              <a:avLst/>
            </a:prstGeom>
            <a:solidFill>
              <a:srgbClr val="56D4EA"/>
            </a:solidFill>
            <a:ln>
              <a:noFill/>
            </a:ln>
            <a:effectLst>
              <a:outerShdw blurRad="609600" dir="2100000" sx="40000" sy="40000" algn="ctr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464508" y="338673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造字工房悦圆（非商用）常规体" pitchFamily="50" charset="-122"/>
                  <a:ea typeface="造字工房悦圆（非商用）常规体" pitchFamily="50" charset="-122"/>
                </a:rPr>
                <a:t>服务和路由</a:t>
              </a:r>
              <a:endParaRPr lang="zh-CN" altLang="en-US" sz="2800" dirty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2696793" y="200262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54968" y="20332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2696793" y="3202778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854968" y="323343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696793" y="439763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854968" y="44282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44" grpId="0" animBg="1"/>
      <p:bldP spid="45" grpId="0"/>
      <p:bldP spid="46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377160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3235417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31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其他常用的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3794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3130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$compile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（编译服务）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$interval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$timeout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$locale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（国际化）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$location   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$log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（提供日志）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    $parse    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2220482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5" y="531041"/>
            <a:ext cx="2035755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97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自定义服务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5842" name="Equation" r:id="rId5" imgW="114120" imgH="215640" progId="Equation.KSEE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688124" y="1992922"/>
            <a:ext cx="247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创建的几种方式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3524" y="2577122"/>
            <a:ext cx="617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constant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0824" y="3326422"/>
            <a:ext cx="542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factory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本质上都是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3524" y="4088422"/>
            <a:ext cx="654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Provider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模式是‘策略模式’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‘抽象工厂模式’的混合体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5" name="文本框 18"/>
          <p:cNvSpPr txBox="1"/>
          <p:nvPr/>
        </p:nvSpPr>
        <p:spPr>
          <a:xfrm>
            <a:off x="1686460" y="590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factory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0824" y="1180122"/>
            <a:ext cx="725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仅仅需要的是一个方法和数据的集合且不需要处理复杂的逻辑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1699160" y="19874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service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3524" y="2577122"/>
            <a:ext cx="5474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使用在功能控制比较多的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里面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文本框 18"/>
          <p:cNvSpPr txBox="1"/>
          <p:nvPr/>
        </p:nvSpPr>
        <p:spPr>
          <a:xfrm>
            <a:off x="1711860" y="3409817"/>
            <a:ext cx="38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什么时候使用</a:t>
            </a:r>
            <a:r>
              <a:rPr lang="en-US" altLang="zh-CN" sz="2800" dirty="0" smtClean="0">
                <a:solidFill>
                  <a:srgbClr val="FF0000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provider</a:t>
            </a:r>
            <a:endParaRPr lang="zh-CN" altLang="en-US" sz="2800" dirty="0">
              <a:solidFill>
                <a:srgbClr val="FF0000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6224" y="3999522"/>
            <a:ext cx="7481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当我们希望在应用开始前对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进行配置的时候就需要使用到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provider()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。比如，我们需要配置</a:t>
            </a:r>
            <a:r>
              <a:rPr lang="en-US" altLang="zh-CN" sz="2000" dirty="0" smtClean="0">
                <a:solidFill>
                  <a:schemeClr val="bg1"/>
                </a:solidFill>
                <a:ea typeface="造字工房悦圆（非商用）常规体"/>
              </a:rPr>
              <a:t>services</a:t>
            </a:r>
            <a:r>
              <a:rPr lang="zh-CN" altLang="en-US" sz="2000" dirty="0" smtClean="0">
                <a:solidFill>
                  <a:schemeClr val="bg1"/>
                </a:solidFill>
                <a:ea typeface="造字工房悦圆（非商用）常规体"/>
              </a:rPr>
              <a:t>在不同的部署环境里面（开发，演示，生产）使用不同的后端处理的时候就可以使用到了</a:t>
            </a:r>
            <a:endParaRPr lang="zh-CN" altLang="en-US" sz="20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/>
      <p:bldP spid="5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5779399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36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为什么需要前端路由？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45103" y="3250574"/>
            <a:ext cx="5218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请求不会留下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记录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09934" y="4282205"/>
            <a:ext cx="527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用户无法通过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URL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进入指定页面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09936" y="5161436"/>
            <a:ext cx="353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Ajax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对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SEO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是个灾难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6224875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579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AngularJS</a:t>
            </a:r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自带</a:t>
            </a:r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ngRoute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440303" y="3965682"/>
            <a:ext cx="6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$</a:t>
            </a:r>
            <a:r>
              <a:rPr lang="en-US" altLang="zh-CN" sz="2800" dirty="0" err="1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routeProvider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不能深层次嵌套路由模板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1" y="1875290"/>
            <a:ext cx="2954137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ui</a:t>
            </a:r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-router</a:t>
            </a:r>
            <a:endParaRPr lang="zh-CN" altLang="en-US" sz="40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80272" y="3613990"/>
            <a:ext cx="66720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创建嵌套分层的视图、在同一个页面使用多个视图、让多个视图控制某个视图等更多的功能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2" y="1875290"/>
            <a:ext cx="2825184" cy="914801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3" y="1975755"/>
            <a:ext cx="2452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基本原理</a:t>
            </a: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791996" y="3063005"/>
            <a:ext cx="21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哈希  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#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1996" y="3742945"/>
            <a:ext cx="4198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HTM5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中新的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history API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1996" y="4399434"/>
            <a:ext cx="5405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路由的核心是给应用定义“状态”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91997" y="5102815"/>
            <a:ext cx="5066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考虑兼容性问题与“优雅降级”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1" grpId="0" build="allAtOnce"/>
      <p:bldP spid="18" grpId="0" build="allAtOnce"/>
      <p:bldP spid="20" grpId="0" build="allAtOnce"/>
      <p:bldP spid="22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498600" y="3187700"/>
            <a:ext cx="8597900" cy="63500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98423" y="3276600"/>
            <a:ext cx="839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https://github.com/Dreamweaver-jun/AngularJS-sample</a:t>
            </a:r>
            <a:endParaRPr lang="zh-CN" altLang="en-US" sz="2400" dirty="0" smtClean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源码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0800000">
            <a:off x="4297572" y="3838846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69537" y="1150465"/>
            <a:ext cx="2456121" cy="1795248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4726503" y="2821752"/>
            <a:ext cx="2457452" cy="1238790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74155" y="3031572"/>
            <a:ext cx="1962146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2681" y="3162714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THANKS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4" name="图片 13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6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78666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1698469" y="2551062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7711070" y="2379516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4025735" y="1997518"/>
            <a:ext cx="4108862" cy="2862964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82750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简介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667000" y="5189517"/>
            <a:ext cx="2802576" cy="831273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93268" y="5299757"/>
            <a:ext cx="2550040" cy="637905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18"/>
          <p:cNvSpPr txBox="1"/>
          <p:nvPr/>
        </p:nvSpPr>
        <p:spPr>
          <a:xfrm>
            <a:off x="4767941" y="5355769"/>
            <a:ext cx="2600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Misko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 </a:t>
            </a:r>
            <a:r>
              <a:rPr lang="en-US" altLang="zh-CN" sz="2800" dirty="0" err="1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Hevery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pic>
        <p:nvPicPr>
          <p:cNvPr id="40" name="图片 39" descr="5253fde42682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0253" y="2194401"/>
            <a:ext cx="3691494" cy="24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3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981572" y="803048"/>
            <a:ext cx="2228854" cy="819150"/>
          </a:xfrm>
          <a:prstGeom prst="rect">
            <a:avLst/>
          </a:prstGeom>
          <a:solidFill>
            <a:srgbClr val="5ABAE5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773803" y="1875291"/>
            <a:ext cx="5915025" cy="819150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52324" y="1975755"/>
            <a:ext cx="136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40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5761" y="935536"/>
            <a:ext cx="222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核心思想</a:t>
            </a:r>
            <a:endParaRPr lang="zh-CN" altLang="en-US" sz="32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118750" y="1741371"/>
            <a:ext cx="655051" cy="953070"/>
          </a:xfrm>
          <a:custGeom>
            <a:avLst/>
            <a:gdLst>
              <a:gd name="connsiteX0" fmla="*/ 373275 w 655051"/>
              <a:gd name="connsiteY0" fmla="*/ 888 h 953070"/>
              <a:gd name="connsiteX1" fmla="*/ 562341 w 655051"/>
              <a:gd name="connsiteY1" fmla="*/ 68976 h 953070"/>
              <a:gd name="connsiteX2" fmla="*/ 655051 w 655051"/>
              <a:gd name="connsiteY2" fmla="*/ 136554 h 953070"/>
              <a:gd name="connsiteX3" fmla="*/ 655051 w 655051"/>
              <a:gd name="connsiteY3" fmla="*/ 953070 h 953070"/>
              <a:gd name="connsiteX4" fmla="*/ 131995 w 655051"/>
              <a:gd name="connsiteY4" fmla="*/ 571807 h 953070"/>
              <a:gd name="connsiteX5" fmla="*/ 961 w 655051"/>
              <a:gd name="connsiteY5" fmla="*/ 296298 h 953070"/>
              <a:gd name="connsiteX6" fmla="*/ 74740 w 655051"/>
              <a:gd name="connsiteY6" fmla="*/ 121816 h 953070"/>
              <a:gd name="connsiteX7" fmla="*/ 373275 w 655051"/>
              <a:gd name="connsiteY7" fmla="*/ 888 h 95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051" h="953070">
                <a:moveTo>
                  <a:pt x="373275" y="888"/>
                </a:moveTo>
                <a:cubicBezTo>
                  <a:pt x="439956" y="5473"/>
                  <a:pt x="505919" y="27850"/>
                  <a:pt x="562341" y="68976"/>
                </a:cubicBezTo>
                <a:lnTo>
                  <a:pt x="655051" y="136554"/>
                </a:lnTo>
                <a:lnTo>
                  <a:pt x="655051" y="953070"/>
                </a:lnTo>
                <a:lnTo>
                  <a:pt x="131995" y="571807"/>
                </a:lnTo>
                <a:cubicBezTo>
                  <a:pt x="37959" y="503263"/>
                  <a:pt x="-7317" y="398860"/>
                  <a:pt x="961" y="296298"/>
                </a:cubicBezTo>
                <a:cubicBezTo>
                  <a:pt x="5929" y="234760"/>
                  <a:pt x="30176" y="173885"/>
                  <a:pt x="74740" y="121816"/>
                </a:cubicBezTo>
                <a:cubicBezTo>
                  <a:pt x="149012" y="35032"/>
                  <a:pt x="262141" y="-6752"/>
                  <a:pt x="373275" y="888"/>
                </a:cubicBezTo>
                <a:close/>
              </a:path>
            </a:pathLst>
          </a:custGeom>
          <a:solidFill>
            <a:srgbClr val="40E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925" y="17720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27175" y="3731195"/>
            <a:ext cx="5994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业务逻辑和控制逻辑（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200" y="2969220"/>
            <a:ext cx="3880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数据模型层（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7076" y="4453595"/>
            <a:ext cx="2718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视图层（</a:t>
            </a:r>
            <a:r>
              <a:rPr lang="en-US" altLang="zh-CN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r>
              <a:rPr lang="zh-CN" altLang="en-US" sz="2800" dirty="0" smtClean="0">
                <a:solidFill>
                  <a:prstClr val="white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41" grpId="0" animBg="1"/>
      <p:bldP spid="5" grpId="0"/>
      <p:bldP spid="20" grpId="0" build="allAtOnce"/>
      <p:bldP spid="21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8" y="447914"/>
            <a:ext cx="3048913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4" y="531041"/>
            <a:ext cx="2872001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2784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为什么需要</a:t>
            </a:r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MVC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5" y="1559167"/>
            <a:ext cx="60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代码规模越来越大，切分职责是大势所趋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511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为了复用：很多逻辑是一模一样的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为了后期维护方便：修改一块功能不影响其他功能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44616" y="4607161"/>
            <a:ext cx="750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200" dirty="0" smtClean="0">
                <a:solidFill>
                  <a:schemeClr val="accent2"/>
                </a:solidFill>
                <a:ea typeface="造字工房悦圆（非商用）常规体"/>
              </a:rPr>
              <a:t>只是手段，最终目标是模块化和复用</a:t>
            </a:r>
            <a:endParaRPr lang="zh-CN" altLang="en-US" sz="3200" dirty="0">
              <a:solidFill>
                <a:schemeClr val="accent2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21110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945878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Controller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p:oleObj spid="_x0000_s3074" name="Equation" r:id="rId4" imgW="114120" imgH="215640" progId="Equation.KSEE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99844" y="1559167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不复用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，一个控制器负责一小块视图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88121" y="2203936"/>
            <a:ext cx="669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中操作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，这不是控制器的职责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88123" y="2954209"/>
            <a:ext cx="691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中格式化数据，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有很好的表单控件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3075" name="Equation" r:id="rId5" imgW="114120" imgH="215640" progId="Equation.KSEE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99845" y="3692754"/>
            <a:ext cx="650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不在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中数据过滤，</a:t>
            </a:r>
            <a:r>
              <a:rPr lang="en-US" altLang="zh-CN" sz="2400" dirty="0" err="1" smtClean="0">
                <a:solidFill>
                  <a:schemeClr val="bg1"/>
                </a:solidFill>
                <a:ea typeface="造字工房悦圆（非商用）常规体"/>
              </a:rPr>
              <a:t>ng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有</a:t>
            </a:r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$filter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服务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122" y="4337523"/>
            <a:ext cx="7010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ea typeface="造字工房悦圆（非商用）常规体"/>
              </a:rPr>
              <a:t>Controller</a:t>
            </a:r>
            <a:r>
              <a:rPr lang="zh-CN" altLang="en-US" sz="2400" dirty="0" smtClean="0">
                <a:solidFill>
                  <a:schemeClr val="bg1"/>
                </a:solidFill>
                <a:ea typeface="造字工房悦圆（非商用）常规体"/>
              </a:rPr>
              <a:t>中不要相互调用，控制器之间的交互会通过事件进行</a:t>
            </a:r>
            <a:endParaRPr lang="zh-CN" altLang="en-US" sz="2400" dirty="0">
              <a:solidFill>
                <a:schemeClr val="bg1"/>
              </a:solidFill>
              <a:ea typeface="造字工房悦圆（非商用）常规体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066800" y="1617784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1066800" y="2250830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066801" y="3001099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1066801" y="3739653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1066801" y="4396145"/>
            <a:ext cx="43375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22" grpId="0"/>
      <p:bldP spid="23" grpId="0"/>
      <p:bldP spid="26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501466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348000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Model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如何使用</a:t>
            </a:r>
            <a:r>
              <a:rPr lang="en-US" altLang="zh-CN" sz="3600" dirty="0" smtClean="0">
                <a:solidFill>
                  <a:schemeClr val="bg1"/>
                </a:solidFill>
                <a:ea typeface="造字工房悦圆（非商用）常规体"/>
              </a:rPr>
              <a:t>model</a:t>
            </a:r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792719" y="447914"/>
            <a:ext cx="1243558" cy="783772"/>
          </a:xfrm>
          <a:prstGeom prst="rect">
            <a:avLst/>
          </a:prstGeom>
          <a:solidFill>
            <a:schemeClr val="bg1"/>
          </a:solidFill>
          <a:ln w="12700">
            <a:solidFill>
              <a:srgbClr val="5ABA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875846" y="531041"/>
            <a:ext cx="1090092" cy="641268"/>
          </a:xfrm>
          <a:prstGeom prst="rect">
            <a:avLst/>
          </a:prstGeom>
          <a:solidFill>
            <a:srgbClr val="56D4EA"/>
          </a:solidFill>
          <a:ln>
            <a:noFill/>
          </a:ln>
          <a:effectLst>
            <a:outerShdw blurRad="609600" dir="2100000" sx="40000" sy="40000" algn="ctr">
              <a:srgbClr val="000000">
                <a:alpha val="9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18"/>
          <p:cNvSpPr txBox="1"/>
          <p:nvPr/>
        </p:nvSpPr>
        <p:spPr>
          <a:xfrm>
            <a:off x="1927760" y="590417"/>
            <a:ext cx="189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View</a:t>
            </a:r>
            <a:endParaRPr lang="zh-CN" altLang="en-US" sz="2800" dirty="0">
              <a:solidFill>
                <a:schemeClr val="bg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6146" name="Equation" r:id="rId4" imgW="114120" imgH="215640" progId="Equation.KSEE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0676" y="3105835"/>
            <a:ext cx="42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ea typeface="造字工房悦圆（非商用）常规体"/>
              </a:rPr>
              <a:t>如何复用视图？</a:t>
            </a:r>
            <a:endParaRPr lang="zh-CN" altLang="en-US" sz="3600" dirty="0">
              <a:solidFill>
                <a:schemeClr val="bg1"/>
              </a:solidFill>
              <a:ea typeface="造字工房悦圆（非商用）常规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/>
          <p:nvPr/>
        </p:nvGrpSpPr>
        <p:grpSpPr>
          <a:xfrm rot="16200000">
            <a:off x="9868693" y="294751"/>
            <a:ext cx="2684464" cy="1962151"/>
            <a:chOff x="5947983" y="731507"/>
            <a:chExt cx="2971525" cy="2171971"/>
          </a:xfrm>
        </p:grpSpPr>
        <p:sp>
          <p:nvSpPr>
            <p:cNvPr id="29" name="任意多边形 28"/>
            <p:cNvSpPr/>
            <p:nvPr/>
          </p:nvSpPr>
          <p:spPr>
            <a:xfrm>
              <a:off x="5947983" y="834364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05207" y="731507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67208" y="1626856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5400000">
            <a:off x="-399777" y="4457698"/>
            <a:ext cx="2971525" cy="2171971"/>
            <a:chOff x="3891293" y="1133475"/>
            <a:chExt cx="2971525" cy="2171971"/>
          </a:xfrm>
        </p:grpSpPr>
        <p:sp>
          <p:nvSpPr>
            <p:cNvPr id="25" name="任意多边形 24"/>
            <p:cNvSpPr/>
            <p:nvPr/>
          </p:nvSpPr>
          <p:spPr>
            <a:xfrm>
              <a:off x="3891293" y="1236332"/>
              <a:ext cx="2204704" cy="2069114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40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4548517" y="1133475"/>
              <a:ext cx="2314301" cy="217197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5310518" y="2028824"/>
              <a:ext cx="1360279" cy="1276621"/>
            </a:xfrm>
            <a:custGeom>
              <a:avLst/>
              <a:gdLst>
                <a:gd name="connsiteX0" fmla="*/ 1849312 w 2204704"/>
                <a:gd name="connsiteY0" fmla="*/ 1064 h 2069114"/>
                <a:gd name="connsiteX1" fmla="*/ 2058594 w 2204704"/>
                <a:gd name="connsiteY1" fmla="*/ 82732 h 2069114"/>
                <a:gd name="connsiteX2" fmla="*/ 2121972 w 2204704"/>
                <a:gd name="connsiteY2" fmla="*/ 622474 h 2069114"/>
                <a:gd name="connsiteX3" fmla="*/ 979367 w 2204704"/>
                <a:gd name="connsiteY3" fmla="*/ 2069114 h 2069114"/>
                <a:gd name="connsiteX4" fmla="*/ 0 w 2204704"/>
                <a:gd name="connsiteY4" fmla="*/ 2069114 h 2069114"/>
                <a:gd name="connsiteX5" fmla="*/ 1518853 w 2204704"/>
                <a:gd name="connsiteY5" fmla="*/ 146110 h 2069114"/>
                <a:gd name="connsiteX6" fmla="*/ 1849312 w 2204704"/>
                <a:gd name="connsiteY6" fmla="*/ 1064 h 20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4704" h="2069114">
                  <a:moveTo>
                    <a:pt x="1849312" y="1064"/>
                  </a:moveTo>
                  <a:cubicBezTo>
                    <a:pt x="1923123" y="6563"/>
                    <a:pt x="1996139" y="33403"/>
                    <a:pt x="2058594" y="82732"/>
                  </a:cubicBezTo>
                  <a:cubicBezTo>
                    <a:pt x="2225141" y="214276"/>
                    <a:pt x="2253516" y="455927"/>
                    <a:pt x="2121972" y="622474"/>
                  </a:cubicBezTo>
                  <a:lnTo>
                    <a:pt x="979367" y="2069114"/>
                  </a:lnTo>
                  <a:lnTo>
                    <a:pt x="0" y="2069114"/>
                  </a:lnTo>
                  <a:lnTo>
                    <a:pt x="1518853" y="146110"/>
                  </a:lnTo>
                  <a:cubicBezTo>
                    <a:pt x="1601068" y="42018"/>
                    <a:pt x="1726294" y="-8100"/>
                    <a:pt x="1849312" y="1064"/>
                  </a:cubicBezTo>
                  <a:close/>
                </a:path>
              </a:pathLst>
            </a:custGeom>
            <a:solidFill>
              <a:srgbClr val="7030A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101908" y="130750"/>
            <a:ext cx="1192795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LOGO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1908" y="130750"/>
            <a:ext cx="1180627" cy="1126550"/>
          </a:xfrm>
          <a:prstGeom prst="rect">
            <a:avLst/>
          </a:prstGeom>
          <a:solidFill>
            <a:srgbClr val="40E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6" name="图片 35" descr="angul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180" y="184254"/>
            <a:ext cx="1008228" cy="100822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64169" y="3105835"/>
            <a:ext cx="526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MVC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借助于</a:t>
            </a:r>
            <a:r>
              <a:rPr lang="en-US" altLang="zh-CN" sz="3600" dirty="0" smtClean="0">
                <a:solidFill>
                  <a:schemeClr val="accent2"/>
                </a:solidFill>
                <a:ea typeface="造字工房悦圆（非商用）常规体"/>
              </a:rPr>
              <a:t>$scope</a:t>
            </a:r>
            <a:r>
              <a:rPr lang="zh-CN" altLang="en-US" sz="3600" dirty="0" smtClean="0">
                <a:solidFill>
                  <a:schemeClr val="accent2"/>
                </a:solidFill>
                <a:ea typeface="造字工房悦圆（非商用）常规体"/>
              </a:rPr>
              <a:t>实现</a:t>
            </a:r>
            <a:endParaRPr lang="zh-CN" altLang="en-US" sz="3600" dirty="0">
              <a:solidFill>
                <a:schemeClr val="accent2"/>
              </a:solidFill>
              <a:ea typeface="造字工房悦圆（非商用）常规体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038851" y="545305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KSEE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8627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1213</Words>
  <Application>Microsoft Office PowerPoint</Application>
  <PresentationFormat>自定义</PresentationFormat>
  <Paragraphs>175</Paragraphs>
  <Slides>28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YANGS;51PPT模板网</dc:creator>
  <cp:lastModifiedBy>Administrator</cp:lastModifiedBy>
  <cp:revision>337</cp:revision>
  <dcterms:created xsi:type="dcterms:W3CDTF">2016-11-06T05:27:49Z</dcterms:created>
  <dcterms:modified xsi:type="dcterms:W3CDTF">2017-01-04T08:07:59Z</dcterms:modified>
</cp:coreProperties>
</file>