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62" r:id="rId4"/>
    <p:sldId id="263" r:id="rId5"/>
    <p:sldId id="271" r:id="rId6"/>
    <p:sldId id="272" r:id="rId7"/>
    <p:sldId id="273" r:id="rId8"/>
    <p:sldId id="275" r:id="rId9"/>
    <p:sldId id="274" r:id="rId10"/>
    <p:sldId id="264" r:id="rId11"/>
    <p:sldId id="276" r:id="rId12"/>
    <p:sldId id="265" r:id="rId13"/>
    <p:sldId id="266" r:id="rId14"/>
    <p:sldId id="270" r:id="rId15"/>
    <p:sldId id="277" r:id="rId16"/>
    <p:sldId id="278" r:id="rId17"/>
    <p:sldId id="279" r:id="rId18"/>
    <p:sldId id="280" r:id="rId19"/>
    <p:sldId id="285" r:id="rId20"/>
    <p:sldId id="286" r:id="rId21"/>
    <p:sldId id="281" r:id="rId22"/>
    <p:sldId id="283" r:id="rId23"/>
    <p:sldId id="282" r:id="rId24"/>
    <p:sldId id="284" r:id="rId25"/>
    <p:sldId id="260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E3F6"/>
    <a:srgbClr val="3467A8"/>
    <a:srgbClr val="193D78"/>
    <a:srgbClr val="5ABAE5"/>
    <a:srgbClr val="56D4E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48" autoAdjust="0"/>
    <p:restoredTop sz="94590" autoAdjust="0"/>
  </p:normalViewPr>
  <p:slideViewPr>
    <p:cSldViewPr snapToGrid="0">
      <p:cViewPr>
        <p:scale>
          <a:sx n="75" d="100"/>
          <a:sy n="75" d="100"/>
        </p:scale>
        <p:origin x="-900" y="-21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7BC20-A8CE-435D-8215-9C68D7A871BB}" type="datetimeFigureOut">
              <a:rPr lang="zh-CN" altLang="en-US" smtClean="0"/>
              <a:pPr/>
              <a:t>12-27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6ACD28-26EC-4CD0-8A70-18374D83F2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ACD28-26EC-4CD0-8A70-18374D83F2C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ACD28-26EC-4CD0-8A70-18374D83F2C5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ACD28-26EC-4CD0-8A70-18374D83F2C5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ACD28-26EC-4CD0-8A70-18374D83F2C5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ACD28-26EC-4CD0-8A70-18374D83F2C5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5100-D539-42A6-851C-69A7D2D91D1A}" type="datetimeFigureOut">
              <a:rPr lang="zh-CN" altLang="en-US" smtClean="0"/>
              <a:pPr/>
              <a:t>12-27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194C-4ADF-4A5D-9DA1-49DD58DD67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2402973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5100-D539-42A6-851C-69A7D2D91D1A}" type="datetimeFigureOut">
              <a:rPr lang="zh-CN" altLang="en-US" smtClean="0"/>
              <a:pPr/>
              <a:t>12-27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194C-4ADF-4A5D-9DA1-49DD58DD67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324155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5100-D539-42A6-851C-69A7D2D91D1A}" type="datetimeFigureOut">
              <a:rPr lang="zh-CN" altLang="en-US" smtClean="0"/>
              <a:pPr/>
              <a:t>12-27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194C-4ADF-4A5D-9DA1-49DD58DD67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0832600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5100-D539-42A6-851C-69A7D2D91D1A}" type="datetimeFigureOut">
              <a:rPr lang="zh-CN" altLang="en-US" smtClean="0"/>
              <a:pPr/>
              <a:t>12-27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194C-4ADF-4A5D-9DA1-49DD58DD67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5950521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5100-D539-42A6-851C-69A7D2D91D1A}" type="datetimeFigureOut">
              <a:rPr lang="zh-CN" altLang="en-US" smtClean="0"/>
              <a:pPr/>
              <a:t>12-27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194C-4ADF-4A5D-9DA1-49DD58DD67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1760971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5100-D539-42A6-851C-69A7D2D91D1A}" type="datetimeFigureOut">
              <a:rPr lang="zh-CN" altLang="en-US" smtClean="0"/>
              <a:pPr/>
              <a:t>12-27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194C-4ADF-4A5D-9DA1-49DD58DD67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0959672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5100-D539-42A6-851C-69A7D2D91D1A}" type="datetimeFigureOut">
              <a:rPr lang="zh-CN" altLang="en-US" smtClean="0"/>
              <a:pPr/>
              <a:t>12-27 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194C-4ADF-4A5D-9DA1-49DD58DD67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8556508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5100-D539-42A6-851C-69A7D2D91D1A}" type="datetimeFigureOut">
              <a:rPr lang="zh-CN" altLang="en-US" smtClean="0"/>
              <a:pPr/>
              <a:t>12-27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194C-4ADF-4A5D-9DA1-49DD58DD67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7636929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5100-D539-42A6-851C-69A7D2D91D1A}" type="datetimeFigureOut">
              <a:rPr lang="zh-CN" altLang="en-US" smtClean="0"/>
              <a:pPr/>
              <a:t>12-27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194C-4ADF-4A5D-9DA1-49DD58DD67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5966326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5100-D539-42A6-851C-69A7D2D91D1A}" type="datetimeFigureOut">
              <a:rPr lang="zh-CN" altLang="en-US" smtClean="0"/>
              <a:pPr/>
              <a:t>12-27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194C-4ADF-4A5D-9DA1-49DD58DD67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0174940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5100-D539-42A6-851C-69A7D2D91D1A}" type="datetimeFigureOut">
              <a:rPr lang="zh-CN" altLang="en-US" smtClean="0"/>
              <a:pPr/>
              <a:t>12-27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194C-4ADF-4A5D-9DA1-49DD58DD67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6390410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35100-D539-42A6-851C-69A7D2D91D1A}" type="datetimeFigureOut">
              <a:rPr lang="zh-CN" altLang="en-US" smtClean="0"/>
              <a:pPr/>
              <a:t>12-27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1194C-4ADF-4A5D-9DA1-49DD58DD67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11925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7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8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9.bin"/><Relationship Id="rId4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 rot="10800000">
            <a:off x="6202361" y="375312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464508" y="688017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2928937" y="2724151"/>
            <a:ext cx="6334125" cy="1238790"/>
          </a:xfrm>
          <a:prstGeom prst="rect">
            <a:avLst/>
          </a:prstGeom>
          <a:solidFill>
            <a:schemeClr val="bg1"/>
          </a:solidFill>
          <a:ln w="12700">
            <a:solidFill>
              <a:srgbClr val="5ABA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138486" y="2933971"/>
            <a:ext cx="5915025" cy="819150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464508" y="3081936"/>
            <a:ext cx="5156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err="1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AngularJS</a:t>
            </a:r>
            <a:r>
              <a:rPr lang="en-US" altLang="zh-CN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  </a:t>
            </a:r>
            <a:r>
              <a:rPr lang="zh-CN" altLang="en-US" sz="280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框架</a:t>
            </a:r>
            <a:endParaRPr lang="zh-CN" altLang="en-US" sz="28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15" name="图片 14" descr="angula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791823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981572" y="803048"/>
            <a:ext cx="2228854" cy="819150"/>
          </a:xfrm>
          <a:prstGeom prst="rect">
            <a:avLst/>
          </a:prstGeom>
          <a:solidFill>
            <a:srgbClr val="5ABAE5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773803" y="1875291"/>
            <a:ext cx="5915025" cy="819150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052324" y="1975755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模块化和依赖注入</a:t>
            </a:r>
            <a:endParaRPr lang="zh-CN" altLang="en-US" sz="40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75761" y="935536"/>
            <a:ext cx="2220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核心思想</a:t>
            </a:r>
            <a:endParaRPr lang="zh-CN" altLang="en-US" sz="32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41" name="任意多边形 40"/>
          <p:cNvSpPr/>
          <p:nvPr/>
        </p:nvSpPr>
        <p:spPr>
          <a:xfrm>
            <a:off x="118750" y="1741371"/>
            <a:ext cx="655051" cy="953070"/>
          </a:xfrm>
          <a:custGeom>
            <a:avLst/>
            <a:gdLst>
              <a:gd name="connsiteX0" fmla="*/ 373275 w 655051"/>
              <a:gd name="connsiteY0" fmla="*/ 888 h 953070"/>
              <a:gd name="connsiteX1" fmla="*/ 562341 w 655051"/>
              <a:gd name="connsiteY1" fmla="*/ 68976 h 953070"/>
              <a:gd name="connsiteX2" fmla="*/ 655051 w 655051"/>
              <a:gd name="connsiteY2" fmla="*/ 136554 h 953070"/>
              <a:gd name="connsiteX3" fmla="*/ 655051 w 655051"/>
              <a:gd name="connsiteY3" fmla="*/ 953070 h 953070"/>
              <a:gd name="connsiteX4" fmla="*/ 131995 w 655051"/>
              <a:gd name="connsiteY4" fmla="*/ 571807 h 953070"/>
              <a:gd name="connsiteX5" fmla="*/ 961 w 655051"/>
              <a:gd name="connsiteY5" fmla="*/ 296298 h 953070"/>
              <a:gd name="connsiteX6" fmla="*/ 74740 w 655051"/>
              <a:gd name="connsiteY6" fmla="*/ 121816 h 953070"/>
              <a:gd name="connsiteX7" fmla="*/ 373275 w 655051"/>
              <a:gd name="connsiteY7" fmla="*/ 888 h 953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051" h="953070">
                <a:moveTo>
                  <a:pt x="373275" y="888"/>
                </a:moveTo>
                <a:cubicBezTo>
                  <a:pt x="439956" y="5473"/>
                  <a:pt x="505919" y="27850"/>
                  <a:pt x="562341" y="68976"/>
                </a:cubicBezTo>
                <a:lnTo>
                  <a:pt x="655051" y="136554"/>
                </a:lnTo>
                <a:lnTo>
                  <a:pt x="655051" y="953070"/>
                </a:lnTo>
                <a:lnTo>
                  <a:pt x="131995" y="571807"/>
                </a:lnTo>
                <a:cubicBezTo>
                  <a:pt x="37959" y="503263"/>
                  <a:pt x="-7317" y="398860"/>
                  <a:pt x="961" y="296298"/>
                </a:cubicBezTo>
                <a:cubicBezTo>
                  <a:pt x="5929" y="234760"/>
                  <a:pt x="30176" y="173885"/>
                  <a:pt x="74740" y="121816"/>
                </a:cubicBezTo>
                <a:cubicBezTo>
                  <a:pt x="149012" y="35032"/>
                  <a:pt x="262141" y="-6752"/>
                  <a:pt x="373275" y="888"/>
                </a:cubicBezTo>
                <a:close/>
              </a:path>
            </a:pathLst>
          </a:custGeom>
          <a:solidFill>
            <a:srgbClr val="40E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76925" y="177202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2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727175" y="3731195"/>
            <a:ext cx="59942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实现加载顺序的自定义</a:t>
            </a:r>
            <a:endParaRPr lang="zh-CN" altLang="en-US" sz="28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25200" y="2969220"/>
            <a:ext cx="38804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增加了模块的可重用性</a:t>
            </a:r>
            <a:endParaRPr lang="zh-CN" altLang="en-US" sz="28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37076" y="4453595"/>
            <a:ext cx="56399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在单元测试中，不必加载所有内容</a:t>
            </a:r>
            <a:endParaRPr lang="zh-CN" altLang="en-US" sz="28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/>
      <p:bldP spid="41" grpId="0" animBg="1"/>
      <p:bldP spid="5" grpId="0"/>
      <p:bldP spid="20" grpId="0" build="allAtOnce"/>
      <p:bldP spid="21" grpId="0" build="allAtOnce"/>
      <p:bldP spid="22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1394309" y="252063"/>
            <a:ext cx="5358183" cy="819150"/>
          </a:xfrm>
          <a:prstGeom prst="rect">
            <a:avLst/>
          </a:prstGeom>
          <a:solidFill>
            <a:srgbClr val="5ABAE5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88499" y="384551"/>
            <a:ext cx="5375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Ng</a:t>
            </a:r>
            <a:r>
              <a:rPr lang="zh-CN" altLang="en-US" sz="32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官方推荐的模块切分方式</a:t>
            </a:r>
            <a:endParaRPr lang="zh-CN" altLang="en-US" sz="32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4987801" y="1412649"/>
            <a:ext cx="2216398" cy="819150"/>
          </a:xfrm>
          <a:prstGeom prst="rect">
            <a:avLst/>
          </a:prstGeom>
          <a:solidFill>
            <a:srgbClr val="5ABAE5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app</a:t>
            </a:r>
            <a:endParaRPr lang="zh-CN" altLang="en-US" sz="3200" dirty="0"/>
          </a:p>
        </p:txBody>
      </p:sp>
      <p:sp>
        <p:nvSpPr>
          <p:cNvPr id="26" name="矩形 25"/>
          <p:cNvSpPr/>
          <p:nvPr/>
        </p:nvSpPr>
        <p:spPr>
          <a:xfrm>
            <a:off x="1341925" y="3141791"/>
            <a:ext cx="1612291" cy="567120"/>
          </a:xfrm>
          <a:prstGeom prst="rect">
            <a:avLst/>
          </a:prstGeom>
          <a:solidFill>
            <a:srgbClr val="40E3F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controllers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026510" y="3141791"/>
            <a:ext cx="1612291" cy="567120"/>
          </a:xfrm>
          <a:prstGeom prst="rect">
            <a:avLst/>
          </a:prstGeom>
          <a:solidFill>
            <a:srgbClr val="40E3F6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directives</a:t>
            </a:r>
            <a:endParaRPr lang="zh-CN" altLang="en-US" sz="2400" dirty="0"/>
          </a:p>
        </p:txBody>
      </p:sp>
      <p:sp>
        <p:nvSpPr>
          <p:cNvPr id="33" name="矩形 32"/>
          <p:cNvSpPr/>
          <p:nvPr/>
        </p:nvSpPr>
        <p:spPr>
          <a:xfrm>
            <a:off x="6523524" y="3130069"/>
            <a:ext cx="1612291" cy="567120"/>
          </a:xfrm>
          <a:prstGeom prst="rect">
            <a:avLst/>
          </a:prstGeom>
          <a:solidFill>
            <a:srgbClr val="40E3F6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services</a:t>
            </a:r>
            <a:endParaRPr lang="zh-CN" altLang="en-US" sz="2400" dirty="0"/>
          </a:p>
        </p:txBody>
      </p:sp>
      <p:sp>
        <p:nvSpPr>
          <p:cNvPr id="37" name="矩形 36"/>
          <p:cNvSpPr/>
          <p:nvPr/>
        </p:nvSpPr>
        <p:spPr>
          <a:xfrm>
            <a:off x="9126046" y="3141790"/>
            <a:ext cx="1612291" cy="567120"/>
          </a:xfrm>
          <a:prstGeom prst="rect">
            <a:avLst/>
          </a:prstGeom>
          <a:solidFill>
            <a:srgbClr val="40E3F6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filter</a:t>
            </a:r>
            <a:endParaRPr lang="zh-CN" altLang="en-US" sz="2400" dirty="0"/>
          </a:p>
        </p:txBody>
      </p:sp>
      <p:cxnSp>
        <p:nvCxnSpPr>
          <p:cNvPr id="39" name="直接箭头连接符 38"/>
          <p:cNvCxnSpPr>
            <a:stCxn id="24" idx="2"/>
            <a:endCxn id="26" idx="0"/>
          </p:cNvCxnSpPr>
          <p:nvPr/>
        </p:nvCxnSpPr>
        <p:spPr>
          <a:xfrm flipH="1">
            <a:off x="2148071" y="2231799"/>
            <a:ext cx="3947929" cy="9099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24" idx="2"/>
            <a:endCxn id="32" idx="0"/>
          </p:cNvCxnSpPr>
          <p:nvPr/>
        </p:nvCxnSpPr>
        <p:spPr>
          <a:xfrm flipH="1">
            <a:off x="4832656" y="2231799"/>
            <a:ext cx="1263344" cy="9099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24" idx="2"/>
            <a:endCxn id="33" idx="0"/>
          </p:cNvCxnSpPr>
          <p:nvPr/>
        </p:nvCxnSpPr>
        <p:spPr>
          <a:xfrm>
            <a:off x="6096000" y="2231799"/>
            <a:ext cx="1233670" cy="898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24" idx="2"/>
            <a:endCxn id="37" idx="0"/>
          </p:cNvCxnSpPr>
          <p:nvPr/>
        </p:nvCxnSpPr>
        <p:spPr>
          <a:xfrm>
            <a:off x="6096000" y="2231799"/>
            <a:ext cx="3836192" cy="9099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781907" y="4173415"/>
            <a:ext cx="8784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3467A8"/>
                </a:solidFill>
                <a:latin typeface="方正兰亭超细黑简体" pitchFamily="2" charset="-122"/>
                <a:ea typeface="造字工房悦圆（非商用）常规体"/>
              </a:rPr>
              <a:t>任何一个</a:t>
            </a:r>
            <a:r>
              <a:rPr lang="en-US" altLang="zh-CN" dirty="0" err="1" smtClean="0">
                <a:solidFill>
                  <a:srgbClr val="3467A8"/>
                </a:solidFill>
                <a:latin typeface="方正兰亭超细黑简体" pitchFamily="2" charset="-122"/>
                <a:ea typeface="造字工房悦圆（非商用）常规体"/>
              </a:rPr>
              <a:t>ng</a:t>
            </a:r>
            <a:r>
              <a:rPr lang="zh-CN" altLang="en-US" dirty="0" smtClean="0">
                <a:solidFill>
                  <a:srgbClr val="3467A8"/>
                </a:solidFill>
                <a:latin typeface="方正兰亭超细黑简体" pitchFamily="2" charset="-122"/>
                <a:ea typeface="造字工房悦圆（非商用）常规体"/>
              </a:rPr>
              <a:t>应用都是由控制器、指令、服务、路由、过滤器等有限的模块类型构成的</a:t>
            </a:r>
            <a:endParaRPr lang="zh-CN" altLang="en-US" dirty="0">
              <a:solidFill>
                <a:srgbClr val="3467A8"/>
              </a:solidFill>
              <a:latin typeface="方正兰亭超细黑简体" pitchFamily="2" charset="-122"/>
              <a:ea typeface="造字工房悦圆（非商用）常规体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793631" y="4865077"/>
            <a:ext cx="887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3467A8"/>
                </a:solidFill>
                <a:latin typeface="方正兰亭超细黑简体" pitchFamily="2" charset="-122"/>
                <a:ea typeface="造字工房悦圆（非商用）常规体"/>
              </a:rPr>
              <a:t>控制器、指令、服务、路由、过滤器分别放在一个模块里面（可以借助于</a:t>
            </a:r>
            <a:r>
              <a:rPr lang="en-US" altLang="zh-CN" dirty="0" smtClean="0">
                <a:solidFill>
                  <a:srgbClr val="3467A8"/>
                </a:solidFill>
                <a:latin typeface="方正兰亭超细黑简体" pitchFamily="2" charset="-122"/>
                <a:ea typeface="造字工房悦圆（非商用）常规体"/>
              </a:rPr>
              <a:t>grunt</a:t>
            </a:r>
            <a:r>
              <a:rPr lang="zh-CN" altLang="en-US" dirty="0" smtClean="0">
                <a:solidFill>
                  <a:srgbClr val="3467A8"/>
                </a:solidFill>
                <a:latin typeface="方正兰亭超细黑简体" pitchFamily="2" charset="-122"/>
                <a:ea typeface="造字工房悦圆（非商用）常规体"/>
              </a:rPr>
              <a:t>合并）</a:t>
            </a:r>
            <a:endParaRPr lang="zh-CN" altLang="en-US" dirty="0">
              <a:solidFill>
                <a:srgbClr val="3467A8"/>
              </a:solidFill>
              <a:latin typeface="方正兰亭超细黑简体" pitchFamily="2" charset="-122"/>
              <a:ea typeface="造字工房悦圆（非商用）常规体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793630" y="5451230"/>
            <a:ext cx="5703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3467A8"/>
                </a:solidFill>
                <a:latin typeface="方正兰亭超细黑简体" pitchFamily="2" charset="-122"/>
                <a:ea typeface="造字工房悦圆（非商用）常规体"/>
              </a:rPr>
              <a:t>用一个总的</a:t>
            </a:r>
            <a:r>
              <a:rPr lang="en-US" altLang="zh-CN" dirty="0" smtClean="0">
                <a:solidFill>
                  <a:srgbClr val="3467A8"/>
                </a:solidFill>
                <a:latin typeface="方正兰亭超细黑简体" pitchFamily="2" charset="-122"/>
                <a:ea typeface="造字工房悦圆（非商用）常规体"/>
              </a:rPr>
              <a:t>app</a:t>
            </a:r>
            <a:r>
              <a:rPr lang="zh-CN" altLang="en-US" dirty="0" smtClean="0">
                <a:solidFill>
                  <a:srgbClr val="3467A8"/>
                </a:solidFill>
                <a:latin typeface="方正兰亭超细黑简体" pitchFamily="2" charset="-122"/>
                <a:ea typeface="造字工房悦圆（非商用）常规体"/>
              </a:rPr>
              <a:t>模块作为入口点，它依赖其他所有模块</a:t>
            </a:r>
            <a:endParaRPr lang="zh-CN" altLang="en-US" dirty="0">
              <a:solidFill>
                <a:srgbClr val="3467A8"/>
              </a:solidFill>
              <a:latin typeface="方正兰亭超细黑简体" pitchFamily="2" charset="-122"/>
              <a:ea typeface="造字工房悦圆（非商用）常规体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uild="allAtOnce"/>
      <p:bldP spid="40" grpId="0" build="allAtOnce"/>
      <p:bldP spid="41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981572" y="803048"/>
            <a:ext cx="2228854" cy="819150"/>
          </a:xfrm>
          <a:prstGeom prst="rect">
            <a:avLst/>
          </a:prstGeom>
          <a:solidFill>
            <a:srgbClr val="5ABAE5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773803" y="1875291"/>
            <a:ext cx="5915025" cy="819150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052324" y="1975755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双向数据绑定</a:t>
            </a:r>
            <a:endParaRPr lang="zh-CN" altLang="en-US" sz="40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75761" y="935536"/>
            <a:ext cx="2220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核心思想</a:t>
            </a:r>
            <a:endParaRPr lang="zh-CN" altLang="en-US" sz="32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41" name="任意多边形 40"/>
          <p:cNvSpPr/>
          <p:nvPr/>
        </p:nvSpPr>
        <p:spPr>
          <a:xfrm>
            <a:off x="118750" y="1741371"/>
            <a:ext cx="655051" cy="953070"/>
          </a:xfrm>
          <a:custGeom>
            <a:avLst/>
            <a:gdLst>
              <a:gd name="connsiteX0" fmla="*/ 373275 w 655051"/>
              <a:gd name="connsiteY0" fmla="*/ 888 h 953070"/>
              <a:gd name="connsiteX1" fmla="*/ 562341 w 655051"/>
              <a:gd name="connsiteY1" fmla="*/ 68976 h 953070"/>
              <a:gd name="connsiteX2" fmla="*/ 655051 w 655051"/>
              <a:gd name="connsiteY2" fmla="*/ 136554 h 953070"/>
              <a:gd name="connsiteX3" fmla="*/ 655051 w 655051"/>
              <a:gd name="connsiteY3" fmla="*/ 953070 h 953070"/>
              <a:gd name="connsiteX4" fmla="*/ 131995 w 655051"/>
              <a:gd name="connsiteY4" fmla="*/ 571807 h 953070"/>
              <a:gd name="connsiteX5" fmla="*/ 961 w 655051"/>
              <a:gd name="connsiteY5" fmla="*/ 296298 h 953070"/>
              <a:gd name="connsiteX6" fmla="*/ 74740 w 655051"/>
              <a:gd name="connsiteY6" fmla="*/ 121816 h 953070"/>
              <a:gd name="connsiteX7" fmla="*/ 373275 w 655051"/>
              <a:gd name="connsiteY7" fmla="*/ 888 h 953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051" h="953070">
                <a:moveTo>
                  <a:pt x="373275" y="888"/>
                </a:moveTo>
                <a:cubicBezTo>
                  <a:pt x="439956" y="5473"/>
                  <a:pt x="505919" y="27850"/>
                  <a:pt x="562341" y="68976"/>
                </a:cubicBezTo>
                <a:lnTo>
                  <a:pt x="655051" y="136554"/>
                </a:lnTo>
                <a:lnTo>
                  <a:pt x="655051" y="953070"/>
                </a:lnTo>
                <a:lnTo>
                  <a:pt x="131995" y="571807"/>
                </a:lnTo>
                <a:cubicBezTo>
                  <a:pt x="37959" y="503263"/>
                  <a:pt x="-7317" y="398860"/>
                  <a:pt x="961" y="296298"/>
                </a:cubicBezTo>
                <a:cubicBezTo>
                  <a:pt x="5929" y="234760"/>
                  <a:pt x="30176" y="173885"/>
                  <a:pt x="74740" y="121816"/>
                </a:cubicBezTo>
                <a:cubicBezTo>
                  <a:pt x="149012" y="35032"/>
                  <a:pt x="262141" y="-6752"/>
                  <a:pt x="373275" y="888"/>
                </a:cubicBezTo>
                <a:close/>
              </a:path>
            </a:pathLst>
          </a:custGeom>
          <a:solidFill>
            <a:srgbClr val="40E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76925" y="177202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3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6059196" y="4182461"/>
            <a:ext cx="18378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不能及时更新</a:t>
            </a:r>
            <a:endParaRPr lang="zh-CN" altLang="en-US" sz="20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687090" y="3788581"/>
            <a:ext cx="54618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将数据绑定到模板上，并显示到界面上</a:t>
            </a:r>
            <a:endParaRPr lang="zh-CN" altLang="en-US" sz="24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636633" y="3633852"/>
            <a:ext cx="96110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8800" dirty="0" smtClean="0">
                <a:solidFill>
                  <a:schemeClr val="accent2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☹</a:t>
            </a:r>
            <a:endParaRPr lang="zh-CN" altLang="en-US" sz="8800" dirty="0">
              <a:solidFill>
                <a:schemeClr val="accent2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843148" y="2933205"/>
            <a:ext cx="2660074" cy="783772"/>
          </a:xfrm>
          <a:prstGeom prst="rect">
            <a:avLst/>
          </a:prstGeom>
          <a:solidFill>
            <a:schemeClr val="bg1"/>
          </a:solidFill>
          <a:ln w="12700">
            <a:solidFill>
              <a:srgbClr val="5ABA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926276" y="3016332"/>
            <a:ext cx="2481942" cy="641268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18"/>
          <p:cNvSpPr txBox="1"/>
          <p:nvPr/>
        </p:nvSpPr>
        <p:spPr>
          <a:xfrm>
            <a:off x="978192" y="3075708"/>
            <a:ext cx="2339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单向数据绑定</a:t>
            </a:r>
            <a:endParaRPr lang="zh-CN" altLang="en-US" sz="28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685115" y="5496606"/>
            <a:ext cx="54618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检测模型上数据，及时更新到视图上</a:t>
            </a:r>
            <a:endParaRPr lang="zh-CN" altLang="en-US" sz="24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41173" y="4641230"/>
            <a:ext cx="2660074" cy="783772"/>
          </a:xfrm>
          <a:prstGeom prst="rect">
            <a:avLst/>
          </a:prstGeom>
          <a:solidFill>
            <a:schemeClr val="bg1"/>
          </a:solidFill>
          <a:ln w="12700">
            <a:solidFill>
              <a:srgbClr val="5ABA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924301" y="4724357"/>
            <a:ext cx="2481942" cy="641268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18"/>
          <p:cNvSpPr txBox="1"/>
          <p:nvPr/>
        </p:nvSpPr>
        <p:spPr>
          <a:xfrm>
            <a:off x="976217" y="4783733"/>
            <a:ext cx="2339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双向数据绑定</a:t>
            </a:r>
            <a:endParaRPr lang="zh-CN" altLang="en-US" sz="28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069096" y="5878611"/>
            <a:ext cx="18378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及时更新</a:t>
            </a:r>
            <a:endParaRPr lang="zh-CN" altLang="en-US" sz="20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159658" y="5330002"/>
            <a:ext cx="96110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8800" dirty="0" smtClean="0">
                <a:solidFill>
                  <a:srgbClr val="00B050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☺</a:t>
            </a:r>
            <a:endParaRPr lang="zh-CN" altLang="en-US" sz="8800" dirty="0">
              <a:solidFill>
                <a:srgbClr val="00B050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/>
      <p:bldP spid="41" grpId="0" animBg="1"/>
      <p:bldP spid="5" grpId="0"/>
      <p:bldP spid="20" grpId="0"/>
      <p:bldP spid="22" grpId="0"/>
      <p:bldP spid="24" grpId="0"/>
      <p:bldP spid="43" grpId="0" animBg="1"/>
      <p:bldP spid="44" grpId="0" animBg="1"/>
      <p:bldP spid="45" grpId="0"/>
      <p:bldP spid="46" grpId="0"/>
      <p:bldP spid="47" grpId="0" animBg="1"/>
      <p:bldP spid="48" grpId="0" animBg="1"/>
      <p:bldP spid="49" grpId="0"/>
      <p:bldP spid="50" grpId="0"/>
      <p:bldP spid="5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981572" y="803048"/>
            <a:ext cx="2228854" cy="819150"/>
          </a:xfrm>
          <a:prstGeom prst="rect">
            <a:avLst/>
          </a:prstGeom>
          <a:solidFill>
            <a:srgbClr val="5ABAE5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773803" y="1875291"/>
            <a:ext cx="5915025" cy="819150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052324" y="197575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指令系统</a:t>
            </a:r>
            <a:endParaRPr lang="zh-CN" altLang="en-US" sz="40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75761" y="935536"/>
            <a:ext cx="2220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核心思想</a:t>
            </a:r>
            <a:endParaRPr lang="zh-CN" altLang="en-US" sz="32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41" name="任意多边形 40"/>
          <p:cNvSpPr/>
          <p:nvPr/>
        </p:nvSpPr>
        <p:spPr>
          <a:xfrm>
            <a:off x="118750" y="1741371"/>
            <a:ext cx="655051" cy="953070"/>
          </a:xfrm>
          <a:custGeom>
            <a:avLst/>
            <a:gdLst>
              <a:gd name="connsiteX0" fmla="*/ 373275 w 655051"/>
              <a:gd name="connsiteY0" fmla="*/ 888 h 953070"/>
              <a:gd name="connsiteX1" fmla="*/ 562341 w 655051"/>
              <a:gd name="connsiteY1" fmla="*/ 68976 h 953070"/>
              <a:gd name="connsiteX2" fmla="*/ 655051 w 655051"/>
              <a:gd name="connsiteY2" fmla="*/ 136554 h 953070"/>
              <a:gd name="connsiteX3" fmla="*/ 655051 w 655051"/>
              <a:gd name="connsiteY3" fmla="*/ 953070 h 953070"/>
              <a:gd name="connsiteX4" fmla="*/ 131995 w 655051"/>
              <a:gd name="connsiteY4" fmla="*/ 571807 h 953070"/>
              <a:gd name="connsiteX5" fmla="*/ 961 w 655051"/>
              <a:gd name="connsiteY5" fmla="*/ 296298 h 953070"/>
              <a:gd name="connsiteX6" fmla="*/ 74740 w 655051"/>
              <a:gd name="connsiteY6" fmla="*/ 121816 h 953070"/>
              <a:gd name="connsiteX7" fmla="*/ 373275 w 655051"/>
              <a:gd name="connsiteY7" fmla="*/ 888 h 953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051" h="953070">
                <a:moveTo>
                  <a:pt x="373275" y="888"/>
                </a:moveTo>
                <a:cubicBezTo>
                  <a:pt x="439956" y="5473"/>
                  <a:pt x="505919" y="27850"/>
                  <a:pt x="562341" y="68976"/>
                </a:cubicBezTo>
                <a:lnTo>
                  <a:pt x="655051" y="136554"/>
                </a:lnTo>
                <a:lnTo>
                  <a:pt x="655051" y="953070"/>
                </a:lnTo>
                <a:lnTo>
                  <a:pt x="131995" y="571807"/>
                </a:lnTo>
                <a:cubicBezTo>
                  <a:pt x="37959" y="503263"/>
                  <a:pt x="-7317" y="398860"/>
                  <a:pt x="961" y="296298"/>
                </a:cubicBezTo>
                <a:cubicBezTo>
                  <a:pt x="5929" y="234760"/>
                  <a:pt x="30176" y="173885"/>
                  <a:pt x="74740" y="121816"/>
                </a:cubicBezTo>
                <a:cubicBezTo>
                  <a:pt x="149012" y="35032"/>
                  <a:pt x="262141" y="-6752"/>
                  <a:pt x="373275" y="888"/>
                </a:cubicBezTo>
                <a:close/>
              </a:path>
            </a:pathLst>
          </a:custGeom>
          <a:solidFill>
            <a:srgbClr val="40E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76925" y="177202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4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843148" y="2933205"/>
            <a:ext cx="1911927" cy="783772"/>
          </a:xfrm>
          <a:prstGeom prst="rect">
            <a:avLst/>
          </a:prstGeom>
          <a:solidFill>
            <a:schemeClr val="bg1"/>
          </a:solidFill>
          <a:ln w="12700">
            <a:solidFill>
              <a:srgbClr val="5ABA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926276" y="3016332"/>
            <a:ext cx="1745672" cy="641268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18"/>
          <p:cNvSpPr txBox="1"/>
          <p:nvPr/>
        </p:nvSpPr>
        <p:spPr>
          <a:xfrm>
            <a:off x="978191" y="3075708"/>
            <a:ext cx="1753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内置指令</a:t>
            </a:r>
            <a:endParaRPr lang="zh-CN" altLang="en-US" sz="28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758342" y="4172555"/>
            <a:ext cx="13648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ng</a:t>
            </a:r>
            <a:r>
              <a:rPr lang="en-US" altLang="zh-CN" sz="24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-bind</a:t>
            </a:r>
            <a:endParaRPr lang="zh-CN" altLang="en-US" sz="24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584107" y="4160680"/>
            <a:ext cx="17943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ng</a:t>
            </a:r>
            <a:r>
              <a:rPr lang="en-US" altLang="zh-CN" sz="24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-repeat</a:t>
            </a:r>
            <a:endParaRPr lang="zh-CN" altLang="en-US" sz="24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756270" y="4172555"/>
            <a:ext cx="17133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ng</a:t>
            </a:r>
            <a:r>
              <a:rPr lang="en-US" altLang="zh-CN" sz="24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-model</a:t>
            </a:r>
            <a:endParaRPr lang="zh-CN" altLang="en-US" sz="24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844348" y="4146824"/>
            <a:ext cx="14659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ng</a:t>
            </a:r>
            <a:r>
              <a:rPr lang="en-US" altLang="zh-CN" sz="24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-class</a:t>
            </a:r>
            <a:endParaRPr lang="zh-CN" altLang="en-US" sz="24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756366" y="5168080"/>
            <a:ext cx="19843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ng</a:t>
            </a:r>
            <a:r>
              <a:rPr lang="en-US" altLang="zh-CN" sz="24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-disabled</a:t>
            </a:r>
            <a:endParaRPr lang="zh-CN" altLang="en-US" sz="24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130073" y="5156205"/>
            <a:ext cx="9108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ng</a:t>
            </a:r>
            <a:r>
              <a:rPr lang="en-US" altLang="zh-CN" sz="24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-if</a:t>
            </a:r>
            <a:endParaRPr lang="zh-CN" altLang="en-US" sz="24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469286" y="5156204"/>
            <a:ext cx="14896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ng</a:t>
            </a:r>
            <a:r>
              <a:rPr lang="en-US" altLang="zh-CN" sz="24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-show</a:t>
            </a:r>
            <a:endParaRPr lang="zh-CN" altLang="en-US" sz="24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343609" y="5154224"/>
            <a:ext cx="14678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ng</a:t>
            </a:r>
            <a:r>
              <a:rPr lang="en-US" altLang="zh-CN" sz="24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-hide</a:t>
            </a:r>
            <a:endParaRPr lang="zh-CN" altLang="en-US" sz="24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/>
      <p:bldP spid="41" grpId="0" animBg="1"/>
      <p:bldP spid="5" grpId="0"/>
      <p:bldP spid="43" grpId="0" animBg="1"/>
      <p:bldP spid="44" grpId="0" animBg="1"/>
      <p:bldP spid="45" grpId="0"/>
      <p:bldP spid="22" grpId="0" build="allAtOnce"/>
      <p:bldP spid="26" grpId="0" build="allAtOnce"/>
      <p:bldP spid="32" grpId="0" build="allAtOnce"/>
      <p:bldP spid="33" grpId="0" build="allAtOnce"/>
      <p:bldP spid="37" grpId="0" build="allAtOnce"/>
      <p:bldP spid="38" grpId="0" build="allAtOnce"/>
      <p:bldP spid="39" grpId="0" build="allAtOnce"/>
      <p:bldP spid="40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1792718" y="447914"/>
            <a:ext cx="2204852" cy="783772"/>
          </a:xfrm>
          <a:prstGeom prst="rect">
            <a:avLst/>
          </a:prstGeom>
          <a:solidFill>
            <a:schemeClr val="bg1"/>
          </a:solidFill>
          <a:ln w="12700">
            <a:solidFill>
              <a:srgbClr val="5ABA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875845" y="531041"/>
            <a:ext cx="2039664" cy="641268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18"/>
          <p:cNvSpPr txBox="1"/>
          <p:nvPr/>
        </p:nvSpPr>
        <p:spPr>
          <a:xfrm>
            <a:off x="1927759" y="590417"/>
            <a:ext cx="2069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自定义指令</a:t>
            </a:r>
            <a:endParaRPr lang="zh-CN" altLang="en-US" sz="28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graphicFrame>
        <p:nvGraphicFramePr>
          <p:cNvPr id="42" name="对象 41"/>
          <p:cNvGraphicFramePr>
            <a:graphicFrameLocks noChangeAspect="1"/>
          </p:cNvGraphicFramePr>
          <p:nvPr/>
        </p:nvGraphicFramePr>
        <p:xfrm>
          <a:off x="6038850" y="3319463"/>
          <a:ext cx="114300" cy="215900"/>
        </p:xfrm>
        <a:graphic>
          <a:graphicData uri="http://schemas.openxmlformats.org/presentationml/2006/ole">
            <p:oleObj spid="_x0000_s1026" name="Equation" r:id="rId4" imgW="114120" imgH="215640" progId="Equation.KSEE3">
              <p:embed/>
            </p:oleObj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699845" y="1559167"/>
            <a:ext cx="4618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ea typeface="造字工房悦圆（非商用）常规体"/>
              </a:rPr>
              <a:t>使用 </a:t>
            </a:r>
            <a:r>
              <a:rPr lang="en-US" altLang="zh-CN" sz="2000" dirty="0" smtClean="0">
                <a:solidFill>
                  <a:schemeClr val="bg1"/>
                </a:solidFill>
                <a:ea typeface="造字工房悦圆（非商用）常规体"/>
              </a:rPr>
              <a:t>.directive </a:t>
            </a:r>
            <a:r>
              <a:rPr lang="zh-CN" altLang="en-US" sz="2000" dirty="0" smtClean="0">
                <a:solidFill>
                  <a:schemeClr val="bg1"/>
                </a:solidFill>
                <a:ea typeface="造字工房悦圆（非商用）常规体"/>
              </a:rPr>
              <a:t>函数来添加自定义的指令</a:t>
            </a:r>
            <a:endParaRPr lang="zh-CN" altLang="en-US" sz="20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688122" y="2203936"/>
            <a:ext cx="3130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E     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作为元素名使用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688123" y="2954209"/>
            <a:ext cx="2579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A     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作为属性使用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688124" y="3681036"/>
            <a:ext cx="2579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C     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作为类名使用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676402" y="4443032"/>
            <a:ext cx="2719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M    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作为注释使用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0" grpId="0"/>
      <p:bldP spid="51" grpId="0"/>
      <p:bldP spid="52" grpId="0"/>
      <p:bldP spid="5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981572" y="803048"/>
            <a:ext cx="2228854" cy="819150"/>
          </a:xfrm>
          <a:prstGeom prst="rect">
            <a:avLst/>
          </a:prstGeom>
          <a:solidFill>
            <a:srgbClr val="5ABAE5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773803" y="1875291"/>
            <a:ext cx="3680966" cy="819150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052324" y="1975755"/>
            <a:ext cx="3367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什么是服务？</a:t>
            </a:r>
          </a:p>
        </p:txBody>
      </p: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75761" y="935536"/>
            <a:ext cx="2220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服务</a:t>
            </a:r>
            <a:endParaRPr lang="zh-CN" altLang="en-US" sz="32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768547" y="2969220"/>
            <a:ext cx="684791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在 </a:t>
            </a:r>
            <a:r>
              <a:rPr lang="en-US" altLang="zh-CN" sz="2800" dirty="0" err="1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ng</a:t>
            </a:r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中，服务是一个函数或对象，可在你的应用中使用</a:t>
            </a:r>
            <a:endParaRPr lang="zh-CN" altLang="en-US" sz="28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791995" y="4176687"/>
            <a:ext cx="39523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ng</a:t>
            </a:r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内建了</a:t>
            </a:r>
            <a:r>
              <a:rPr lang="en-US" altLang="zh-CN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30 </a:t>
            </a:r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多个服务。</a:t>
            </a:r>
            <a:endParaRPr lang="zh-CN" altLang="en-US" sz="28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791997" y="5108005"/>
            <a:ext cx="67775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在需要使用的地方利用</a:t>
            </a:r>
            <a:r>
              <a:rPr lang="zh-CN" altLang="en-US" sz="2800" dirty="0" smtClean="0">
                <a:solidFill>
                  <a:srgbClr val="C00000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依赖注入</a:t>
            </a:r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机制注入</a:t>
            </a:r>
            <a:endParaRPr lang="zh-CN" altLang="en-US" sz="28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/>
      <p:bldP spid="21" grpId="0" build="allAtOnce"/>
      <p:bldP spid="24" grpId="0" build="allAtOnce"/>
      <p:bldP spid="20" grpId="0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1792718" y="447914"/>
            <a:ext cx="2075897" cy="783772"/>
          </a:xfrm>
          <a:prstGeom prst="rect">
            <a:avLst/>
          </a:prstGeom>
          <a:solidFill>
            <a:schemeClr val="bg1"/>
          </a:solidFill>
          <a:ln w="12700">
            <a:solidFill>
              <a:srgbClr val="5ABA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875845" y="531041"/>
            <a:ext cx="1910709" cy="641268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18"/>
          <p:cNvSpPr txBox="1"/>
          <p:nvPr/>
        </p:nvSpPr>
        <p:spPr>
          <a:xfrm>
            <a:off x="1927759" y="590417"/>
            <a:ext cx="1917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$http</a:t>
            </a:r>
            <a:r>
              <a:rPr lang="zh-CN" altLang="en-US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服务</a:t>
            </a:r>
            <a:endParaRPr lang="zh-CN" altLang="en-US" sz="28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graphicFrame>
        <p:nvGraphicFramePr>
          <p:cNvPr id="42" name="对象 41"/>
          <p:cNvGraphicFramePr>
            <a:graphicFrameLocks noChangeAspect="1"/>
          </p:cNvGraphicFramePr>
          <p:nvPr/>
        </p:nvGraphicFramePr>
        <p:xfrm>
          <a:off x="6038850" y="3319463"/>
          <a:ext cx="114300" cy="215900"/>
        </p:xfrm>
        <a:graphic>
          <a:graphicData uri="http://schemas.openxmlformats.org/presentationml/2006/ole">
            <p:oleObj spid="_x0000_s29698" name="Equation" r:id="rId4" imgW="114120" imgH="215640" progId="Equation.KSEE3">
              <p:embed/>
            </p:oleObj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1688122" y="1992922"/>
            <a:ext cx="6576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$http 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是 </a:t>
            </a:r>
            <a:r>
              <a:rPr lang="en-US" altLang="zh-CN" sz="2400" dirty="0" err="1" smtClean="0">
                <a:solidFill>
                  <a:schemeClr val="bg1"/>
                </a:solidFill>
                <a:ea typeface="造字工房悦圆（非商用）常规体"/>
              </a:rPr>
              <a:t>ng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应用中最常用的服务。 服务向服务器发送请求，应用响应服务器传送过来的数据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99847" y="3692758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$http .get(‘…’).success(function(){});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88124" y="4454759"/>
            <a:ext cx="5392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$http .post(‘…’,{}).success(function(){});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22" grpId="0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1792718" y="447914"/>
            <a:ext cx="2075897" cy="783772"/>
          </a:xfrm>
          <a:prstGeom prst="rect">
            <a:avLst/>
          </a:prstGeom>
          <a:solidFill>
            <a:schemeClr val="bg1"/>
          </a:solidFill>
          <a:ln w="12700">
            <a:solidFill>
              <a:srgbClr val="5ABA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875845" y="531041"/>
            <a:ext cx="1910709" cy="641268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18"/>
          <p:cNvSpPr txBox="1"/>
          <p:nvPr/>
        </p:nvSpPr>
        <p:spPr>
          <a:xfrm>
            <a:off x="1927759" y="590417"/>
            <a:ext cx="1917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$filter</a:t>
            </a:r>
            <a:r>
              <a:rPr lang="zh-CN" altLang="en-US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服务</a:t>
            </a:r>
            <a:endParaRPr lang="zh-CN" altLang="en-US" sz="28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graphicFrame>
        <p:nvGraphicFramePr>
          <p:cNvPr id="42" name="对象 41"/>
          <p:cNvGraphicFramePr>
            <a:graphicFrameLocks noChangeAspect="1"/>
          </p:cNvGraphicFramePr>
          <p:nvPr/>
        </p:nvGraphicFramePr>
        <p:xfrm>
          <a:off x="6038850" y="3319463"/>
          <a:ext cx="114300" cy="215900"/>
        </p:xfrm>
        <a:graphic>
          <a:graphicData uri="http://schemas.openxmlformats.org/presentationml/2006/ole">
            <p:oleObj spid="_x0000_s32770" name="Equation" r:id="rId5" imgW="114120" imgH="215640" progId="Equation.KSEE3">
              <p:embed/>
            </p:oleObj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1688123" y="1992922"/>
            <a:ext cx="5627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$filter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是用来进行数据格式化的专用服务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99846" y="4126515"/>
            <a:ext cx="65766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自定义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$filter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：</a:t>
            </a:r>
            <a:endParaRPr lang="en-US" altLang="zh-CN" sz="2400" dirty="0" smtClean="0">
              <a:solidFill>
                <a:schemeClr val="bg1"/>
              </a:solidFill>
              <a:ea typeface="造字工房悦圆（非商用）常规体"/>
            </a:endParaRPr>
          </a:p>
          <a:p>
            <a:r>
              <a:rPr lang="en-US" altLang="zh-CN" sz="2400" dirty="0" err="1" smtClean="0">
                <a:solidFill>
                  <a:schemeClr val="bg1"/>
                </a:solidFill>
                <a:ea typeface="造字工房悦圆（非商用）常规体"/>
              </a:rPr>
              <a:t>App.filter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(‘</a:t>
            </a:r>
            <a:r>
              <a:rPr lang="en-US" altLang="zh-CN" sz="2400" dirty="0" err="1" smtClean="0">
                <a:solidFill>
                  <a:schemeClr val="bg1"/>
                </a:solidFill>
                <a:ea typeface="造字工房悦圆（非商用）常规体"/>
              </a:rPr>
              <a:t>filterName’,function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(){</a:t>
            </a:r>
          </a:p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	return function(){};</a:t>
            </a:r>
          </a:p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});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99846" y="2708030"/>
            <a:ext cx="56270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solidFill>
                  <a:schemeClr val="bg1"/>
                </a:solidFill>
                <a:ea typeface="造字工房悦圆（非商用）常规体"/>
              </a:rPr>
              <a:t>AngularJS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内置了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9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个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filter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：</a:t>
            </a:r>
            <a:endParaRPr lang="en-US" altLang="zh-CN" sz="2400" dirty="0" smtClean="0">
              <a:solidFill>
                <a:schemeClr val="bg1"/>
              </a:solidFill>
              <a:ea typeface="造字工房悦圆（非商用）常规体"/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Currency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、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data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、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filter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、</a:t>
            </a:r>
            <a:r>
              <a:rPr lang="en-US" altLang="zh-CN" sz="2400" dirty="0" err="1" smtClean="0">
                <a:solidFill>
                  <a:schemeClr val="bg1"/>
                </a:solidFill>
                <a:ea typeface="造字工房悦圆（非商用）常规体"/>
              </a:rPr>
              <a:t>json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、</a:t>
            </a:r>
            <a:r>
              <a:rPr lang="en-US" altLang="zh-CN" sz="2400" dirty="0" err="1" smtClean="0">
                <a:solidFill>
                  <a:schemeClr val="bg1"/>
                </a:solidFill>
                <a:ea typeface="造字工房悦圆（非商用）常规体"/>
              </a:rPr>
              <a:t>limitTo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、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lowercase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、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number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、</a:t>
            </a:r>
            <a:r>
              <a:rPr lang="en-US" altLang="zh-CN" sz="2400" dirty="0" err="1" smtClean="0">
                <a:solidFill>
                  <a:schemeClr val="bg1"/>
                </a:solidFill>
                <a:ea typeface="造字工房悦圆（非商用）常规体"/>
              </a:rPr>
              <a:t>orderBy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、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uppercase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22" grpId="0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1792718" y="447914"/>
            <a:ext cx="3377160" cy="783772"/>
          </a:xfrm>
          <a:prstGeom prst="rect">
            <a:avLst/>
          </a:prstGeom>
          <a:solidFill>
            <a:schemeClr val="bg1"/>
          </a:solidFill>
          <a:ln w="12700">
            <a:solidFill>
              <a:srgbClr val="5ABA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875845" y="531041"/>
            <a:ext cx="3235417" cy="641268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18"/>
          <p:cNvSpPr txBox="1"/>
          <p:nvPr/>
        </p:nvSpPr>
        <p:spPr>
          <a:xfrm>
            <a:off x="1927760" y="590417"/>
            <a:ext cx="3195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其他常用的</a:t>
            </a:r>
            <a:r>
              <a:rPr lang="en-US" altLang="zh-CN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Service</a:t>
            </a:r>
            <a:endParaRPr lang="zh-CN" altLang="en-US" sz="28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graphicFrame>
        <p:nvGraphicFramePr>
          <p:cNvPr id="42" name="对象 41"/>
          <p:cNvGraphicFramePr>
            <a:graphicFrameLocks noChangeAspect="1"/>
          </p:cNvGraphicFramePr>
          <p:nvPr/>
        </p:nvGraphicFramePr>
        <p:xfrm>
          <a:off x="6038850" y="3319463"/>
          <a:ext cx="114300" cy="215900"/>
        </p:xfrm>
        <a:graphic>
          <a:graphicData uri="http://schemas.openxmlformats.org/presentationml/2006/ole">
            <p:oleObj spid="_x0000_s33794" name="Equation" r:id="rId5" imgW="114120" imgH="215640" progId="Equation.KSEE3">
              <p:embed/>
            </p:oleObj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1688124" y="1992922"/>
            <a:ext cx="31300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$compile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（编译服务）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    $interval    </a:t>
            </a:r>
          </a:p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$timeout    </a:t>
            </a:r>
          </a:p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$locale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（国际化）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    $location    </a:t>
            </a:r>
          </a:p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$log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（提供日志）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    $parse    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1792718" y="447914"/>
            <a:ext cx="2220482" cy="783772"/>
          </a:xfrm>
          <a:prstGeom prst="rect">
            <a:avLst/>
          </a:prstGeom>
          <a:solidFill>
            <a:schemeClr val="bg1"/>
          </a:solidFill>
          <a:ln w="12700">
            <a:solidFill>
              <a:srgbClr val="5ABA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875845" y="531041"/>
            <a:ext cx="2035755" cy="641268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18"/>
          <p:cNvSpPr txBox="1"/>
          <p:nvPr/>
        </p:nvSpPr>
        <p:spPr>
          <a:xfrm>
            <a:off x="1927760" y="590417"/>
            <a:ext cx="1971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自定义服务</a:t>
            </a:r>
            <a:endParaRPr lang="zh-CN" altLang="en-US" sz="28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graphicFrame>
        <p:nvGraphicFramePr>
          <p:cNvPr id="42" name="对象 41"/>
          <p:cNvGraphicFramePr>
            <a:graphicFrameLocks noChangeAspect="1"/>
          </p:cNvGraphicFramePr>
          <p:nvPr/>
        </p:nvGraphicFramePr>
        <p:xfrm>
          <a:off x="6038850" y="3319463"/>
          <a:ext cx="114300" cy="215900"/>
        </p:xfrm>
        <a:graphic>
          <a:graphicData uri="http://schemas.openxmlformats.org/presentationml/2006/ole">
            <p:oleObj spid="_x0000_s35842" name="Equation" r:id="rId5" imgW="114120" imgH="215640" progId="Equation.KSEE3">
              <p:embed/>
            </p:oleObj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1688124" y="1992922"/>
            <a:ext cx="2477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创建的几种方式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13524" y="2577122"/>
            <a:ext cx="6173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value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、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constant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、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factory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、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service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、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provider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00824" y="3326422"/>
            <a:ext cx="5423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factory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、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service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本质上都是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provider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13524" y="4088422"/>
            <a:ext cx="6541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Provider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模式是‘策略模式’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+ 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‘抽象工厂模式’的混合体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18" grpId="0"/>
      <p:bldP spid="19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981572" y="803048"/>
            <a:ext cx="2228854" cy="819150"/>
          </a:xfrm>
          <a:prstGeom prst="rect">
            <a:avLst/>
          </a:prstGeom>
          <a:solidFill>
            <a:srgbClr val="5ABAE5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3351846" y="2136548"/>
            <a:ext cx="5915025" cy="819150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677868" y="2284513"/>
            <a:ext cx="26100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AngularJS</a:t>
            </a:r>
            <a:r>
              <a:rPr lang="zh-CN" altLang="en-US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简介</a:t>
            </a:r>
            <a:endParaRPr lang="zh-CN" altLang="en-US" sz="28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351846" y="3336698"/>
            <a:ext cx="5915025" cy="819150"/>
            <a:chOff x="3138486" y="3238771"/>
            <a:chExt cx="5915025" cy="819150"/>
          </a:xfrm>
        </p:grpSpPr>
        <p:sp>
          <p:nvSpPr>
            <p:cNvPr id="16" name="矩形 15"/>
            <p:cNvSpPr/>
            <p:nvPr/>
          </p:nvSpPr>
          <p:spPr>
            <a:xfrm>
              <a:off x="3138486" y="3238771"/>
              <a:ext cx="5915025" cy="819150"/>
            </a:xfrm>
            <a:prstGeom prst="rect">
              <a:avLst/>
            </a:prstGeom>
            <a:solidFill>
              <a:srgbClr val="56D4EA"/>
            </a:solidFill>
            <a:ln>
              <a:noFill/>
            </a:ln>
            <a:effectLst>
              <a:outerShdw blurRad="609600" dir="2100000" sx="40000" sy="40000" algn="ctr">
                <a:srgbClr val="000000">
                  <a:alpha val="9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464508" y="3386736"/>
              <a:ext cx="33281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err="1" smtClean="0">
                  <a:solidFill>
                    <a:schemeClr val="bg1"/>
                  </a:solidFill>
                  <a:latin typeface="造字工房悦圆（非商用）常规体" pitchFamily="50" charset="-122"/>
                  <a:ea typeface="造字工房悦圆（非商用）常规体" pitchFamily="50" charset="-122"/>
                </a:rPr>
                <a:t>AngularJS</a:t>
              </a:r>
              <a:r>
                <a:rPr lang="zh-CN" altLang="en-US" sz="2800" dirty="0" smtClean="0">
                  <a:solidFill>
                    <a:schemeClr val="bg1"/>
                  </a:solidFill>
                  <a:latin typeface="造字工房悦圆（非商用）常规体" pitchFamily="50" charset="-122"/>
                  <a:ea typeface="造字工房悦圆（非商用）常规体" pitchFamily="50" charset="-122"/>
                </a:rPr>
                <a:t>核心思想</a:t>
              </a:r>
              <a:endParaRPr lang="zh-CN" altLang="en-US" sz="2800" dirty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351846" y="4536848"/>
            <a:ext cx="5915025" cy="819150"/>
            <a:chOff x="3138486" y="3238771"/>
            <a:chExt cx="5915025" cy="819150"/>
          </a:xfrm>
        </p:grpSpPr>
        <p:sp>
          <p:nvSpPr>
            <p:cNvPr id="21" name="矩形 20"/>
            <p:cNvSpPr/>
            <p:nvPr/>
          </p:nvSpPr>
          <p:spPr>
            <a:xfrm>
              <a:off x="3138486" y="3238771"/>
              <a:ext cx="5915025" cy="819150"/>
            </a:xfrm>
            <a:prstGeom prst="rect">
              <a:avLst/>
            </a:prstGeom>
            <a:solidFill>
              <a:srgbClr val="56D4EA"/>
            </a:solidFill>
            <a:ln>
              <a:noFill/>
            </a:ln>
            <a:effectLst>
              <a:outerShdw blurRad="609600" dir="2100000" sx="40000" sy="40000" algn="ctr">
                <a:srgbClr val="000000">
                  <a:alpha val="9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464508" y="3386736"/>
              <a:ext cx="1980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chemeClr val="bg1"/>
                  </a:solidFill>
                  <a:latin typeface="造字工房悦圆（非商用）常规体" pitchFamily="50" charset="-122"/>
                  <a:ea typeface="造字工房悦圆（非商用）常规体" pitchFamily="50" charset="-122"/>
                </a:rPr>
                <a:t>服务和路由</a:t>
              </a:r>
              <a:endParaRPr lang="zh-CN" altLang="en-US" sz="2800" dirty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4975761" y="935536"/>
            <a:ext cx="2220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目录</a:t>
            </a:r>
            <a:endParaRPr lang="zh-CN" altLang="en-US" sz="32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41" name="任意多边形 40"/>
          <p:cNvSpPr/>
          <p:nvPr/>
        </p:nvSpPr>
        <p:spPr>
          <a:xfrm>
            <a:off x="2696793" y="2002628"/>
            <a:ext cx="655051" cy="953070"/>
          </a:xfrm>
          <a:custGeom>
            <a:avLst/>
            <a:gdLst>
              <a:gd name="connsiteX0" fmla="*/ 373275 w 655051"/>
              <a:gd name="connsiteY0" fmla="*/ 888 h 953070"/>
              <a:gd name="connsiteX1" fmla="*/ 562341 w 655051"/>
              <a:gd name="connsiteY1" fmla="*/ 68976 h 953070"/>
              <a:gd name="connsiteX2" fmla="*/ 655051 w 655051"/>
              <a:gd name="connsiteY2" fmla="*/ 136554 h 953070"/>
              <a:gd name="connsiteX3" fmla="*/ 655051 w 655051"/>
              <a:gd name="connsiteY3" fmla="*/ 953070 h 953070"/>
              <a:gd name="connsiteX4" fmla="*/ 131995 w 655051"/>
              <a:gd name="connsiteY4" fmla="*/ 571807 h 953070"/>
              <a:gd name="connsiteX5" fmla="*/ 961 w 655051"/>
              <a:gd name="connsiteY5" fmla="*/ 296298 h 953070"/>
              <a:gd name="connsiteX6" fmla="*/ 74740 w 655051"/>
              <a:gd name="connsiteY6" fmla="*/ 121816 h 953070"/>
              <a:gd name="connsiteX7" fmla="*/ 373275 w 655051"/>
              <a:gd name="connsiteY7" fmla="*/ 888 h 953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051" h="953070">
                <a:moveTo>
                  <a:pt x="373275" y="888"/>
                </a:moveTo>
                <a:cubicBezTo>
                  <a:pt x="439956" y="5473"/>
                  <a:pt x="505919" y="27850"/>
                  <a:pt x="562341" y="68976"/>
                </a:cubicBezTo>
                <a:lnTo>
                  <a:pt x="655051" y="136554"/>
                </a:lnTo>
                <a:lnTo>
                  <a:pt x="655051" y="953070"/>
                </a:lnTo>
                <a:lnTo>
                  <a:pt x="131995" y="571807"/>
                </a:lnTo>
                <a:cubicBezTo>
                  <a:pt x="37959" y="503263"/>
                  <a:pt x="-7317" y="398860"/>
                  <a:pt x="961" y="296298"/>
                </a:cubicBezTo>
                <a:cubicBezTo>
                  <a:pt x="5929" y="234760"/>
                  <a:pt x="30176" y="173885"/>
                  <a:pt x="74740" y="121816"/>
                </a:cubicBezTo>
                <a:cubicBezTo>
                  <a:pt x="149012" y="35032"/>
                  <a:pt x="262141" y="-6752"/>
                  <a:pt x="373275" y="888"/>
                </a:cubicBezTo>
                <a:close/>
              </a:path>
            </a:pathLst>
          </a:custGeom>
          <a:solidFill>
            <a:srgbClr val="40E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854968" y="203328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1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44" name="任意多边形 43"/>
          <p:cNvSpPr/>
          <p:nvPr/>
        </p:nvSpPr>
        <p:spPr>
          <a:xfrm>
            <a:off x="2696793" y="3202778"/>
            <a:ext cx="655051" cy="953070"/>
          </a:xfrm>
          <a:custGeom>
            <a:avLst/>
            <a:gdLst>
              <a:gd name="connsiteX0" fmla="*/ 373275 w 655051"/>
              <a:gd name="connsiteY0" fmla="*/ 888 h 953070"/>
              <a:gd name="connsiteX1" fmla="*/ 562341 w 655051"/>
              <a:gd name="connsiteY1" fmla="*/ 68976 h 953070"/>
              <a:gd name="connsiteX2" fmla="*/ 655051 w 655051"/>
              <a:gd name="connsiteY2" fmla="*/ 136554 h 953070"/>
              <a:gd name="connsiteX3" fmla="*/ 655051 w 655051"/>
              <a:gd name="connsiteY3" fmla="*/ 953070 h 953070"/>
              <a:gd name="connsiteX4" fmla="*/ 131995 w 655051"/>
              <a:gd name="connsiteY4" fmla="*/ 571807 h 953070"/>
              <a:gd name="connsiteX5" fmla="*/ 961 w 655051"/>
              <a:gd name="connsiteY5" fmla="*/ 296298 h 953070"/>
              <a:gd name="connsiteX6" fmla="*/ 74740 w 655051"/>
              <a:gd name="connsiteY6" fmla="*/ 121816 h 953070"/>
              <a:gd name="connsiteX7" fmla="*/ 373275 w 655051"/>
              <a:gd name="connsiteY7" fmla="*/ 888 h 953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051" h="953070">
                <a:moveTo>
                  <a:pt x="373275" y="888"/>
                </a:moveTo>
                <a:cubicBezTo>
                  <a:pt x="439956" y="5473"/>
                  <a:pt x="505919" y="27850"/>
                  <a:pt x="562341" y="68976"/>
                </a:cubicBezTo>
                <a:lnTo>
                  <a:pt x="655051" y="136554"/>
                </a:lnTo>
                <a:lnTo>
                  <a:pt x="655051" y="953070"/>
                </a:lnTo>
                <a:lnTo>
                  <a:pt x="131995" y="571807"/>
                </a:lnTo>
                <a:cubicBezTo>
                  <a:pt x="37959" y="503263"/>
                  <a:pt x="-7317" y="398860"/>
                  <a:pt x="961" y="296298"/>
                </a:cubicBezTo>
                <a:cubicBezTo>
                  <a:pt x="5929" y="234760"/>
                  <a:pt x="30176" y="173885"/>
                  <a:pt x="74740" y="121816"/>
                </a:cubicBezTo>
                <a:cubicBezTo>
                  <a:pt x="149012" y="35032"/>
                  <a:pt x="262141" y="-6752"/>
                  <a:pt x="373275" y="888"/>
                </a:cubicBezTo>
                <a:close/>
              </a:path>
            </a:pathLst>
          </a:custGeom>
          <a:solidFill>
            <a:srgbClr val="40E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2854968" y="323343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2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46" name="任意多边形 45"/>
          <p:cNvSpPr/>
          <p:nvPr/>
        </p:nvSpPr>
        <p:spPr>
          <a:xfrm>
            <a:off x="2696793" y="4397631"/>
            <a:ext cx="655051" cy="953070"/>
          </a:xfrm>
          <a:custGeom>
            <a:avLst/>
            <a:gdLst>
              <a:gd name="connsiteX0" fmla="*/ 373275 w 655051"/>
              <a:gd name="connsiteY0" fmla="*/ 888 h 953070"/>
              <a:gd name="connsiteX1" fmla="*/ 562341 w 655051"/>
              <a:gd name="connsiteY1" fmla="*/ 68976 h 953070"/>
              <a:gd name="connsiteX2" fmla="*/ 655051 w 655051"/>
              <a:gd name="connsiteY2" fmla="*/ 136554 h 953070"/>
              <a:gd name="connsiteX3" fmla="*/ 655051 w 655051"/>
              <a:gd name="connsiteY3" fmla="*/ 953070 h 953070"/>
              <a:gd name="connsiteX4" fmla="*/ 131995 w 655051"/>
              <a:gd name="connsiteY4" fmla="*/ 571807 h 953070"/>
              <a:gd name="connsiteX5" fmla="*/ 961 w 655051"/>
              <a:gd name="connsiteY5" fmla="*/ 296298 h 953070"/>
              <a:gd name="connsiteX6" fmla="*/ 74740 w 655051"/>
              <a:gd name="connsiteY6" fmla="*/ 121816 h 953070"/>
              <a:gd name="connsiteX7" fmla="*/ 373275 w 655051"/>
              <a:gd name="connsiteY7" fmla="*/ 888 h 953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051" h="953070">
                <a:moveTo>
                  <a:pt x="373275" y="888"/>
                </a:moveTo>
                <a:cubicBezTo>
                  <a:pt x="439956" y="5473"/>
                  <a:pt x="505919" y="27850"/>
                  <a:pt x="562341" y="68976"/>
                </a:cubicBezTo>
                <a:lnTo>
                  <a:pt x="655051" y="136554"/>
                </a:lnTo>
                <a:lnTo>
                  <a:pt x="655051" y="953070"/>
                </a:lnTo>
                <a:lnTo>
                  <a:pt x="131995" y="571807"/>
                </a:lnTo>
                <a:cubicBezTo>
                  <a:pt x="37959" y="503263"/>
                  <a:pt x="-7317" y="398860"/>
                  <a:pt x="961" y="296298"/>
                </a:cubicBezTo>
                <a:cubicBezTo>
                  <a:pt x="5929" y="234760"/>
                  <a:pt x="30176" y="173885"/>
                  <a:pt x="74740" y="121816"/>
                </a:cubicBezTo>
                <a:cubicBezTo>
                  <a:pt x="149012" y="35032"/>
                  <a:pt x="262141" y="-6752"/>
                  <a:pt x="373275" y="888"/>
                </a:cubicBezTo>
                <a:close/>
              </a:path>
            </a:pathLst>
          </a:custGeom>
          <a:solidFill>
            <a:srgbClr val="40E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2854968" y="442828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3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/>
      <p:bldP spid="41" grpId="0" animBg="1"/>
      <p:bldP spid="5" grpId="0"/>
      <p:bldP spid="44" grpId="0" animBg="1"/>
      <p:bldP spid="45" grpId="0"/>
      <p:bldP spid="46" grpId="0" animBg="1"/>
      <p:bldP spid="4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45" name="文本框 18"/>
          <p:cNvSpPr txBox="1"/>
          <p:nvPr/>
        </p:nvSpPr>
        <p:spPr>
          <a:xfrm>
            <a:off x="1686460" y="590417"/>
            <a:ext cx="3812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7030A0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什么时候使用</a:t>
            </a:r>
            <a:r>
              <a:rPr lang="en-US" altLang="zh-CN" sz="2800" dirty="0" smtClean="0">
                <a:solidFill>
                  <a:srgbClr val="7030A0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factory</a:t>
            </a:r>
            <a:endParaRPr lang="zh-CN" altLang="en-US" sz="2800" dirty="0">
              <a:solidFill>
                <a:srgbClr val="7030A0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700824" y="1180122"/>
            <a:ext cx="7252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ea typeface="造字工房悦圆（非商用）常规体"/>
              </a:rPr>
              <a:t>仅仅需要的是一个方法和数据的集合且不需要处理复杂的逻辑</a:t>
            </a:r>
            <a:endParaRPr lang="zh-CN" altLang="en-US" sz="20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21" name="文本框 18"/>
          <p:cNvSpPr txBox="1"/>
          <p:nvPr/>
        </p:nvSpPr>
        <p:spPr>
          <a:xfrm>
            <a:off x="1699160" y="1987417"/>
            <a:ext cx="3812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7030A0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什么时候使</a:t>
            </a:r>
            <a:r>
              <a:rPr lang="zh-CN" altLang="en-US" sz="2800" dirty="0" smtClean="0">
                <a:solidFill>
                  <a:srgbClr val="7030A0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用</a:t>
            </a:r>
            <a:r>
              <a:rPr lang="en-US" altLang="zh-CN" sz="2800" dirty="0" smtClean="0">
                <a:solidFill>
                  <a:srgbClr val="7030A0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service</a:t>
            </a:r>
            <a:endParaRPr lang="zh-CN" altLang="en-US" sz="2800" dirty="0">
              <a:solidFill>
                <a:srgbClr val="7030A0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13524" y="2577122"/>
            <a:ext cx="5474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ea typeface="造字工房悦圆（非商用）常规体"/>
              </a:rPr>
              <a:t>使用在功能控制比较多的</a:t>
            </a:r>
            <a:r>
              <a:rPr lang="en-US" altLang="zh-CN" sz="2000" dirty="0" smtClean="0">
                <a:solidFill>
                  <a:schemeClr val="bg1"/>
                </a:solidFill>
                <a:ea typeface="造字工房悦圆（非商用）常规体"/>
              </a:rPr>
              <a:t>service</a:t>
            </a:r>
            <a:r>
              <a:rPr lang="zh-CN" altLang="en-US" sz="2000" dirty="0" smtClean="0">
                <a:solidFill>
                  <a:schemeClr val="bg1"/>
                </a:solidFill>
                <a:ea typeface="造字工房悦圆（非商用）常规体"/>
              </a:rPr>
              <a:t>里面</a:t>
            </a:r>
            <a:endParaRPr lang="zh-CN" altLang="en-US" sz="20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23" name="文本框 18"/>
          <p:cNvSpPr txBox="1"/>
          <p:nvPr/>
        </p:nvSpPr>
        <p:spPr>
          <a:xfrm>
            <a:off x="1711860" y="3409817"/>
            <a:ext cx="3812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7030A0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什么时候使</a:t>
            </a:r>
            <a:r>
              <a:rPr lang="zh-CN" altLang="en-US" sz="2800" dirty="0" smtClean="0">
                <a:solidFill>
                  <a:srgbClr val="7030A0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用</a:t>
            </a:r>
            <a:r>
              <a:rPr lang="en-US" altLang="zh-CN" sz="2800" dirty="0" smtClean="0">
                <a:solidFill>
                  <a:srgbClr val="7030A0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provider</a:t>
            </a:r>
            <a:endParaRPr lang="zh-CN" altLang="en-US" sz="2800" dirty="0">
              <a:solidFill>
                <a:srgbClr val="7030A0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26224" y="3999522"/>
            <a:ext cx="74812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ea typeface="造字工房悦圆（非商用）常规体"/>
              </a:rPr>
              <a:t>当我们希望在应用开始前对</a:t>
            </a:r>
            <a:r>
              <a:rPr lang="en-US" altLang="zh-CN" sz="2000" dirty="0" smtClean="0">
                <a:solidFill>
                  <a:schemeClr val="bg1"/>
                </a:solidFill>
                <a:ea typeface="造字工房悦圆（非商用）常规体"/>
              </a:rPr>
              <a:t>service</a:t>
            </a:r>
            <a:r>
              <a:rPr lang="zh-CN" altLang="en-US" sz="2000" dirty="0" smtClean="0">
                <a:solidFill>
                  <a:schemeClr val="bg1"/>
                </a:solidFill>
                <a:ea typeface="造字工房悦圆（非商用）常规体"/>
              </a:rPr>
              <a:t>进行配置的时候就需要使用到</a:t>
            </a:r>
            <a:r>
              <a:rPr lang="en-US" altLang="zh-CN" sz="2000" dirty="0" smtClean="0">
                <a:solidFill>
                  <a:schemeClr val="bg1"/>
                </a:solidFill>
                <a:ea typeface="造字工房悦圆（非商用）常规体"/>
              </a:rPr>
              <a:t>provider()</a:t>
            </a:r>
            <a:r>
              <a:rPr lang="zh-CN" altLang="en-US" sz="2000" dirty="0" smtClean="0">
                <a:solidFill>
                  <a:schemeClr val="bg1"/>
                </a:solidFill>
                <a:ea typeface="造字工房悦圆（非商用）常规体"/>
              </a:rPr>
              <a:t>。比如，我们需要配置</a:t>
            </a:r>
            <a:r>
              <a:rPr lang="en-US" altLang="zh-CN" sz="2000" dirty="0" smtClean="0">
                <a:solidFill>
                  <a:schemeClr val="bg1"/>
                </a:solidFill>
                <a:ea typeface="造字工房悦圆（非商用）常规体"/>
              </a:rPr>
              <a:t>services</a:t>
            </a:r>
            <a:r>
              <a:rPr lang="zh-CN" altLang="en-US" sz="2000" dirty="0" smtClean="0">
                <a:solidFill>
                  <a:schemeClr val="bg1"/>
                </a:solidFill>
                <a:ea typeface="造字工房悦圆（非商用）常规体"/>
              </a:rPr>
              <a:t>在不同的部署环境里面（开发，演示，生产）使用不同的后端处理的时候就可以使用到了</a:t>
            </a:r>
            <a:endParaRPr lang="zh-CN" altLang="en-US" sz="2000" dirty="0">
              <a:solidFill>
                <a:schemeClr val="bg1"/>
              </a:solidFill>
              <a:ea typeface="造字工房悦圆（非商用）常规体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uild="allAtOnce"/>
      <p:bldP spid="50" grpId="0" build="allAtOnce"/>
      <p:bldP spid="21" grpId="0" build="allAtOnce"/>
      <p:bldP spid="22" grpId="0" build="allAtOnce"/>
      <p:bldP spid="23" grpId="0" build="allAtOnce"/>
      <p:bldP spid="24" grpId="0" build="allAtOnce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981572" y="803048"/>
            <a:ext cx="2228854" cy="819150"/>
          </a:xfrm>
          <a:prstGeom prst="rect">
            <a:avLst/>
          </a:prstGeom>
          <a:solidFill>
            <a:srgbClr val="5ABAE5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773801" y="1875290"/>
            <a:ext cx="5779399" cy="914801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052323" y="1975755"/>
            <a:ext cx="536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为什么需要前端路由？</a:t>
            </a:r>
          </a:p>
        </p:txBody>
      </p: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75761" y="935536"/>
            <a:ext cx="2220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路由</a:t>
            </a:r>
            <a:endParaRPr lang="zh-CN" altLang="en-US" sz="32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745103" y="3250574"/>
            <a:ext cx="52184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Ajax</a:t>
            </a:r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请求不会留下</a:t>
            </a:r>
            <a:r>
              <a:rPr lang="en-US" altLang="zh-CN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History</a:t>
            </a:r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记录</a:t>
            </a:r>
            <a:endParaRPr lang="zh-CN" altLang="en-US" sz="28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709934" y="4282205"/>
            <a:ext cx="52770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用户无法通过</a:t>
            </a:r>
            <a:r>
              <a:rPr lang="en-US" altLang="zh-CN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URL</a:t>
            </a:r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进入指定页面</a:t>
            </a:r>
            <a:endParaRPr lang="zh-CN" altLang="en-US" sz="28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709936" y="5161436"/>
            <a:ext cx="35302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Ajax</a:t>
            </a:r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对</a:t>
            </a:r>
            <a:r>
              <a:rPr lang="en-US" altLang="zh-CN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SEO</a:t>
            </a:r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是个灾难</a:t>
            </a:r>
            <a:endParaRPr lang="zh-CN" altLang="en-US" sz="28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/>
      <p:bldP spid="21" grpId="0" build="allAtOnce"/>
      <p:bldP spid="18" grpId="0" build="allAtOnce"/>
      <p:bldP spid="20" grpId="0" build="allAtOnce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981572" y="803048"/>
            <a:ext cx="2228854" cy="819150"/>
          </a:xfrm>
          <a:prstGeom prst="rect">
            <a:avLst/>
          </a:prstGeom>
          <a:solidFill>
            <a:srgbClr val="5ABAE5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773801" y="1875290"/>
            <a:ext cx="6224875" cy="914801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052323" y="1975755"/>
            <a:ext cx="5793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err="1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AngularJS</a:t>
            </a:r>
            <a:r>
              <a:rPr lang="zh-CN" altLang="en-US" sz="40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自带</a:t>
            </a:r>
            <a:r>
              <a:rPr lang="en-US" altLang="zh-CN" sz="4000" dirty="0" err="1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ngRoute</a:t>
            </a:r>
            <a:endParaRPr lang="zh-CN" altLang="en-US" sz="4000" dirty="0" smtClean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75761" y="935536"/>
            <a:ext cx="2220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路由</a:t>
            </a:r>
            <a:endParaRPr lang="zh-CN" altLang="en-US" sz="32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440303" y="3965682"/>
            <a:ext cx="68830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$</a:t>
            </a:r>
            <a:r>
              <a:rPr lang="en-US" altLang="zh-CN" sz="2800" dirty="0" err="1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routeProvider</a:t>
            </a:r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不能深层次嵌套路由模板</a:t>
            </a:r>
            <a:endParaRPr lang="zh-CN" altLang="en-US" sz="28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/>
      <p:bldP spid="21" grpId="0" build="allAtOnce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981572" y="803048"/>
            <a:ext cx="2228854" cy="819150"/>
          </a:xfrm>
          <a:prstGeom prst="rect">
            <a:avLst/>
          </a:prstGeom>
          <a:solidFill>
            <a:srgbClr val="5ABAE5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773801" y="1875290"/>
            <a:ext cx="2954137" cy="914801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052323" y="1975755"/>
            <a:ext cx="24528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err="1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ui</a:t>
            </a:r>
            <a:r>
              <a:rPr lang="en-US" altLang="zh-CN" sz="40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-router</a:t>
            </a:r>
            <a:endParaRPr lang="zh-CN" altLang="en-US" sz="4000" dirty="0" smtClean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75761" y="935536"/>
            <a:ext cx="2220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路由</a:t>
            </a:r>
            <a:endParaRPr lang="zh-CN" altLang="en-US" sz="32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780272" y="3613990"/>
            <a:ext cx="667206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创建嵌套分层的视图、在同一个页面使用多个视图、让多个视图控制某个视图等更多的功能</a:t>
            </a:r>
            <a:endParaRPr lang="zh-CN" altLang="en-US" sz="28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/>
      <p:bldP spid="21" grpId="0" build="allAtOnce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981572" y="803048"/>
            <a:ext cx="2228854" cy="819150"/>
          </a:xfrm>
          <a:prstGeom prst="rect">
            <a:avLst/>
          </a:prstGeom>
          <a:solidFill>
            <a:srgbClr val="5ABAE5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773802" y="1875290"/>
            <a:ext cx="2825184" cy="914801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052323" y="1975755"/>
            <a:ext cx="24528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基本原理</a:t>
            </a:r>
          </a:p>
        </p:txBody>
      </p: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75761" y="935536"/>
            <a:ext cx="2220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路由</a:t>
            </a:r>
            <a:endParaRPr lang="zh-CN" altLang="en-US" sz="32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791996" y="3063005"/>
            <a:ext cx="21000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哈希  </a:t>
            </a:r>
            <a:r>
              <a:rPr lang="en-US" altLang="zh-CN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#</a:t>
            </a:r>
            <a:endParaRPr lang="zh-CN" altLang="en-US" sz="28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791996" y="3742945"/>
            <a:ext cx="41984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HTM5</a:t>
            </a:r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中新的</a:t>
            </a:r>
            <a:r>
              <a:rPr lang="en-US" altLang="zh-CN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history API</a:t>
            </a:r>
            <a:endParaRPr lang="zh-CN" altLang="en-US" sz="28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791996" y="4399434"/>
            <a:ext cx="54059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路由的核心是给应用定义“状态”</a:t>
            </a:r>
            <a:endParaRPr lang="zh-CN" altLang="en-US" sz="28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791997" y="5102815"/>
            <a:ext cx="50660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考虑兼容性问题与“优雅降级”</a:t>
            </a:r>
            <a:endParaRPr lang="zh-CN" altLang="en-US" sz="28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/>
      <p:bldP spid="21" grpId="0" build="allAtOnce"/>
      <p:bldP spid="18" grpId="0" build="allAtOnce"/>
      <p:bldP spid="20" grpId="0" build="allAtOnce"/>
      <p:bldP spid="22" grpId="0" build="allAtOnce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 rot="10800000">
            <a:off x="4297572" y="3838846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769537" y="1150465"/>
            <a:ext cx="2456121" cy="1795248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4726503" y="2821752"/>
            <a:ext cx="2457452" cy="1238790"/>
          </a:xfrm>
          <a:prstGeom prst="rect">
            <a:avLst/>
          </a:prstGeom>
          <a:solidFill>
            <a:schemeClr val="bg1"/>
          </a:solidFill>
          <a:ln w="12700">
            <a:solidFill>
              <a:srgbClr val="5ABA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974155" y="3031572"/>
            <a:ext cx="1962146" cy="819150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122681" y="3162714"/>
            <a:ext cx="1475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THANKS</a:t>
            </a:r>
            <a:endParaRPr lang="zh-CN" altLang="en-US" sz="28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14" name="图片 13" descr="angula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848612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978666" y="803048"/>
            <a:ext cx="2228854" cy="819150"/>
          </a:xfrm>
          <a:prstGeom prst="rect">
            <a:avLst/>
          </a:prstGeom>
          <a:solidFill>
            <a:srgbClr val="5ABAE5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31"/>
          <p:cNvGrpSpPr/>
          <p:nvPr/>
        </p:nvGrpSpPr>
        <p:grpSpPr>
          <a:xfrm rot="16200000">
            <a:off x="1698469" y="2551062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2"/>
          <p:cNvGrpSpPr/>
          <p:nvPr/>
        </p:nvGrpSpPr>
        <p:grpSpPr>
          <a:xfrm rot="5400000">
            <a:off x="7711070" y="2379516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4025735" y="1997518"/>
            <a:ext cx="4108862" cy="2862964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82750" y="935536"/>
            <a:ext cx="2220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简介</a:t>
            </a:r>
            <a:endParaRPr lang="zh-CN" altLang="en-US" sz="32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4667000" y="5189517"/>
            <a:ext cx="2802576" cy="831273"/>
          </a:xfrm>
          <a:prstGeom prst="rect">
            <a:avLst/>
          </a:prstGeom>
          <a:solidFill>
            <a:schemeClr val="bg1"/>
          </a:solidFill>
          <a:ln w="12700">
            <a:solidFill>
              <a:srgbClr val="5ABA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4793268" y="5299757"/>
            <a:ext cx="2550040" cy="637905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18"/>
          <p:cNvSpPr txBox="1"/>
          <p:nvPr/>
        </p:nvSpPr>
        <p:spPr>
          <a:xfrm>
            <a:off x="4767941" y="5355769"/>
            <a:ext cx="26006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Misko</a:t>
            </a:r>
            <a:r>
              <a:rPr lang="en-US" altLang="zh-CN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 </a:t>
            </a:r>
            <a:r>
              <a:rPr lang="en-US" altLang="zh-CN" sz="2800" dirty="0" err="1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Hevery</a:t>
            </a:r>
            <a:endParaRPr lang="zh-CN" altLang="en-US" sz="28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pic>
        <p:nvPicPr>
          <p:cNvPr id="40" name="图片 39" descr="5253fde42682c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50253" y="2194401"/>
            <a:ext cx="3691494" cy="246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2" grpId="0" animBg="1"/>
      <p:bldP spid="33" grpId="0" animBg="1"/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981572" y="803048"/>
            <a:ext cx="2228854" cy="819150"/>
          </a:xfrm>
          <a:prstGeom prst="rect">
            <a:avLst/>
          </a:prstGeom>
          <a:solidFill>
            <a:srgbClr val="5ABAE5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773803" y="1875291"/>
            <a:ext cx="5915025" cy="819150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052324" y="1975755"/>
            <a:ext cx="13641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MVC</a:t>
            </a:r>
            <a:endParaRPr lang="zh-CN" altLang="en-US" sz="40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75761" y="935536"/>
            <a:ext cx="2220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核心思想</a:t>
            </a:r>
            <a:endParaRPr lang="zh-CN" altLang="en-US" sz="32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41" name="任意多边形 40"/>
          <p:cNvSpPr/>
          <p:nvPr/>
        </p:nvSpPr>
        <p:spPr>
          <a:xfrm>
            <a:off x="118750" y="1741371"/>
            <a:ext cx="655051" cy="953070"/>
          </a:xfrm>
          <a:custGeom>
            <a:avLst/>
            <a:gdLst>
              <a:gd name="connsiteX0" fmla="*/ 373275 w 655051"/>
              <a:gd name="connsiteY0" fmla="*/ 888 h 953070"/>
              <a:gd name="connsiteX1" fmla="*/ 562341 w 655051"/>
              <a:gd name="connsiteY1" fmla="*/ 68976 h 953070"/>
              <a:gd name="connsiteX2" fmla="*/ 655051 w 655051"/>
              <a:gd name="connsiteY2" fmla="*/ 136554 h 953070"/>
              <a:gd name="connsiteX3" fmla="*/ 655051 w 655051"/>
              <a:gd name="connsiteY3" fmla="*/ 953070 h 953070"/>
              <a:gd name="connsiteX4" fmla="*/ 131995 w 655051"/>
              <a:gd name="connsiteY4" fmla="*/ 571807 h 953070"/>
              <a:gd name="connsiteX5" fmla="*/ 961 w 655051"/>
              <a:gd name="connsiteY5" fmla="*/ 296298 h 953070"/>
              <a:gd name="connsiteX6" fmla="*/ 74740 w 655051"/>
              <a:gd name="connsiteY6" fmla="*/ 121816 h 953070"/>
              <a:gd name="connsiteX7" fmla="*/ 373275 w 655051"/>
              <a:gd name="connsiteY7" fmla="*/ 888 h 953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051" h="953070">
                <a:moveTo>
                  <a:pt x="373275" y="888"/>
                </a:moveTo>
                <a:cubicBezTo>
                  <a:pt x="439956" y="5473"/>
                  <a:pt x="505919" y="27850"/>
                  <a:pt x="562341" y="68976"/>
                </a:cubicBezTo>
                <a:lnTo>
                  <a:pt x="655051" y="136554"/>
                </a:lnTo>
                <a:lnTo>
                  <a:pt x="655051" y="953070"/>
                </a:lnTo>
                <a:lnTo>
                  <a:pt x="131995" y="571807"/>
                </a:lnTo>
                <a:cubicBezTo>
                  <a:pt x="37959" y="503263"/>
                  <a:pt x="-7317" y="398860"/>
                  <a:pt x="961" y="296298"/>
                </a:cubicBezTo>
                <a:cubicBezTo>
                  <a:pt x="5929" y="234760"/>
                  <a:pt x="30176" y="173885"/>
                  <a:pt x="74740" y="121816"/>
                </a:cubicBezTo>
                <a:cubicBezTo>
                  <a:pt x="149012" y="35032"/>
                  <a:pt x="262141" y="-6752"/>
                  <a:pt x="373275" y="888"/>
                </a:cubicBezTo>
                <a:close/>
              </a:path>
            </a:pathLst>
          </a:custGeom>
          <a:solidFill>
            <a:srgbClr val="40E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76925" y="177202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1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727175" y="3731195"/>
            <a:ext cx="59942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业务逻辑和控制逻辑（</a:t>
            </a:r>
            <a:r>
              <a:rPr lang="en-US" altLang="zh-CN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Controller</a:t>
            </a:r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）</a:t>
            </a:r>
            <a:endParaRPr lang="zh-CN" altLang="en-US" sz="28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25200" y="2969220"/>
            <a:ext cx="38804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数据模型层（</a:t>
            </a:r>
            <a:r>
              <a:rPr lang="en-US" altLang="zh-CN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Model</a:t>
            </a:r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）</a:t>
            </a:r>
            <a:endParaRPr lang="zh-CN" altLang="en-US" sz="28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37076" y="4453595"/>
            <a:ext cx="27186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视图层（</a:t>
            </a:r>
            <a:r>
              <a:rPr lang="en-US" altLang="zh-CN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View</a:t>
            </a:r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）</a:t>
            </a:r>
            <a:endParaRPr lang="zh-CN" altLang="en-US" sz="28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/>
      <p:bldP spid="41" grpId="0" animBg="1"/>
      <p:bldP spid="5" grpId="0"/>
      <p:bldP spid="20" grpId="0" build="allAtOnce"/>
      <p:bldP spid="21" grpId="0" build="allAtOnce"/>
      <p:bldP spid="22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1792718" y="447914"/>
            <a:ext cx="3048913" cy="783772"/>
          </a:xfrm>
          <a:prstGeom prst="rect">
            <a:avLst/>
          </a:prstGeom>
          <a:solidFill>
            <a:schemeClr val="bg1"/>
          </a:solidFill>
          <a:ln w="12700">
            <a:solidFill>
              <a:srgbClr val="5ABA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875844" y="531041"/>
            <a:ext cx="2872001" cy="641268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18"/>
          <p:cNvSpPr txBox="1"/>
          <p:nvPr/>
        </p:nvSpPr>
        <p:spPr>
          <a:xfrm>
            <a:off x="1927760" y="590417"/>
            <a:ext cx="2784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为什么需要</a:t>
            </a:r>
            <a:r>
              <a:rPr lang="en-US" altLang="zh-CN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MVC</a:t>
            </a:r>
            <a:endParaRPr lang="zh-CN" altLang="en-US" sz="28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graphicFrame>
        <p:nvGraphicFramePr>
          <p:cNvPr id="42" name="对象 41"/>
          <p:cNvGraphicFramePr>
            <a:graphicFrameLocks noChangeAspect="1"/>
          </p:cNvGraphicFramePr>
          <p:nvPr/>
        </p:nvGraphicFramePr>
        <p:xfrm>
          <a:off x="6038850" y="3319463"/>
          <a:ext cx="114300" cy="215900"/>
        </p:xfrm>
        <a:graphic>
          <a:graphicData uri="http://schemas.openxmlformats.org/presentationml/2006/ole">
            <p:oleObj spid="_x0000_s2050" name="Equation" r:id="rId4" imgW="114120" imgH="215640" progId="Equation.KSEE3">
              <p:embed/>
            </p:oleObj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699845" y="1559167"/>
            <a:ext cx="6002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代码规模越来越大，切分职责是大势所趋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688121" y="2203936"/>
            <a:ext cx="5111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为了复用：很多逻辑是一模一样的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688123" y="2954209"/>
            <a:ext cx="6916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为了后期维护方便：修改一块功能不影响其他功能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344616" y="4607161"/>
            <a:ext cx="7502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accent2"/>
                </a:solidFill>
                <a:ea typeface="造字工房悦圆（非商用）常规体"/>
              </a:rPr>
              <a:t>MVC</a:t>
            </a:r>
            <a:r>
              <a:rPr lang="zh-CN" altLang="en-US" sz="3200" dirty="0" smtClean="0">
                <a:solidFill>
                  <a:schemeClr val="accent2"/>
                </a:solidFill>
                <a:ea typeface="造字工房悦圆（非商用）常规体"/>
              </a:rPr>
              <a:t>只是手段，终极目标是模块化和复用</a:t>
            </a:r>
            <a:endParaRPr lang="zh-CN" altLang="en-US" sz="3200" dirty="0">
              <a:solidFill>
                <a:schemeClr val="accent2"/>
              </a:solidFill>
              <a:ea typeface="造字工房悦圆（非商用）常规体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0" grpId="0"/>
      <p:bldP spid="51" grpId="0"/>
      <p:bldP spid="52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1792719" y="447914"/>
            <a:ext cx="2111066" cy="783772"/>
          </a:xfrm>
          <a:prstGeom prst="rect">
            <a:avLst/>
          </a:prstGeom>
          <a:solidFill>
            <a:schemeClr val="bg1"/>
          </a:solidFill>
          <a:ln w="12700">
            <a:solidFill>
              <a:srgbClr val="5ABA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875846" y="531041"/>
            <a:ext cx="1945878" cy="641268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18"/>
          <p:cNvSpPr txBox="1"/>
          <p:nvPr/>
        </p:nvSpPr>
        <p:spPr>
          <a:xfrm>
            <a:off x="1927760" y="590417"/>
            <a:ext cx="189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Controller</a:t>
            </a:r>
            <a:endParaRPr lang="zh-CN" altLang="en-US" sz="28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graphicFrame>
        <p:nvGraphicFramePr>
          <p:cNvPr id="42" name="对象 41"/>
          <p:cNvGraphicFramePr>
            <a:graphicFrameLocks noChangeAspect="1"/>
          </p:cNvGraphicFramePr>
          <p:nvPr/>
        </p:nvGraphicFramePr>
        <p:xfrm>
          <a:off x="6038850" y="3319463"/>
          <a:ext cx="114300" cy="215900"/>
        </p:xfrm>
        <a:graphic>
          <a:graphicData uri="http://schemas.openxmlformats.org/presentationml/2006/ole">
            <p:oleObj spid="_x0000_s3074" name="Equation" r:id="rId4" imgW="114120" imgH="215640" progId="Equation.KSEE3">
              <p:embed/>
            </p:oleObj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699844" y="1559167"/>
            <a:ext cx="6506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不复用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Controller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，一个控制器负责一小块视图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688121" y="2203936"/>
            <a:ext cx="6693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不在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Controller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中操作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DOM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，这不是控制器的职责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688123" y="2954209"/>
            <a:ext cx="6916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不在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Controller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中格式化数据，</a:t>
            </a:r>
            <a:r>
              <a:rPr lang="en-US" altLang="zh-CN" sz="2400" dirty="0" err="1" smtClean="0">
                <a:solidFill>
                  <a:schemeClr val="bg1"/>
                </a:solidFill>
                <a:ea typeface="造字工房悦圆（非商用）常规体"/>
              </a:rPr>
              <a:t>ng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有很好的表单控件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6038851" y="5453050"/>
          <a:ext cx="114300" cy="215900"/>
        </p:xfrm>
        <a:graphic>
          <a:graphicData uri="http://schemas.openxmlformats.org/presentationml/2006/ole">
            <p:oleObj spid="_x0000_s3075" name="Equation" r:id="rId5" imgW="114120" imgH="215640" progId="Equation.KSEE3">
              <p:embed/>
            </p:oleObj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699845" y="3692754"/>
            <a:ext cx="6506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不在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Controller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中数据过滤，</a:t>
            </a:r>
            <a:r>
              <a:rPr lang="en-US" altLang="zh-CN" sz="2400" dirty="0" err="1" smtClean="0">
                <a:solidFill>
                  <a:schemeClr val="bg1"/>
                </a:solidFill>
                <a:ea typeface="造字工房悦圆（非商用）常规体"/>
              </a:rPr>
              <a:t>ng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有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$filter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服务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88122" y="4337523"/>
            <a:ext cx="70104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Controller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中不要相互调用，控制器之间的交互会通过事件进行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26" name="右箭头 25"/>
          <p:cNvSpPr/>
          <p:nvPr/>
        </p:nvSpPr>
        <p:spPr>
          <a:xfrm>
            <a:off x="1066800" y="1617784"/>
            <a:ext cx="433755" cy="375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右箭头 31"/>
          <p:cNvSpPr/>
          <p:nvPr/>
        </p:nvSpPr>
        <p:spPr>
          <a:xfrm>
            <a:off x="1066800" y="2250830"/>
            <a:ext cx="433755" cy="375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右箭头 32"/>
          <p:cNvSpPr/>
          <p:nvPr/>
        </p:nvSpPr>
        <p:spPr>
          <a:xfrm>
            <a:off x="1066801" y="3001099"/>
            <a:ext cx="433755" cy="375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右箭头 36"/>
          <p:cNvSpPr/>
          <p:nvPr/>
        </p:nvSpPr>
        <p:spPr>
          <a:xfrm>
            <a:off x="1066801" y="3739653"/>
            <a:ext cx="433755" cy="375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右箭头 37"/>
          <p:cNvSpPr/>
          <p:nvPr/>
        </p:nvSpPr>
        <p:spPr>
          <a:xfrm>
            <a:off x="1066801" y="4396145"/>
            <a:ext cx="433755" cy="375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0" grpId="0"/>
      <p:bldP spid="51" grpId="0"/>
      <p:bldP spid="22" grpId="0"/>
      <p:bldP spid="23" grpId="0"/>
      <p:bldP spid="26" grpId="0" animBg="1"/>
      <p:bldP spid="32" grpId="0" animBg="1"/>
      <p:bldP spid="33" grpId="0" animBg="1"/>
      <p:bldP spid="37" grpId="0" animBg="1"/>
      <p:bldP spid="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1792719" y="447914"/>
            <a:ext cx="1501466" cy="783772"/>
          </a:xfrm>
          <a:prstGeom prst="rect">
            <a:avLst/>
          </a:prstGeom>
          <a:solidFill>
            <a:schemeClr val="bg1"/>
          </a:solidFill>
          <a:ln w="12700">
            <a:solidFill>
              <a:srgbClr val="5ABA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875846" y="531041"/>
            <a:ext cx="1348000" cy="641268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18"/>
          <p:cNvSpPr txBox="1"/>
          <p:nvPr/>
        </p:nvSpPr>
        <p:spPr>
          <a:xfrm>
            <a:off x="1927760" y="590417"/>
            <a:ext cx="189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Model</a:t>
            </a:r>
            <a:endParaRPr lang="zh-CN" altLang="en-US" sz="28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950676" y="3105835"/>
            <a:ext cx="4290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  <a:ea typeface="造字工房悦圆（非商用）常规体"/>
              </a:rPr>
              <a:t>如何使用</a:t>
            </a:r>
            <a:r>
              <a:rPr lang="en-US" altLang="zh-CN" sz="3600" dirty="0" smtClean="0">
                <a:solidFill>
                  <a:schemeClr val="bg1"/>
                </a:solidFill>
                <a:ea typeface="造字工房悦圆（非商用）常规体"/>
              </a:rPr>
              <a:t>model</a:t>
            </a:r>
            <a:r>
              <a:rPr lang="zh-CN" altLang="en-US" sz="3600" dirty="0" smtClean="0">
                <a:solidFill>
                  <a:schemeClr val="bg1"/>
                </a:solidFill>
                <a:ea typeface="造字工房悦圆（非商用）常规体"/>
              </a:rPr>
              <a:t>？</a:t>
            </a:r>
            <a:endParaRPr lang="zh-CN" altLang="en-US" sz="3600" dirty="0">
              <a:solidFill>
                <a:schemeClr val="bg1"/>
              </a:solidFill>
              <a:ea typeface="造字工房悦圆（非商用）常规体"/>
            </a:endParaRP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6038851" y="5453050"/>
          <a:ext cx="114300" cy="215900"/>
        </p:xfrm>
        <a:graphic>
          <a:graphicData uri="http://schemas.openxmlformats.org/presentationml/2006/ole">
            <p:oleObj spid="_x0000_s4099" name="Equation" r:id="rId4" imgW="114120" imgH="215640" progId="Equation.KSEE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3862728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1792719" y="447914"/>
            <a:ext cx="1243558" cy="783772"/>
          </a:xfrm>
          <a:prstGeom prst="rect">
            <a:avLst/>
          </a:prstGeom>
          <a:solidFill>
            <a:schemeClr val="bg1"/>
          </a:solidFill>
          <a:ln w="12700">
            <a:solidFill>
              <a:srgbClr val="5ABA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875846" y="531041"/>
            <a:ext cx="1090092" cy="641268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18"/>
          <p:cNvSpPr txBox="1"/>
          <p:nvPr/>
        </p:nvSpPr>
        <p:spPr>
          <a:xfrm>
            <a:off x="1927760" y="590417"/>
            <a:ext cx="189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View</a:t>
            </a:r>
            <a:endParaRPr lang="zh-CN" altLang="en-US" sz="28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6038851" y="5453050"/>
          <a:ext cx="114300" cy="215900"/>
        </p:xfrm>
        <a:graphic>
          <a:graphicData uri="http://schemas.openxmlformats.org/presentationml/2006/ole">
            <p:oleObj spid="_x0000_s6146" name="Equation" r:id="rId4" imgW="114120" imgH="215640" progId="Equation.KSEE3">
              <p:embed/>
            </p:oleObj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950676" y="3105835"/>
            <a:ext cx="4290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  <a:ea typeface="造字工房悦圆（非商用）常规体"/>
              </a:rPr>
              <a:t>如何复用视图？</a:t>
            </a:r>
            <a:endParaRPr lang="zh-CN" altLang="en-US" sz="3600" dirty="0">
              <a:solidFill>
                <a:schemeClr val="bg1"/>
              </a:solidFill>
              <a:ea typeface="造字工房悦圆（非商用）常规体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62728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3464169" y="3105835"/>
            <a:ext cx="5263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chemeClr val="accent2"/>
                </a:solidFill>
                <a:ea typeface="造字工房悦圆（非商用）常规体"/>
              </a:rPr>
              <a:t>MVC</a:t>
            </a:r>
            <a:r>
              <a:rPr lang="zh-CN" altLang="en-US" sz="3600" dirty="0" smtClean="0">
                <a:solidFill>
                  <a:schemeClr val="accent2"/>
                </a:solidFill>
                <a:ea typeface="造字工房悦圆（非商用）常规体"/>
              </a:rPr>
              <a:t>借助于</a:t>
            </a:r>
            <a:r>
              <a:rPr lang="en-US" altLang="zh-CN" sz="3600" dirty="0" smtClean="0">
                <a:solidFill>
                  <a:schemeClr val="accent2"/>
                </a:solidFill>
                <a:ea typeface="造字工房悦圆（非商用）常规体"/>
              </a:rPr>
              <a:t>$scope</a:t>
            </a:r>
            <a:r>
              <a:rPr lang="zh-CN" altLang="en-US" sz="3600" dirty="0" smtClean="0">
                <a:solidFill>
                  <a:schemeClr val="accent2"/>
                </a:solidFill>
                <a:ea typeface="造字工房悦圆（非商用）常规体"/>
              </a:rPr>
              <a:t>实现</a:t>
            </a:r>
            <a:endParaRPr lang="zh-CN" altLang="en-US" sz="3600" dirty="0">
              <a:solidFill>
                <a:schemeClr val="accent2"/>
              </a:solidFill>
              <a:ea typeface="造字工房悦圆（非商用）常规体"/>
            </a:endParaRP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6038851" y="5453050"/>
          <a:ext cx="114300" cy="215900"/>
        </p:xfrm>
        <a:graphic>
          <a:graphicData uri="http://schemas.openxmlformats.org/presentationml/2006/ole">
            <p:oleObj spid="_x0000_s5122" name="Equation" r:id="rId4" imgW="114120" imgH="215640" progId="Equation.KSEE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3862728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5202</TotalTime>
  <Words>1073</Words>
  <Application>Microsoft Office PowerPoint</Application>
  <PresentationFormat>自定义</PresentationFormat>
  <Paragraphs>156</Paragraphs>
  <Slides>25</Slides>
  <Notes>5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7" baseType="lpstr">
      <vt:lpstr>Office 主题</vt:lpstr>
      <vt:lpstr>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YANGS;51PPT模板网</dc:creator>
  <cp:lastModifiedBy>Administrator</cp:lastModifiedBy>
  <cp:revision>284</cp:revision>
  <dcterms:created xsi:type="dcterms:W3CDTF">2016-11-06T05:27:49Z</dcterms:created>
  <dcterms:modified xsi:type="dcterms:W3CDTF">2016-12-27T07:47:46Z</dcterms:modified>
</cp:coreProperties>
</file>