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sldIdLst>
    <p:sldId id="256" r:id="rId2"/>
    <p:sldId id="258"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8E00BDF-756A-460E-8C2A-19D9AF950D93}">
          <p14:sldIdLst>
            <p14:sldId id="256"/>
          </p14:sldIdLst>
        </p14:section>
        <p14:section name="认识Vuex" id="{996C1F8D-E7C2-483C-BF25-8ACA2CE285E9}">
          <p14:sldIdLst>
            <p14:sldId id="258"/>
            <p14:sldId id="260"/>
            <p14:sldId id="261"/>
            <p14:sldId id="262"/>
            <p14:sldId id="263"/>
            <p14:sldId id="264"/>
          </p14:sldIdLst>
        </p14:section>
        <p14:section name="Vuex基本使用" id="{93EB2647-2545-48B4-A95B-73326AC6C203}">
          <p14:sldIdLst>
            <p14:sldId id="265"/>
            <p14:sldId id="266"/>
            <p14:sldId id="267"/>
          </p14:sldIdLst>
        </p14:section>
        <p14:section name="Vuex核心概念" id="{34BCC5B4-1054-49B0-945D-9AB5B298680C}">
          <p14:sldIdLst>
            <p14:sldId id="270"/>
          </p14:sldIdLst>
        </p14:section>
        <p14:section name="State" id="{271FEAED-F470-4BB5-854D-055125081FA0}">
          <p14:sldIdLst>
            <p14:sldId id="268"/>
          </p14:sldIdLst>
        </p14:section>
        <p14:section name="Getters" id="{D3CCE1A2-88CE-4761-A08B-CA72F075F36D}">
          <p14:sldIdLst>
            <p14:sldId id="269"/>
            <p14:sldId id="271"/>
          </p14:sldIdLst>
        </p14:section>
        <p14:section name="Mutation" id="{B7B0B77D-E196-44A1-BB57-ABE0F37C9E78}">
          <p14:sldIdLst>
            <p14:sldId id="272"/>
            <p14:sldId id="273"/>
            <p14:sldId id="274"/>
            <p14:sldId id="275"/>
            <p14:sldId id="276"/>
            <p14:sldId id="277"/>
            <p14:sldId id="278"/>
          </p14:sldIdLst>
        </p14:section>
        <p14:section name="Action" id="{691F524F-F0AC-4A26-BC60-E198F429FF89}">
          <p14:sldIdLst>
            <p14:sldId id="279"/>
            <p14:sldId id="280"/>
            <p14:sldId id="281"/>
          </p14:sldIdLst>
        </p14:section>
        <p14:section name="Module" id="{FC9D9CED-7E90-4A5C-9857-43ABDF4C26C6}">
          <p14:sldIdLst>
            <p14:sldId id="282"/>
            <p14:sldId id="283"/>
            <p14:sldId id="284"/>
          </p14:sldIdLst>
        </p14:section>
        <p14:section name="项目结构组织" id="{B7A5E858-7199-49CD-A1B5-2F5F73AD7429}">
          <p14:sldIdLst>
            <p14:sldId id="285"/>
          </p14:sldIdLst>
        </p14:section>
      </p14:sectionLst>
    </p:ext>
    <p:ext uri="{EFAFB233-063F-42B5-8137-9DF3F51BA10A}">
      <p15:sldGuideLst xmlns:p15="http://schemas.microsoft.com/office/powerpoint/2012/main" xmlns="">
        <p15:guide id="1" pos="3840">
          <p15:clr>
            <a:srgbClr val="A4A3A4"/>
          </p15:clr>
        </p15:guide>
        <p15:guide id="2" orient="horz" pos="216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varScale="1">
        <p:scale>
          <a:sx n="87" d="100"/>
          <a:sy n="87" d="100"/>
        </p:scale>
        <p:origin x="-528" y="-8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9" name="图片 6">
            <a:extLst>
              <a:ext uri="{FF2B5EF4-FFF2-40B4-BE49-F238E27FC236}">
                <a16:creationId xmlns:a16="http://schemas.microsoft.com/office/drawing/2014/main" xmlns="" id="{F619AC0B-D093-4B29-BED5-E396B58FD119}"/>
              </a:ext>
            </a:extLst>
          </p:cNvPr>
          <p:cNvPicPr>
            <a:picLocks noChangeAspect="1"/>
          </p:cNvPicPr>
          <p:nvPr/>
        </p:nvPicPr>
        <p:blipFill>
          <a:blip r:embed="rId2"/>
          <a:stretch>
            <a:fillRect/>
          </a:stretch>
        </p:blipFill>
        <p:spPr>
          <a:xfrm>
            <a:off x="4232" y="0"/>
            <a:ext cx="12196559" cy="6858000"/>
          </a:xfrm>
          <a:prstGeom prst="rect">
            <a:avLst/>
          </a:prstGeom>
          <a:noFill/>
          <a:ln w="9525">
            <a:noFill/>
          </a:ln>
        </p:spPr>
      </p:pic>
      <p:pic>
        <p:nvPicPr>
          <p:cNvPr id="10" name="图片 1">
            <a:extLst>
              <a:ext uri="{FF2B5EF4-FFF2-40B4-BE49-F238E27FC236}">
                <a16:creationId xmlns:a16="http://schemas.microsoft.com/office/drawing/2014/main" xmlns="" id="{EC130C9D-3B92-4E92-AF34-4C37ACD51527}"/>
              </a:ext>
            </a:extLst>
          </p:cNvPr>
          <p:cNvPicPr>
            <a:picLocks noChangeAspect="1"/>
          </p:cNvPicPr>
          <p:nvPr/>
        </p:nvPicPr>
        <p:blipFill>
          <a:blip r:embed="rId3"/>
          <a:stretch>
            <a:fillRect/>
          </a:stretch>
        </p:blipFill>
        <p:spPr>
          <a:xfrm>
            <a:off x="5336557" y="5640180"/>
            <a:ext cx="1531908" cy="565306"/>
          </a:xfrm>
          <a:prstGeom prst="rect">
            <a:avLst/>
          </a:prstGeom>
          <a:noFill/>
          <a:ln w="9525">
            <a:noFill/>
          </a:ln>
        </p:spPr>
      </p:pic>
      <p:sp>
        <p:nvSpPr>
          <p:cNvPr id="11" name="矩形 25">
            <a:extLst>
              <a:ext uri="{FF2B5EF4-FFF2-40B4-BE49-F238E27FC236}">
                <a16:creationId xmlns:a16="http://schemas.microsoft.com/office/drawing/2014/main" xmlns="" id="{36BA4FD9-4EAF-40CB-91E3-48F885239803}"/>
              </a:ext>
            </a:extLst>
          </p:cNvPr>
          <p:cNvSpPr/>
          <p:nvPr/>
        </p:nvSpPr>
        <p:spPr>
          <a:xfrm>
            <a:off x="4734893" y="6205486"/>
            <a:ext cx="2735236" cy="338554"/>
          </a:xfrm>
          <a:prstGeom prst="rect">
            <a:avLst/>
          </a:prstGeom>
          <a:noFill/>
          <a:ln w="9525">
            <a:noFill/>
          </a:ln>
        </p:spPr>
        <p:txBody>
          <a:bodyPr wrap="none" anchor="t">
            <a:spAutoFit/>
          </a:bodyPr>
          <a:lstStyle/>
          <a:p>
            <a:pPr lvl="0" indent="0" algn="ctr"/>
            <a:r>
              <a:rPr lang="zh-CN" altLang="en-US" sz="1600" b="0" dirty="0">
                <a:latin typeface="微软雅黑" panose="020B0503020204020204" pitchFamily="34" charset="-122"/>
                <a:ea typeface="微软雅黑" panose="020B0503020204020204" pitchFamily="34" charset="-122"/>
                <a:sym typeface="黑体" panose="02010609060101010101" charset="-122"/>
              </a:rPr>
              <a:t>实力</a:t>
            </a:r>
            <a:r>
              <a:rPr lang="en-US" altLang="zh-CN" sz="1600" b="0">
                <a:latin typeface="微软雅黑" panose="020B0503020204020204" pitchFamily="34" charset="-122"/>
                <a:ea typeface="微软雅黑" panose="020B0503020204020204" pitchFamily="34" charset="-122"/>
                <a:sym typeface="黑体" panose="02010609060101010101" charset="-122"/>
              </a:rPr>
              <a:t>IT</a:t>
            </a:r>
            <a:r>
              <a:rPr lang="zh-CN" altLang="en-US" sz="1600" b="0">
                <a:latin typeface="微软雅黑" panose="020B0503020204020204" pitchFamily="34" charset="-122"/>
                <a:ea typeface="微软雅黑" panose="020B0503020204020204" pitchFamily="34" charset="-122"/>
                <a:sym typeface="黑体" panose="02010609060101010101" charset="-122"/>
              </a:rPr>
              <a:t>教育 </a:t>
            </a:r>
            <a:r>
              <a:rPr lang="en-US" altLang="zh-CN" sz="1600" b="0" dirty="0">
                <a:latin typeface="微软雅黑" panose="020B0503020204020204" pitchFamily="34" charset="-122"/>
                <a:ea typeface="微软雅黑" panose="020B0503020204020204" pitchFamily="34" charset="-122"/>
                <a:sym typeface="黑体" panose="02010609060101010101" charset="-122"/>
              </a:rPr>
              <a:t>www.520it.com</a:t>
            </a:r>
            <a:endParaRPr lang="zh-CN" altLang="en-US" sz="1600" b="0" dirty="0">
              <a:latin typeface="微软雅黑" panose="020B0503020204020204" pitchFamily="34" charset="-122"/>
              <a:ea typeface="微软雅黑" panose="020B0503020204020204" pitchFamily="34" charset="-122"/>
              <a:sym typeface="黑体" panose="02010609060101010101" charset="-122"/>
            </a:endParaRPr>
          </a:p>
        </p:txBody>
      </p:sp>
      <p:sp>
        <p:nvSpPr>
          <p:cNvPr id="5" name="标题 1">
            <a:extLst>
              <a:ext uri="{FF2B5EF4-FFF2-40B4-BE49-F238E27FC236}">
                <a16:creationId xmlns:a16="http://schemas.microsoft.com/office/drawing/2014/main" xmlns="" id="{E772C4B5-AB4E-43B0-B717-25071084FD9A}"/>
              </a:ext>
            </a:extLst>
          </p:cNvPr>
          <p:cNvSpPr>
            <a:spLocks noGrp="1"/>
          </p:cNvSpPr>
          <p:nvPr>
            <p:ph type="ctrTitle"/>
          </p:nvPr>
        </p:nvSpPr>
        <p:spPr>
          <a:xfrm>
            <a:off x="0" y="2154114"/>
            <a:ext cx="12192000" cy="1011116"/>
          </a:xfrm>
        </p:spPr>
        <p:txBody>
          <a:bodyPr anchor="ctr">
            <a:normAutofit/>
          </a:bodyPr>
          <a:lstStyle>
            <a:lvl1pPr algn="ctr">
              <a:defRPr sz="72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6" name="副标题 2">
            <a:extLst>
              <a:ext uri="{FF2B5EF4-FFF2-40B4-BE49-F238E27FC236}">
                <a16:creationId xmlns:a16="http://schemas.microsoft.com/office/drawing/2014/main" xmlns="" id="{B401CC44-47BA-4904-A587-245165E74651}"/>
              </a:ext>
            </a:extLst>
          </p:cNvPr>
          <p:cNvSpPr>
            <a:spLocks noGrp="1"/>
          </p:cNvSpPr>
          <p:nvPr>
            <p:ph type="subTitle" idx="1"/>
          </p:nvPr>
        </p:nvSpPr>
        <p:spPr>
          <a:xfrm>
            <a:off x="2932234" y="3417401"/>
            <a:ext cx="6327531" cy="433633"/>
          </a:xfrm>
        </p:spPr>
        <p:txBody>
          <a:bodyPr anchor="ctr">
            <a:normAutofit/>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7722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9" name="图片 5">
            <a:extLst>
              <a:ext uri="{FF2B5EF4-FFF2-40B4-BE49-F238E27FC236}">
                <a16:creationId xmlns:a16="http://schemas.microsoft.com/office/drawing/2014/main" xmlns="" id="{F612FBBA-ABAE-4812-AAB2-77CA48D54191}"/>
              </a:ext>
            </a:extLst>
          </p:cNvPr>
          <p:cNvPicPr>
            <a:picLocks noChangeAspect="1"/>
          </p:cNvPicPr>
          <p:nvPr/>
        </p:nvPicPr>
        <p:blipFill>
          <a:blip r:embed="rId2"/>
          <a:stretch>
            <a:fillRect/>
          </a:stretch>
        </p:blipFill>
        <p:spPr>
          <a:xfrm>
            <a:off x="651" y="-728"/>
            <a:ext cx="12200141" cy="6869113"/>
          </a:xfrm>
          <a:prstGeom prst="rect">
            <a:avLst/>
          </a:prstGeom>
          <a:noFill/>
          <a:ln w="9525">
            <a:noFill/>
          </a:ln>
        </p:spPr>
      </p:pic>
      <p:sp>
        <p:nvSpPr>
          <p:cNvPr id="11" name="矩形 29">
            <a:extLst>
              <a:ext uri="{FF2B5EF4-FFF2-40B4-BE49-F238E27FC236}">
                <a16:creationId xmlns:a16="http://schemas.microsoft.com/office/drawing/2014/main" xmlns="" id="{89038A74-5A1B-45B4-AA7D-C9934D2FDABC}"/>
              </a:ext>
            </a:extLst>
          </p:cNvPr>
          <p:cNvSpPr/>
          <p:nvPr/>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12" name="图片 1">
            <a:extLst>
              <a:ext uri="{FF2B5EF4-FFF2-40B4-BE49-F238E27FC236}">
                <a16:creationId xmlns:a16="http://schemas.microsoft.com/office/drawing/2014/main" xmlns="" id="{DB3FFE7C-0303-4D2A-9F24-474FCCD761CB}"/>
              </a:ext>
            </a:extLst>
          </p:cNvPr>
          <p:cNvPicPr>
            <a:picLocks noChangeAspect="1"/>
          </p:cNvPicPr>
          <p:nvPr/>
        </p:nvPicPr>
        <p:blipFill>
          <a:blip r:embed="rId3"/>
          <a:stretch>
            <a:fillRect/>
          </a:stretch>
        </p:blipFill>
        <p:spPr>
          <a:xfrm>
            <a:off x="191839" y="399965"/>
            <a:ext cx="1531908" cy="565306"/>
          </a:xfrm>
          <a:prstGeom prst="rect">
            <a:avLst/>
          </a:prstGeom>
          <a:noFill/>
          <a:ln w="9525">
            <a:noFill/>
          </a:ln>
        </p:spPr>
      </p:pic>
      <p:sp>
        <p:nvSpPr>
          <p:cNvPr id="8" name="标题占位符 1">
            <a:extLst>
              <a:ext uri="{FF2B5EF4-FFF2-40B4-BE49-F238E27FC236}">
                <a16:creationId xmlns:a16="http://schemas.microsoft.com/office/drawing/2014/main" xmlns="" id="{F3C067B8-78E3-4D7C-B8BF-D55591977898}"/>
              </a:ext>
            </a:extLst>
          </p:cNvPr>
          <p:cNvSpPr>
            <a:spLocks noGrp="1"/>
          </p:cNvSpPr>
          <p:nvPr>
            <p:ph type="title"/>
          </p:nvPr>
        </p:nvSpPr>
        <p:spPr>
          <a:xfrm>
            <a:off x="1914935" y="395532"/>
            <a:ext cx="10081824" cy="712181"/>
          </a:xfrm>
          <a:prstGeom prst="rect">
            <a:avLst/>
          </a:prstGeom>
        </p:spPr>
        <p:txBody>
          <a:bodyPr vert="horz" lIns="91440" tIns="45720" rIns="91440" bIns="45720" rtlCol="0" anchor="ctr">
            <a:normAutofit/>
          </a:bodyPr>
          <a:lstStyle>
            <a:lvl1pPr>
              <a:defRPr kumimoji="1" lang="zh-CN" altLang="en-US" sz="3600" b="1" kern="1200">
                <a:solidFill>
                  <a:schemeClr val="tx1">
                    <a:lumMod val="75000"/>
                    <a:lumOff val="25000"/>
                  </a:schemeClr>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p>
        </p:txBody>
      </p:sp>
      <p:sp>
        <p:nvSpPr>
          <p:cNvPr id="13" name="内容占位符 2">
            <a:extLst>
              <a:ext uri="{FF2B5EF4-FFF2-40B4-BE49-F238E27FC236}">
                <a16:creationId xmlns:a16="http://schemas.microsoft.com/office/drawing/2014/main" xmlns="" id="{E8B5E84D-8FAC-4FA6-9CA7-55579F675DFC}"/>
              </a:ext>
            </a:extLst>
          </p:cNvPr>
          <p:cNvSpPr>
            <a:spLocks noGrp="1"/>
          </p:cNvSpPr>
          <p:nvPr>
            <p:ph idx="1" hasCustomPrompt="1"/>
          </p:nvPr>
        </p:nvSpPr>
        <p:spPr>
          <a:xfrm>
            <a:off x="161193" y="1238066"/>
            <a:ext cx="11866684" cy="5444088"/>
          </a:xfrm>
        </p:spPr>
        <p:txBody>
          <a:bodyPr>
            <a:normAutofit/>
          </a:bodyPr>
          <a:lstStyle>
            <a:lvl1pPr marL="228600" indent="-228600">
              <a:lnSpc>
                <a:spcPts val="2000"/>
              </a:lnSpc>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85800" indent="-228600">
              <a:lnSpc>
                <a:spcPts val="2000"/>
              </a:lnSpc>
              <a:buFont typeface="Wingdings" panose="05000000000000000000" pitchFamily="2" charset="2"/>
              <a:buChar char="p"/>
              <a:defRPr sz="1800">
                <a:solidFill>
                  <a:schemeClr val="tx1">
                    <a:lumMod val="65000"/>
                    <a:lumOff val="35000"/>
                  </a:schemeClr>
                </a:solidFill>
                <a:latin typeface="微软雅黑" panose="020B0503020204020204" pitchFamily="34" charset="-122"/>
                <a:ea typeface="微软雅黑" panose="020B0503020204020204" pitchFamily="34" charset="-122"/>
              </a:defRPr>
            </a:lvl2pPr>
            <a:lvl3pPr marL="1143000" indent="-228600">
              <a:lnSpc>
                <a:spcPts val="2000"/>
              </a:lnSpc>
              <a:buFont typeface="Wingdings" panose="05000000000000000000" pitchFamily="2" charset="2"/>
              <a:buChar char="ü"/>
              <a:defRPr sz="1800">
                <a:solidFill>
                  <a:schemeClr val="tx1">
                    <a:lumMod val="65000"/>
                    <a:lumOff val="35000"/>
                  </a:schemeClr>
                </a:solidFill>
                <a:latin typeface="微软雅黑" panose="020B0503020204020204" pitchFamily="34" charset="-122"/>
                <a:ea typeface="微软雅黑" panose="020B0503020204020204" pitchFamily="34" charset="-122"/>
              </a:defRPr>
            </a:lvl3pPr>
            <a:lvl4pPr marL="1600200" indent="-228600">
              <a:lnSpc>
                <a:spcPts val="2000"/>
              </a:lnSpc>
              <a:buFont typeface="Wingdings" panose="05000000000000000000" pitchFamily="2" charset="2"/>
              <a:buChar char="Ø"/>
              <a:defRPr sz="1800">
                <a:solidFill>
                  <a:schemeClr val="tx1">
                    <a:lumMod val="65000"/>
                    <a:lumOff val="35000"/>
                  </a:schemeClr>
                </a:solidFill>
                <a:latin typeface="微软雅黑" panose="020B0503020204020204" pitchFamily="34" charset="-122"/>
                <a:ea typeface="微软雅黑" panose="020B0503020204020204" pitchFamily="34" charset="-122"/>
              </a:defRPr>
            </a:lvl4pPr>
            <a:lvl5pPr marL="2057400" indent="-228600">
              <a:lnSpc>
                <a:spcPts val="2000"/>
              </a:lnSpc>
              <a:buFont typeface="Wingdings" panose="05000000000000000000" pitchFamily="2" charset="2"/>
              <a:buChar char="l"/>
              <a:defRPr sz="18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514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29">
            <a:extLst>
              <a:ext uri="{FF2B5EF4-FFF2-40B4-BE49-F238E27FC236}">
                <a16:creationId xmlns:a16="http://schemas.microsoft.com/office/drawing/2014/main" xmlns="" id="{89038A74-5A1B-45B4-AA7D-C9934D2FDABC}"/>
              </a:ext>
            </a:extLst>
          </p:cNvPr>
          <p:cNvSpPr/>
          <p:nvPr userDrawn="1"/>
        </p:nvSpPr>
        <p:spPr>
          <a:xfrm>
            <a:off x="-6349" y="1139584"/>
            <a:ext cx="12198349" cy="22225"/>
          </a:xfrm>
          <a:prstGeom prst="rect">
            <a:avLst/>
          </a:prstGeom>
          <a:solidFill>
            <a:srgbClr val="EAEAEA">
              <a:alpha val="32155"/>
            </a:srgbClr>
          </a:solidFill>
          <a:ln w="9525">
            <a:noFill/>
          </a:ln>
        </p:spPr>
        <p:txBody>
          <a:bodyPr anchor="ctr"/>
          <a:lstStyle/>
          <a:p>
            <a:pPr lvl="0" indent="0" algn="ctr"/>
            <a:endParaRPr lang="zh-CN" altLang="en-US" sz="1800" b="1">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pic>
        <p:nvPicPr>
          <p:cNvPr id="6" name="图片 5">
            <a:extLst>
              <a:ext uri="{FF2B5EF4-FFF2-40B4-BE49-F238E27FC236}">
                <a16:creationId xmlns:a16="http://schemas.microsoft.com/office/drawing/2014/main" xmlns="" id="{F612FBBA-ABAE-4812-AAB2-77CA48D54191}"/>
              </a:ext>
            </a:extLst>
          </p:cNvPr>
          <p:cNvPicPr>
            <a:picLocks noChangeAspect="1"/>
          </p:cNvPicPr>
          <p:nvPr userDrawn="1"/>
        </p:nvPicPr>
        <p:blipFill>
          <a:blip r:embed="rId2"/>
          <a:stretch>
            <a:fillRect/>
          </a:stretch>
        </p:blipFill>
        <p:spPr>
          <a:xfrm>
            <a:off x="651" y="-728"/>
            <a:ext cx="12200141" cy="6869113"/>
          </a:xfrm>
          <a:prstGeom prst="rect">
            <a:avLst/>
          </a:prstGeom>
          <a:noFill/>
          <a:ln w="9525">
            <a:noFill/>
          </a:ln>
        </p:spPr>
      </p:pic>
      <p:sp>
        <p:nvSpPr>
          <p:cNvPr id="8" name="标题 1">
            <a:extLst>
              <a:ext uri="{FF2B5EF4-FFF2-40B4-BE49-F238E27FC236}">
                <a16:creationId xmlns:a16="http://schemas.microsoft.com/office/drawing/2014/main" xmlns="" id="{117812DE-2261-4EEB-B37C-43174850D8A0}"/>
              </a:ext>
            </a:extLst>
          </p:cNvPr>
          <p:cNvSpPr>
            <a:spLocks noGrp="1"/>
          </p:cNvSpPr>
          <p:nvPr>
            <p:ph type="title"/>
          </p:nvPr>
        </p:nvSpPr>
        <p:spPr>
          <a:xfrm>
            <a:off x="1914935" y="352188"/>
            <a:ext cx="9514168" cy="660860"/>
          </a:xfrm>
          <a:prstGeom prst="rect">
            <a:avLst/>
          </a:prstGeom>
        </p:spPr>
        <p:txBody>
          <a:bodyPr>
            <a:normAutofit/>
          </a:bodyPr>
          <a:lstStyle>
            <a:lvl1pPr>
              <a:defRPr sz="3600" b="1">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1" name="内容占位符 2">
            <a:extLst>
              <a:ext uri="{FF2B5EF4-FFF2-40B4-BE49-F238E27FC236}">
                <a16:creationId xmlns:a16="http://schemas.microsoft.com/office/drawing/2014/main" xmlns="" id="{E073142E-40B2-48F2-8871-6E362D4D6D61}"/>
              </a:ext>
            </a:extLst>
          </p:cNvPr>
          <p:cNvSpPr>
            <a:spLocks noGrp="1"/>
          </p:cNvSpPr>
          <p:nvPr>
            <p:ph idx="1"/>
          </p:nvPr>
        </p:nvSpPr>
        <p:spPr>
          <a:xfrm>
            <a:off x="162658" y="1196752"/>
            <a:ext cx="11866684" cy="5542328"/>
          </a:xfrm>
          <a:prstGeom prst="rect">
            <a:avLst/>
          </a:prstGeom>
        </p:spPr>
        <p:txBody>
          <a:bodyPr>
            <a:normAutofit/>
          </a:bodyPr>
          <a:lstStyle>
            <a:lvl1pPr marL="266700" indent="-266700">
              <a:lnSpc>
                <a:spcPct val="150000"/>
              </a:lnSpc>
              <a:spcBef>
                <a:spcPts val="600"/>
              </a:spcBef>
              <a:buFont typeface="Wingdings" panose="05000000000000000000" pitchFamily="2" charset="2"/>
              <a:buChar char="n"/>
              <a:defRPr sz="1800">
                <a:solidFill>
                  <a:schemeClr val="tx1">
                    <a:lumMod val="65000"/>
                    <a:lumOff val="35000"/>
                  </a:schemeClr>
                </a:solidFill>
                <a:latin typeface="微软雅黑" panose="020B0503020204020204" pitchFamily="34" charset="-122"/>
                <a:ea typeface="微软雅黑" panose="020B0503020204020204" pitchFamily="34" charset="-122"/>
              </a:defRPr>
            </a:lvl1pPr>
            <a:lvl2pPr marL="625475" indent="-314325">
              <a:lnSpc>
                <a:spcPct val="150000"/>
              </a:lnSpc>
              <a:spcBef>
                <a:spcPts val="600"/>
              </a:spcBef>
              <a:buFont typeface="Wingdings" panose="05000000000000000000" pitchFamily="2" charset="2"/>
              <a:buChar char="p"/>
              <a:defRPr sz="1800" b="0">
                <a:solidFill>
                  <a:schemeClr val="tx1">
                    <a:lumMod val="65000"/>
                    <a:lumOff val="35000"/>
                  </a:schemeClr>
                </a:solidFill>
                <a:latin typeface="微软雅黑" panose="020B0503020204020204" pitchFamily="34" charset="-122"/>
                <a:ea typeface="微软雅黑" panose="020B0503020204020204" pitchFamily="34" charset="-122"/>
              </a:defRPr>
            </a:lvl2pPr>
            <a:lvl3pPr marL="895350" indent="-225425">
              <a:lnSpc>
                <a:spcPct val="150000"/>
              </a:lnSpc>
              <a:spcBef>
                <a:spcPts val="600"/>
              </a:spcBef>
              <a:buFont typeface="Wingdings" panose="05000000000000000000" pitchFamily="2" charset="2"/>
              <a:buChar char="Ø"/>
              <a:defRPr sz="1600">
                <a:solidFill>
                  <a:schemeClr val="tx1">
                    <a:lumMod val="65000"/>
                    <a:lumOff val="35000"/>
                  </a:schemeClr>
                </a:solidFill>
                <a:latin typeface="微软雅黑" panose="020B0503020204020204" pitchFamily="34" charset="-122"/>
                <a:ea typeface="微软雅黑" panose="020B0503020204020204" pitchFamily="34" charset="-122"/>
              </a:defRPr>
            </a:lvl3pPr>
            <a:lvl4pPr marL="1260000" indent="-228600">
              <a:lnSpc>
                <a:spcPct val="150000"/>
              </a:lnSpc>
              <a:spcBef>
                <a:spcPts val="600"/>
              </a:spcBef>
              <a:buSzPct val="80000"/>
              <a:buFont typeface="Wingdings" panose="05000000000000000000" pitchFamily="2" charset="2"/>
              <a:buChar char="l"/>
              <a:defRPr sz="1600">
                <a:solidFill>
                  <a:schemeClr val="tx1">
                    <a:lumMod val="65000"/>
                    <a:lumOff val="35000"/>
                  </a:schemeClr>
                </a:solidFill>
                <a:latin typeface="微软雅黑" panose="020B0503020204020204" pitchFamily="34" charset="-122"/>
                <a:ea typeface="微软雅黑" panose="020B0503020204020204" pitchFamily="34" charset="-122"/>
              </a:defRPr>
            </a:lvl4pPr>
            <a:lvl5pPr marL="1620000" indent="-228600">
              <a:lnSpc>
                <a:spcPct val="150000"/>
              </a:lnSpc>
              <a:spcBef>
                <a:spcPts val="600"/>
              </a:spcBef>
              <a:buFont typeface="Wingdings" panose="05000000000000000000" pitchFamily="2" charset="2"/>
              <a:buChar char="ü"/>
              <a:defRPr sz="1600">
                <a:solidFill>
                  <a:schemeClr val="tx1">
                    <a:lumMod val="65000"/>
                    <a:lumOff val="35000"/>
                  </a:schemeClr>
                </a:solidFill>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2" name="图片 11">
            <a:extLst>
              <a:ext uri="{FF2B5EF4-FFF2-40B4-BE49-F238E27FC236}">
                <a16:creationId xmlns:a16="http://schemas.microsoft.com/office/drawing/2014/main" xmlns="" id="{DB3FFE7C-0303-4D2A-9F24-474FCCD761CB}"/>
              </a:ext>
            </a:extLst>
          </p:cNvPr>
          <p:cNvPicPr>
            <a:picLocks noChangeAspect="1"/>
          </p:cNvPicPr>
          <p:nvPr userDrawn="1"/>
        </p:nvPicPr>
        <p:blipFill>
          <a:blip r:embed="rId3"/>
          <a:stretch>
            <a:fillRect/>
          </a:stretch>
        </p:blipFill>
        <p:spPr>
          <a:xfrm>
            <a:off x="191839" y="399965"/>
            <a:ext cx="1531908" cy="565306"/>
          </a:xfrm>
          <a:prstGeom prst="rect">
            <a:avLst/>
          </a:prstGeom>
          <a:noFill/>
          <a:ln w="9525">
            <a:noFill/>
          </a:ln>
        </p:spPr>
      </p:pic>
    </p:spTree>
    <p:extLst>
      <p:ext uri="{BB962C8B-B14F-4D97-AF65-F5344CB8AC3E}">
        <p14:creationId xmlns:p14="http://schemas.microsoft.com/office/powerpoint/2010/main" val="117914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8E73B-0927-45CC-BC19-B5A752C4C781}" type="datetimeFigureOut">
              <a:rPr lang="zh-CN" altLang="en-US" smtClean="0"/>
              <a:t>2020/9/2</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811428-941F-4F39-9F0C-B1B29E093D2F}" type="slidenum">
              <a:rPr lang="zh-CN" altLang="en-US" smtClean="0"/>
              <a:t>‹#›</a:t>
            </a:fld>
            <a:endParaRPr lang="zh-CN" altLang="en-US"/>
          </a:p>
        </p:txBody>
      </p:sp>
    </p:spTree>
    <p:extLst>
      <p:ext uri="{BB962C8B-B14F-4D97-AF65-F5344CB8AC3E}">
        <p14:creationId xmlns:p14="http://schemas.microsoft.com/office/powerpoint/2010/main" val="27641931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vuejs/vue-devtool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3CF653-C0F7-41AC-8EF3-E11B7FC20607}"/>
              </a:ext>
            </a:extLst>
          </p:cNvPr>
          <p:cNvSpPr>
            <a:spLocks noGrp="1"/>
          </p:cNvSpPr>
          <p:nvPr>
            <p:ph type="ctrTitle"/>
          </p:nvPr>
        </p:nvSpPr>
        <p:spPr/>
        <p:txBody>
          <a:bodyPr>
            <a:normAutofit fontScale="90000"/>
          </a:bodyPr>
          <a:lstStyle/>
          <a:p>
            <a:r>
              <a:rPr lang="en-US" altLang="zh-CN"/>
              <a:t>Vuex</a:t>
            </a:r>
            <a:r>
              <a:rPr lang="zh-CN" altLang="en-US"/>
              <a:t>详解</a:t>
            </a:r>
          </a:p>
        </p:txBody>
      </p:sp>
      <p:sp>
        <p:nvSpPr>
          <p:cNvPr id="3" name="副标题 2">
            <a:extLst>
              <a:ext uri="{FF2B5EF4-FFF2-40B4-BE49-F238E27FC236}">
                <a16:creationId xmlns:a16="http://schemas.microsoft.com/office/drawing/2014/main" xmlns="" id="{BBA8826F-91D4-4EE8-B31C-F22D54C01C4E}"/>
              </a:ext>
            </a:extLst>
          </p:cNvPr>
          <p:cNvSpPr>
            <a:spLocks noGrp="1"/>
          </p:cNvSpPr>
          <p:nvPr>
            <p:ph type="subTitle" idx="1"/>
          </p:nvPr>
        </p:nvSpPr>
        <p:spPr/>
        <p:txBody>
          <a:bodyPr>
            <a:normAutofit fontScale="25000" lnSpcReduction="20000"/>
          </a:bodyPr>
          <a:lstStyle/>
          <a:p>
            <a:pPr>
              <a:lnSpc>
                <a:spcPct val="150000"/>
              </a:lnSpc>
            </a:pPr>
            <a:r>
              <a:rPr lang="zh-CN" altLang="en-US"/>
              <a:t>王红元</a:t>
            </a:r>
            <a:endParaRPr lang="en-US" altLang="zh-CN"/>
          </a:p>
          <a:p>
            <a:pPr>
              <a:lnSpc>
                <a:spcPct val="150000"/>
              </a:lnSpc>
            </a:pPr>
            <a:r>
              <a:rPr lang="zh-CN" altLang="en-US"/>
              <a:t>微博</a:t>
            </a:r>
            <a:r>
              <a:rPr lang="en-US" altLang="zh-CN"/>
              <a:t>: coderwhy</a:t>
            </a:r>
          </a:p>
          <a:p>
            <a:pPr>
              <a:lnSpc>
                <a:spcPct val="150000"/>
              </a:lnSpc>
            </a:pPr>
            <a:r>
              <a:rPr lang="zh-CN" altLang="en-US"/>
              <a:t>微信</a:t>
            </a:r>
            <a:r>
              <a:rPr lang="en-US" altLang="zh-CN"/>
              <a:t>: 372623326</a:t>
            </a:r>
            <a:endParaRPr lang="zh-CN" altLang="en-US"/>
          </a:p>
        </p:txBody>
      </p:sp>
    </p:spTree>
    <p:extLst>
      <p:ext uri="{BB962C8B-B14F-4D97-AF65-F5344CB8AC3E}">
        <p14:creationId xmlns:p14="http://schemas.microsoft.com/office/powerpoint/2010/main" val="357875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52F816-0CDA-45B2-B7FE-CF311123BCAF}"/>
              </a:ext>
            </a:extLst>
          </p:cNvPr>
          <p:cNvSpPr>
            <a:spLocks noGrp="1"/>
          </p:cNvSpPr>
          <p:nvPr>
            <p:ph type="title"/>
          </p:nvPr>
        </p:nvSpPr>
        <p:spPr/>
        <p:txBody>
          <a:bodyPr/>
          <a:lstStyle/>
          <a:p>
            <a:r>
              <a:rPr lang="zh-CN" altLang="en-US"/>
              <a:t>使用</a:t>
            </a:r>
            <a:r>
              <a:rPr lang="en-US" altLang="zh-CN"/>
              <a:t>Vuex</a:t>
            </a:r>
            <a:r>
              <a:rPr lang="zh-CN" altLang="en-US"/>
              <a:t>的</a:t>
            </a:r>
            <a:r>
              <a:rPr lang="en-US" altLang="zh-CN"/>
              <a:t>count</a:t>
            </a:r>
            <a:endParaRPr lang="zh-CN" altLang="en-US"/>
          </a:p>
        </p:txBody>
      </p:sp>
      <p:sp>
        <p:nvSpPr>
          <p:cNvPr id="3" name="内容占位符 2">
            <a:extLst>
              <a:ext uri="{FF2B5EF4-FFF2-40B4-BE49-F238E27FC236}">
                <a16:creationId xmlns:a16="http://schemas.microsoft.com/office/drawing/2014/main" xmlns="" id="{918D5FBC-CA69-4D6E-9274-96973A70DBA5}"/>
              </a:ext>
            </a:extLst>
          </p:cNvPr>
          <p:cNvSpPr>
            <a:spLocks noGrp="1"/>
          </p:cNvSpPr>
          <p:nvPr>
            <p:ph idx="1"/>
          </p:nvPr>
        </p:nvSpPr>
        <p:spPr>
          <a:xfrm>
            <a:off x="5401235" y="1196752"/>
            <a:ext cx="6628107" cy="5542328"/>
          </a:xfrm>
          <a:ln>
            <a:solidFill>
              <a:schemeClr val="accent1"/>
            </a:solidFill>
          </a:ln>
        </p:spPr>
        <p:txBody>
          <a:bodyPr>
            <a:normAutofit fontScale="92500" lnSpcReduction="20000"/>
          </a:bodyPr>
          <a:lstStyle/>
          <a:p>
            <a:r>
              <a:rPr lang="zh-CN" altLang="en-US"/>
              <a:t>好的，这就是使用</a:t>
            </a:r>
            <a:r>
              <a:rPr lang="en-US" altLang="zh-CN"/>
              <a:t>Vuex</a:t>
            </a:r>
            <a:r>
              <a:rPr lang="zh-CN" altLang="en-US"/>
              <a:t>最简单的方式了。</a:t>
            </a:r>
          </a:p>
          <a:p>
            <a:r>
              <a:rPr lang="zh-CN" altLang="en-US"/>
              <a:t>我们来对使用步骤，做一个简单的小节：</a:t>
            </a:r>
          </a:p>
          <a:p>
            <a:pPr lvl="1"/>
            <a:r>
              <a:rPr lang="en-US" altLang="zh-CN"/>
              <a:t>1.</a:t>
            </a:r>
            <a:r>
              <a:rPr lang="zh-CN" altLang="en-US"/>
              <a:t>提取出一个公共的</a:t>
            </a:r>
            <a:r>
              <a:rPr lang="en-US" altLang="zh-CN"/>
              <a:t>store</a:t>
            </a:r>
            <a:r>
              <a:rPr lang="zh-CN" altLang="en-US"/>
              <a:t>对象，用于保存在多个组件中共享的状态</a:t>
            </a:r>
          </a:p>
          <a:p>
            <a:pPr lvl="1"/>
            <a:r>
              <a:rPr lang="en-US" altLang="zh-CN"/>
              <a:t>2.</a:t>
            </a:r>
            <a:r>
              <a:rPr lang="zh-CN" altLang="en-US"/>
              <a:t>将</a:t>
            </a:r>
            <a:r>
              <a:rPr lang="en-US" altLang="zh-CN"/>
              <a:t>store</a:t>
            </a:r>
            <a:r>
              <a:rPr lang="zh-CN" altLang="en-US"/>
              <a:t>对象放置在</a:t>
            </a:r>
            <a:r>
              <a:rPr lang="en-US" altLang="zh-CN"/>
              <a:t>new Vue</a:t>
            </a:r>
            <a:r>
              <a:rPr lang="zh-CN" altLang="en-US"/>
              <a:t>对象中，这样可以保证在所有的组件中都可以使用到</a:t>
            </a:r>
          </a:p>
          <a:p>
            <a:pPr lvl="1"/>
            <a:r>
              <a:rPr lang="en-US" altLang="zh-CN"/>
              <a:t>3.</a:t>
            </a:r>
            <a:r>
              <a:rPr lang="zh-CN" altLang="en-US"/>
              <a:t>在其他组件中使用</a:t>
            </a:r>
            <a:r>
              <a:rPr lang="en-US" altLang="zh-CN"/>
              <a:t>store</a:t>
            </a:r>
            <a:r>
              <a:rPr lang="zh-CN" altLang="en-US"/>
              <a:t>对象中保存的状态即可</a:t>
            </a:r>
          </a:p>
          <a:p>
            <a:pPr lvl="2"/>
            <a:r>
              <a:rPr lang="zh-CN" altLang="en-US"/>
              <a:t>通过</a:t>
            </a:r>
            <a:r>
              <a:rPr lang="en-US" altLang="zh-CN"/>
              <a:t>this.$store.state.</a:t>
            </a:r>
            <a:r>
              <a:rPr lang="zh-CN" altLang="en-US"/>
              <a:t>属性的方式来访问状态</a:t>
            </a:r>
          </a:p>
          <a:p>
            <a:pPr lvl="2"/>
            <a:r>
              <a:rPr lang="zh-CN" altLang="en-US"/>
              <a:t>通过</a:t>
            </a:r>
            <a:r>
              <a:rPr lang="en-US" altLang="zh-CN"/>
              <a:t>this.$store.commit('mutation</a:t>
            </a:r>
            <a:r>
              <a:rPr lang="zh-CN" altLang="en-US"/>
              <a:t>中方法</a:t>
            </a:r>
            <a:r>
              <a:rPr lang="en-US" altLang="zh-CN"/>
              <a:t>')</a:t>
            </a:r>
            <a:r>
              <a:rPr lang="zh-CN" altLang="en-US"/>
              <a:t>来修改状态</a:t>
            </a:r>
          </a:p>
          <a:p>
            <a:r>
              <a:rPr lang="zh-CN" altLang="en-US"/>
              <a:t>注意事项：</a:t>
            </a:r>
          </a:p>
          <a:p>
            <a:pPr lvl="1"/>
            <a:r>
              <a:rPr lang="zh-CN" altLang="en-US"/>
              <a:t>我们通过提交</a:t>
            </a:r>
            <a:r>
              <a:rPr lang="en-US" altLang="zh-CN"/>
              <a:t>mutation</a:t>
            </a:r>
            <a:r>
              <a:rPr lang="zh-CN" altLang="en-US"/>
              <a:t>的方式，而非直接改变</a:t>
            </a:r>
            <a:r>
              <a:rPr lang="en-US" altLang="zh-CN"/>
              <a:t>store.state.count</a:t>
            </a:r>
            <a:r>
              <a:rPr lang="zh-CN" altLang="en-US"/>
              <a:t>。</a:t>
            </a:r>
          </a:p>
          <a:p>
            <a:pPr lvl="1"/>
            <a:r>
              <a:rPr lang="zh-CN" altLang="en-US"/>
              <a:t>这是因为</a:t>
            </a:r>
            <a:r>
              <a:rPr lang="en-US" altLang="zh-CN"/>
              <a:t>Vuex</a:t>
            </a:r>
            <a:r>
              <a:rPr lang="zh-CN" altLang="en-US"/>
              <a:t>可以更明确的追踪状态的变化，所以不要直接改变</a:t>
            </a:r>
            <a:r>
              <a:rPr lang="en-US" altLang="zh-CN"/>
              <a:t>store.state.count</a:t>
            </a:r>
            <a:r>
              <a:rPr lang="zh-CN" altLang="en-US"/>
              <a:t>的值。</a:t>
            </a:r>
          </a:p>
          <a:p>
            <a:endParaRPr lang="zh-CN" altLang="en-US"/>
          </a:p>
        </p:txBody>
      </p:sp>
      <p:pic>
        <p:nvPicPr>
          <p:cNvPr id="5" name="图片 4">
            <a:extLst>
              <a:ext uri="{FF2B5EF4-FFF2-40B4-BE49-F238E27FC236}">
                <a16:creationId xmlns:a16="http://schemas.microsoft.com/office/drawing/2014/main" xmlns="" id="{F300C395-07CF-420E-99D4-CAD19D45AB72}"/>
              </a:ext>
            </a:extLst>
          </p:cNvPr>
          <p:cNvPicPr>
            <a:picLocks noChangeAspect="1"/>
          </p:cNvPicPr>
          <p:nvPr/>
        </p:nvPicPr>
        <p:blipFill>
          <a:blip r:embed="rId2"/>
          <a:stretch>
            <a:fillRect/>
          </a:stretch>
        </p:blipFill>
        <p:spPr>
          <a:xfrm>
            <a:off x="728995" y="1249930"/>
            <a:ext cx="4215040" cy="5370924"/>
          </a:xfrm>
          <a:prstGeom prst="rect">
            <a:avLst/>
          </a:prstGeom>
        </p:spPr>
      </p:pic>
    </p:spTree>
    <p:extLst>
      <p:ext uri="{BB962C8B-B14F-4D97-AF65-F5344CB8AC3E}">
        <p14:creationId xmlns:p14="http://schemas.microsoft.com/office/powerpoint/2010/main" val="925218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FC70810-5089-41D5-AE45-DB2A769D65D7}"/>
              </a:ext>
            </a:extLst>
          </p:cNvPr>
          <p:cNvSpPr>
            <a:spLocks noGrp="1"/>
          </p:cNvSpPr>
          <p:nvPr>
            <p:ph type="title"/>
          </p:nvPr>
        </p:nvSpPr>
        <p:spPr/>
        <p:txBody>
          <a:bodyPr/>
          <a:lstStyle/>
          <a:p>
            <a:r>
              <a:rPr lang="en-US" altLang="zh-CN"/>
              <a:t>Vuex</a:t>
            </a:r>
            <a:r>
              <a:rPr lang="zh-CN" altLang="en-US"/>
              <a:t>核心概念</a:t>
            </a:r>
          </a:p>
        </p:txBody>
      </p:sp>
      <p:sp>
        <p:nvSpPr>
          <p:cNvPr id="3" name="内容占位符 2">
            <a:extLst>
              <a:ext uri="{FF2B5EF4-FFF2-40B4-BE49-F238E27FC236}">
                <a16:creationId xmlns:a16="http://schemas.microsoft.com/office/drawing/2014/main" xmlns="" id="{2B26D34B-A279-43EE-B9F7-7F7488FB1BB9}"/>
              </a:ext>
            </a:extLst>
          </p:cNvPr>
          <p:cNvSpPr>
            <a:spLocks noGrp="1"/>
          </p:cNvSpPr>
          <p:nvPr>
            <p:ph idx="1"/>
          </p:nvPr>
        </p:nvSpPr>
        <p:spPr/>
        <p:txBody>
          <a:bodyPr/>
          <a:lstStyle/>
          <a:p>
            <a:r>
              <a:rPr lang="en-US" altLang="zh-CN"/>
              <a:t>Vuex</a:t>
            </a:r>
            <a:r>
              <a:rPr lang="zh-CN" altLang="en-US"/>
              <a:t>有几个比较核心的概念</a:t>
            </a:r>
            <a:r>
              <a:rPr lang="en-US" altLang="zh-CN"/>
              <a:t>:</a:t>
            </a:r>
          </a:p>
          <a:p>
            <a:pPr lvl="1"/>
            <a:r>
              <a:rPr lang="en-US" altLang="zh-CN"/>
              <a:t>State</a:t>
            </a:r>
          </a:p>
          <a:p>
            <a:pPr lvl="1"/>
            <a:r>
              <a:rPr lang="en-US" altLang="zh-CN"/>
              <a:t>Getters</a:t>
            </a:r>
          </a:p>
          <a:p>
            <a:pPr lvl="1"/>
            <a:r>
              <a:rPr lang="en-US" altLang="zh-CN"/>
              <a:t>Mutation</a:t>
            </a:r>
          </a:p>
          <a:p>
            <a:pPr lvl="1"/>
            <a:r>
              <a:rPr lang="en-US" altLang="zh-CN"/>
              <a:t>Action</a:t>
            </a:r>
          </a:p>
          <a:p>
            <a:pPr lvl="1"/>
            <a:r>
              <a:rPr lang="en-US" altLang="zh-CN"/>
              <a:t>Module</a:t>
            </a:r>
          </a:p>
          <a:p>
            <a:r>
              <a:rPr lang="zh-CN" altLang="en-US"/>
              <a:t>我们对它进行一一介绍</a:t>
            </a:r>
            <a:r>
              <a:rPr lang="en-US" altLang="zh-CN"/>
              <a:t>.</a:t>
            </a:r>
          </a:p>
          <a:p>
            <a:endParaRPr lang="en-US" altLang="zh-CN"/>
          </a:p>
        </p:txBody>
      </p:sp>
    </p:spTree>
    <p:extLst>
      <p:ext uri="{BB962C8B-B14F-4D97-AF65-F5344CB8AC3E}">
        <p14:creationId xmlns:p14="http://schemas.microsoft.com/office/powerpoint/2010/main" val="131638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3F3FBD1-7B1A-4AE1-A31A-24265F609F49}"/>
              </a:ext>
            </a:extLst>
          </p:cNvPr>
          <p:cNvSpPr>
            <a:spLocks noGrp="1"/>
          </p:cNvSpPr>
          <p:nvPr>
            <p:ph type="title"/>
          </p:nvPr>
        </p:nvSpPr>
        <p:spPr/>
        <p:txBody>
          <a:bodyPr/>
          <a:lstStyle/>
          <a:p>
            <a:r>
              <a:rPr lang="en-US" altLang="zh-CN"/>
              <a:t>State</a:t>
            </a:r>
            <a:r>
              <a:rPr lang="zh-CN" altLang="en-US"/>
              <a:t>单一状态树</a:t>
            </a:r>
          </a:p>
        </p:txBody>
      </p:sp>
      <p:sp>
        <p:nvSpPr>
          <p:cNvPr id="3" name="内容占位符 2">
            <a:extLst>
              <a:ext uri="{FF2B5EF4-FFF2-40B4-BE49-F238E27FC236}">
                <a16:creationId xmlns:a16="http://schemas.microsoft.com/office/drawing/2014/main" xmlns="" id="{65C39BC1-DFF8-472D-BA07-9E9597C16479}"/>
              </a:ext>
            </a:extLst>
          </p:cNvPr>
          <p:cNvSpPr>
            <a:spLocks noGrp="1"/>
          </p:cNvSpPr>
          <p:nvPr>
            <p:ph idx="1"/>
          </p:nvPr>
        </p:nvSpPr>
        <p:spPr/>
        <p:txBody>
          <a:bodyPr>
            <a:normAutofit fontScale="85000" lnSpcReduction="10000"/>
          </a:bodyPr>
          <a:lstStyle/>
          <a:p>
            <a:r>
              <a:rPr lang="en-US" altLang="zh-CN"/>
              <a:t>Vuex</a:t>
            </a:r>
            <a:r>
              <a:rPr lang="zh-CN" altLang="en-US"/>
              <a:t>提出使用单一状态树</a:t>
            </a:r>
            <a:r>
              <a:rPr lang="en-US" altLang="zh-CN"/>
              <a:t>, </a:t>
            </a:r>
            <a:r>
              <a:rPr lang="zh-CN" altLang="en-US"/>
              <a:t>什么是单一状态树呢？</a:t>
            </a:r>
          </a:p>
          <a:p>
            <a:pPr lvl="1"/>
            <a:r>
              <a:rPr lang="zh-CN" altLang="en-US"/>
              <a:t>英文名称是</a:t>
            </a:r>
            <a:r>
              <a:rPr lang="en-US" altLang="zh-CN"/>
              <a:t>Single Source of Truth</a:t>
            </a:r>
            <a:r>
              <a:rPr lang="zh-CN" altLang="en-US"/>
              <a:t>，也可以翻译成单一数据源。</a:t>
            </a:r>
          </a:p>
          <a:p>
            <a:r>
              <a:rPr lang="zh-CN" altLang="en-US"/>
              <a:t>但是，它是什么呢？我们来看一个生活中的例子。</a:t>
            </a:r>
          </a:p>
          <a:p>
            <a:pPr lvl="1"/>
            <a:r>
              <a:rPr lang="en-US" altLang="zh-CN"/>
              <a:t>OK</a:t>
            </a:r>
            <a:r>
              <a:rPr lang="zh-CN" altLang="en-US"/>
              <a:t>，我用一个生活中的例子做一个简单的类比。</a:t>
            </a:r>
          </a:p>
          <a:p>
            <a:pPr lvl="1"/>
            <a:r>
              <a:rPr lang="zh-CN" altLang="en-US"/>
              <a:t>我们知道，在国内我们有很多的信息需要被记录，比如上学时的个人档案，工作后的社保记录，公积金记录，结婚后的婚姻信息，以及其他相关的户口、医疗、文凭、房产记录等等（还有很多信息）。</a:t>
            </a:r>
          </a:p>
          <a:p>
            <a:pPr lvl="1"/>
            <a:r>
              <a:rPr lang="zh-CN" altLang="en-US"/>
              <a:t>这些信息被分散在很多地方进行管理，有一天你需要办某个业务时</a:t>
            </a:r>
            <a:r>
              <a:rPr lang="en-US" altLang="zh-CN"/>
              <a:t>(</a:t>
            </a:r>
            <a:r>
              <a:rPr lang="zh-CN" altLang="en-US"/>
              <a:t>比如入户某个城市</a:t>
            </a:r>
            <a:r>
              <a:rPr lang="en-US" altLang="zh-CN"/>
              <a:t>)</a:t>
            </a:r>
            <a:r>
              <a:rPr lang="zh-CN" altLang="en-US"/>
              <a:t>，你会发现你需要到各个对应的工作地点去打印、盖章各种资料信息，最后到一个地方提交证明你的信息无误。</a:t>
            </a:r>
          </a:p>
          <a:p>
            <a:pPr lvl="1"/>
            <a:r>
              <a:rPr lang="zh-CN" altLang="en-US"/>
              <a:t>这种保存信息的方案，不仅仅低效，而且不方便管理，以及日后的维护也是一个庞大的工作</a:t>
            </a:r>
            <a:r>
              <a:rPr lang="en-US" altLang="zh-CN"/>
              <a:t>(</a:t>
            </a:r>
            <a:r>
              <a:rPr lang="zh-CN" altLang="en-US"/>
              <a:t>需要大量的各个部门的人力来维护，当然国家目前已经在完善我们的这个系统了</a:t>
            </a:r>
            <a:r>
              <a:rPr lang="en-US" altLang="zh-CN"/>
              <a:t>)</a:t>
            </a:r>
            <a:r>
              <a:rPr lang="zh-CN" altLang="en-US"/>
              <a:t>。</a:t>
            </a:r>
          </a:p>
          <a:p>
            <a:r>
              <a:rPr lang="zh-CN" altLang="en-US"/>
              <a:t>这个和我们在应用开发中比较类似：</a:t>
            </a:r>
          </a:p>
          <a:p>
            <a:pPr lvl="1"/>
            <a:r>
              <a:rPr lang="zh-CN" altLang="en-US"/>
              <a:t>如果你的状态信息是保存到多个</a:t>
            </a:r>
            <a:r>
              <a:rPr lang="en-US" altLang="zh-CN"/>
              <a:t>Store</a:t>
            </a:r>
            <a:r>
              <a:rPr lang="zh-CN" altLang="en-US"/>
              <a:t>对象中的，那么之后的管理和维护等等都会变得特别困难。</a:t>
            </a:r>
          </a:p>
          <a:p>
            <a:pPr lvl="1"/>
            <a:r>
              <a:rPr lang="zh-CN" altLang="en-US"/>
              <a:t>所以</a:t>
            </a:r>
            <a:r>
              <a:rPr lang="en-US" altLang="zh-CN"/>
              <a:t>Vuex</a:t>
            </a:r>
            <a:r>
              <a:rPr lang="zh-CN" altLang="en-US"/>
              <a:t>也使用了单一状态树来管理应用层级的全部状态。</a:t>
            </a:r>
          </a:p>
          <a:p>
            <a:pPr lvl="1"/>
            <a:r>
              <a:rPr lang="zh-CN" altLang="en-US"/>
              <a:t>单一状态树能够让我们最直接的方式找到某个状态的片段，而且在之后的维护和调试过程中，也可以非常方便的管理和维护。</a:t>
            </a:r>
          </a:p>
          <a:p>
            <a:endParaRPr lang="zh-CN" altLang="en-US"/>
          </a:p>
        </p:txBody>
      </p:sp>
    </p:spTree>
    <p:extLst>
      <p:ext uri="{BB962C8B-B14F-4D97-AF65-F5344CB8AC3E}">
        <p14:creationId xmlns:p14="http://schemas.microsoft.com/office/powerpoint/2010/main" val="400318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0359686-0425-4D55-954D-B74157245452}"/>
              </a:ext>
            </a:extLst>
          </p:cNvPr>
          <p:cNvSpPr>
            <a:spLocks noGrp="1"/>
          </p:cNvSpPr>
          <p:nvPr>
            <p:ph type="title"/>
          </p:nvPr>
        </p:nvSpPr>
        <p:spPr/>
        <p:txBody>
          <a:bodyPr/>
          <a:lstStyle/>
          <a:p>
            <a:r>
              <a:rPr lang="en-US" altLang="zh-CN"/>
              <a:t>Getters</a:t>
            </a:r>
            <a:r>
              <a:rPr lang="zh-CN" altLang="en-US"/>
              <a:t>基本使用</a:t>
            </a:r>
          </a:p>
        </p:txBody>
      </p:sp>
      <p:sp>
        <p:nvSpPr>
          <p:cNvPr id="3" name="内容占位符 2">
            <a:extLst>
              <a:ext uri="{FF2B5EF4-FFF2-40B4-BE49-F238E27FC236}">
                <a16:creationId xmlns:a16="http://schemas.microsoft.com/office/drawing/2014/main" xmlns="" id="{E84193DB-6728-4FCC-ABBE-0E3FF6833B25}"/>
              </a:ext>
            </a:extLst>
          </p:cNvPr>
          <p:cNvSpPr>
            <a:spLocks noGrp="1"/>
          </p:cNvSpPr>
          <p:nvPr>
            <p:ph idx="1"/>
          </p:nvPr>
        </p:nvSpPr>
        <p:spPr/>
        <p:txBody>
          <a:bodyPr/>
          <a:lstStyle/>
          <a:p>
            <a:r>
              <a:rPr lang="zh-CN" altLang="en-US"/>
              <a:t>有时候，我们需要从</a:t>
            </a:r>
            <a:r>
              <a:rPr lang="en-US" altLang="zh-CN"/>
              <a:t>store</a:t>
            </a:r>
            <a:r>
              <a:rPr lang="zh-CN" altLang="en-US"/>
              <a:t>中获取一些</a:t>
            </a:r>
            <a:r>
              <a:rPr lang="en-US" altLang="zh-CN"/>
              <a:t>state</a:t>
            </a:r>
            <a:r>
              <a:rPr lang="zh-CN" altLang="en-US"/>
              <a:t>变异后的状态，比如下面的</a:t>
            </a:r>
            <a:r>
              <a:rPr lang="en-US" altLang="zh-CN"/>
              <a:t>Store</a:t>
            </a:r>
            <a:r>
              <a:rPr lang="zh-CN" altLang="en-US"/>
              <a:t>中：</a:t>
            </a:r>
            <a:endParaRPr lang="en-US" altLang="zh-CN"/>
          </a:p>
          <a:p>
            <a:pPr lvl="1"/>
            <a:r>
              <a:rPr lang="zh-CN" altLang="en-US"/>
              <a:t>获取学生年龄大于</a:t>
            </a:r>
            <a:r>
              <a:rPr lang="en-US" altLang="zh-CN"/>
              <a:t>20</a:t>
            </a:r>
            <a:r>
              <a:rPr lang="zh-CN" altLang="en-US"/>
              <a:t>的个数。</a:t>
            </a:r>
            <a:endParaRPr lang="en-US" altLang="zh-CN"/>
          </a:p>
          <a:p>
            <a:endParaRPr lang="en-US" altLang="zh-CN"/>
          </a:p>
          <a:p>
            <a:endParaRPr lang="en-US" altLang="zh-CN"/>
          </a:p>
          <a:p>
            <a:endParaRPr lang="en-US" altLang="zh-CN"/>
          </a:p>
          <a:p>
            <a:endParaRPr lang="en-US" altLang="zh-CN"/>
          </a:p>
          <a:p>
            <a:endParaRPr lang="en-US" altLang="zh-CN"/>
          </a:p>
          <a:p>
            <a:r>
              <a:rPr lang="zh-CN" altLang="en-US"/>
              <a:t>我们可以在</a:t>
            </a:r>
            <a:r>
              <a:rPr lang="en-US" altLang="zh-CN"/>
              <a:t>Store</a:t>
            </a:r>
            <a:r>
              <a:rPr lang="zh-CN" altLang="en-US"/>
              <a:t>中定义</a:t>
            </a:r>
            <a:r>
              <a:rPr lang="en-US" altLang="zh-CN"/>
              <a:t>getters</a:t>
            </a:r>
            <a:endParaRPr lang="zh-CN" altLang="en-US"/>
          </a:p>
        </p:txBody>
      </p:sp>
      <p:pic>
        <p:nvPicPr>
          <p:cNvPr id="8" name="图片 7">
            <a:extLst>
              <a:ext uri="{FF2B5EF4-FFF2-40B4-BE49-F238E27FC236}">
                <a16:creationId xmlns:a16="http://schemas.microsoft.com/office/drawing/2014/main" xmlns="" id="{0A422FE5-930B-4191-85E6-F67CC9D58640}"/>
              </a:ext>
            </a:extLst>
          </p:cNvPr>
          <p:cNvPicPr>
            <a:picLocks noChangeAspect="1"/>
          </p:cNvPicPr>
          <p:nvPr/>
        </p:nvPicPr>
        <p:blipFill>
          <a:blip r:embed="rId2"/>
          <a:stretch>
            <a:fillRect/>
          </a:stretch>
        </p:blipFill>
        <p:spPr>
          <a:xfrm>
            <a:off x="649942" y="2192353"/>
            <a:ext cx="5238750" cy="2353170"/>
          </a:xfrm>
          <a:prstGeom prst="rect">
            <a:avLst/>
          </a:prstGeom>
        </p:spPr>
      </p:pic>
      <p:pic>
        <p:nvPicPr>
          <p:cNvPr id="9" name="图片 8">
            <a:extLst>
              <a:ext uri="{FF2B5EF4-FFF2-40B4-BE49-F238E27FC236}">
                <a16:creationId xmlns:a16="http://schemas.microsoft.com/office/drawing/2014/main" xmlns="" id="{3CAC7663-BF90-47BB-8ABB-FCA1B6DC7E2A}"/>
              </a:ext>
            </a:extLst>
          </p:cNvPr>
          <p:cNvPicPr>
            <a:picLocks noChangeAspect="1"/>
          </p:cNvPicPr>
          <p:nvPr/>
        </p:nvPicPr>
        <p:blipFill>
          <a:blip r:embed="rId3"/>
          <a:stretch>
            <a:fillRect/>
          </a:stretch>
        </p:blipFill>
        <p:spPr>
          <a:xfrm>
            <a:off x="488577" y="5213819"/>
            <a:ext cx="6238777" cy="1162049"/>
          </a:xfrm>
          <a:prstGeom prst="rect">
            <a:avLst/>
          </a:prstGeom>
        </p:spPr>
      </p:pic>
      <p:pic>
        <p:nvPicPr>
          <p:cNvPr id="10" name="图片 9">
            <a:extLst>
              <a:ext uri="{FF2B5EF4-FFF2-40B4-BE49-F238E27FC236}">
                <a16:creationId xmlns:a16="http://schemas.microsoft.com/office/drawing/2014/main" xmlns="" id="{80E0DBEC-2BB6-4C3C-B6B0-14A171955A32}"/>
              </a:ext>
            </a:extLst>
          </p:cNvPr>
          <p:cNvPicPr>
            <a:picLocks noChangeAspect="1"/>
          </p:cNvPicPr>
          <p:nvPr/>
        </p:nvPicPr>
        <p:blipFill>
          <a:blip r:embed="rId4"/>
          <a:stretch>
            <a:fillRect/>
          </a:stretch>
        </p:blipFill>
        <p:spPr>
          <a:xfrm>
            <a:off x="6906013" y="5237700"/>
            <a:ext cx="5123329" cy="1114285"/>
          </a:xfrm>
          <a:prstGeom prst="rect">
            <a:avLst/>
          </a:prstGeom>
        </p:spPr>
      </p:pic>
    </p:spTree>
    <p:extLst>
      <p:ext uri="{BB962C8B-B14F-4D97-AF65-F5344CB8AC3E}">
        <p14:creationId xmlns:p14="http://schemas.microsoft.com/office/powerpoint/2010/main" val="194812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blinds(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3A6035-1A53-48F7-B5BC-5A31DDB8A02B}"/>
              </a:ext>
            </a:extLst>
          </p:cNvPr>
          <p:cNvSpPr>
            <a:spLocks noGrp="1"/>
          </p:cNvSpPr>
          <p:nvPr>
            <p:ph type="title"/>
          </p:nvPr>
        </p:nvSpPr>
        <p:spPr/>
        <p:txBody>
          <a:bodyPr/>
          <a:lstStyle/>
          <a:p>
            <a:r>
              <a:rPr lang="en-US" altLang="zh-CN"/>
              <a:t>Getters</a:t>
            </a:r>
            <a:r>
              <a:rPr lang="zh-CN" altLang="en-US"/>
              <a:t>作为参数和传递参数</a:t>
            </a:r>
          </a:p>
        </p:txBody>
      </p:sp>
      <p:sp>
        <p:nvSpPr>
          <p:cNvPr id="3" name="内容占位符 2">
            <a:extLst>
              <a:ext uri="{FF2B5EF4-FFF2-40B4-BE49-F238E27FC236}">
                <a16:creationId xmlns:a16="http://schemas.microsoft.com/office/drawing/2014/main" xmlns="" id="{1FD04381-0192-4C61-8DC4-4B1C69F50712}"/>
              </a:ext>
            </a:extLst>
          </p:cNvPr>
          <p:cNvSpPr>
            <a:spLocks noGrp="1"/>
          </p:cNvSpPr>
          <p:nvPr>
            <p:ph idx="1"/>
          </p:nvPr>
        </p:nvSpPr>
        <p:spPr/>
        <p:txBody>
          <a:bodyPr/>
          <a:lstStyle/>
          <a:p>
            <a:r>
              <a:rPr lang="zh-CN" altLang="en-US"/>
              <a:t>如果我们已经有了一个获取所有年龄大于</a:t>
            </a:r>
            <a:r>
              <a:rPr lang="en-US" altLang="zh-CN"/>
              <a:t>20</a:t>
            </a:r>
            <a:r>
              <a:rPr lang="zh-CN" altLang="en-US"/>
              <a:t>岁学生列表的</a:t>
            </a:r>
            <a:r>
              <a:rPr lang="en-US" altLang="zh-CN"/>
              <a:t>getters, </a:t>
            </a:r>
            <a:r>
              <a:rPr lang="zh-CN" altLang="en-US"/>
              <a:t>那么代码可以这样来写</a:t>
            </a:r>
            <a:endParaRPr lang="en-US" altLang="zh-CN"/>
          </a:p>
          <a:p>
            <a:endParaRPr lang="en-US" altLang="zh-CN"/>
          </a:p>
          <a:p>
            <a:endParaRPr lang="en-US" altLang="zh-CN"/>
          </a:p>
          <a:p>
            <a:endParaRPr lang="en-US" altLang="zh-CN"/>
          </a:p>
          <a:p>
            <a:endParaRPr lang="en-US" altLang="zh-CN"/>
          </a:p>
          <a:p>
            <a:r>
              <a:rPr lang="en-US" altLang="zh-CN"/>
              <a:t>getters</a:t>
            </a:r>
            <a:r>
              <a:rPr lang="zh-CN" altLang="en-US"/>
              <a:t>默认是不能传递参数的</a:t>
            </a:r>
            <a:r>
              <a:rPr lang="en-US" altLang="zh-CN"/>
              <a:t>, </a:t>
            </a:r>
            <a:r>
              <a:rPr lang="zh-CN" altLang="en-US"/>
              <a:t>如果希望传递参数</a:t>
            </a:r>
            <a:r>
              <a:rPr lang="en-US" altLang="zh-CN"/>
              <a:t>, </a:t>
            </a:r>
            <a:r>
              <a:rPr lang="zh-CN" altLang="en-US"/>
              <a:t>那么只能让</a:t>
            </a:r>
            <a:r>
              <a:rPr lang="en-US" altLang="zh-CN"/>
              <a:t>getters</a:t>
            </a:r>
            <a:r>
              <a:rPr lang="zh-CN" altLang="en-US"/>
              <a:t>本身返回另一个函数</a:t>
            </a:r>
            <a:r>
              <a:rPr lang="en-US" altLang="zh-CN"/>
              <a:t>.</a:t>
            </a:r>
          </a:p>
          <a:p>
            <a:pPr lvl="1"/>
            <a:r>
              <a:rPr lang="zh-CN" altLang="en-US"/>
              <a:t>比如上面的案例中</a:t>
            </a:r>
            <a:r>
              <a:rPr lang="en-US" altLang="zh-CN"/>
              <a:t>,</a:t>
            </a:r>
            <a:r>
              <a:rPr lang="zh-CN" altLang="en-US"/>
              <a:t>我们希望根据</a:t>
            </a:r>
            <a:r>
              <a:rPr lang="en-US" altLang="zh-CN"/>
              <a:t>ID</a:t>
            </a:r>
            <a:r>
              <a:rPr lang="zh-CN" altLang="en-US"/>
              <a:t>获取用户的信息</a:t>
            </a:r>
            <a:endParaRPr lang="en-US" altLang="zh-CN"/>
          </a:p>
          <a:p>
            <a:endParaRPr lang="zh-CN" altLang="en-US"/>
          </a:p>
        </p:txBody>
      </p:sp>
      <p:pic>
        <p:nvPicPr>
          <p:cNvPr id="5" name="图片 4">
            <a:extLst>
              <a:ext uri="{FF2B5EF4-FFF2-40B4-BE49-F238E27FC236}">
                <a16:creationId xmlns:a16="http://schemas.microsoft.com/office/drawing/2014/main" xmlns="" id="{1DC5FF40-77E4-44BE-A431-5FE45E399CF4}"/>
              </a:ext>
            </a:extLst>
          </p:cNvPr>
          <p:cNvPicPr>
            <a:picLocks noChangeAspect="1"/>
          </p:cNvPicPr>
          <p:nvPr/>
        </p:nvPicPr>
        <p:blipFill>
          <a:blip r:embed="rId2"/>
          <a:stretch>
            <a:fillRect/>
          </a:stretch>
        </p:blipFill>
        <p:spPr>
          <a:xfrm>
            <a:off x="439271" y="4740649"/>
            <a:ext cx="4962525" cy="1581150"/>
          </a:xfrm>
          <a:prstGeom prst="rect">
            <a:avLst/>
          </a:prstGeom>
        </p:spPr>
      </p:pic>
      <p:pic>
        <p:nvPicPr>
          <p:cNvPr id="6" name="图片 5">
            <a:extLst>
              <a:ext uri="{FF2B5EF4-FFF2-40B4-BE49-F238E27FC236}">
                <a16:creationId xmlns:a16="http://schemas.microsoft.com/office/drawing/2014/main" xmlns="" id="{A2BA665B-8423-4BA1-BCC1-31A90407450A}"/>
              </a:ext>
            </a:extLst>
          </p:cNvPr>
          <p:cNvPicPr>
            <a:picLocks noChangeAspect="1"/>
          </p:cNvPicPr>
          <p:nvPr/>
        </p:nvPicPr>
        <p:blipFill>
          <a:blip r:embed="rId3"/>
          <a:stretch>
            <a:fillRect/>
          </a:stretch>
        </p:blipFill>
        <p:spPr>
          <a:xfrm>
            <a:off x="551330" y="1722669"/>
            <a:ext cx="5325596" cy="1950752"/>
          </a:xfrm>
          <a:prstGeom prst="rect">
            <a:avLst/>
          </a:prstGeom>
        </p:spPr>
      </p:pic>
    </p:spTree>
    <p:extLst>
      <p:ext uri="{BB962C8B-B14F-4D97-AF65-F5344CB8AC3E}">
        <p14:creationId xmlns:p14="http://schemas.microsoft.com/office/powerpoint/2010/main" val="272959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3EA2A0-085A-44F5-B781-78A71EAAB387}"/>
              </a:ext>
            </a:extLst>
          </p:cNvPr>
          <p:cNvSpPr>
            <a:spLocks noGrp="1"/>
          </p:cNvSpPr>
          <p:nvPr>
            <p:ph type="title"/>
          </p:nvPr>
        </p:nvSpPr>
        <p:spPr/>
        <p:txBody>
          <a:bodyPr/>
          <a:lstStyle/>
          <a:p>
            <a:r>
              <a:rPr lang="en-US" altLang="zh-CN"/>
              <a:t>Mutation</a:t>
            </a:r>
            <a:r>
              <a:rPr lang="zh-CN" altLang="en-US"/>
              <a:t>状态更新</a:t>
            </a:r>
          </a:p>
        </p:txBody>
      </p:sp>
      <p:sp>
        <p:nvSpPr>
          <p:cNvPr id="3" name="内容占位符 2">
            <a:extLst>
              <a:ext uri="{FF2B5EF4-FFF2-40B4-BE49-F238E27FC236}">
                <a16:creationId xmlns:a16="http://schemas.microsoft.com/office/drawing/2014/main" xmlns="" id="{9036B045-4F0E-4DB5-BC35-A2341A64E6C1}"/>
              </a:ext>
            </a:extLst>
          </p:cNvPr>
          <p:cNvSpPr>
            <a:spLocks noGrp="1"/>
          </p:cNvSpPr>
          <p:nvPr>
            <p:ph idx="1"/>
          </p:nvPr>
        </p:nvSpPr>
        <p:spPr/>
        <p:txBody>
          <a:bodyPr/>
          <a:lstStyle/>
          <a:p>
            <a:r>
              <a:rPr lang="en-US" altLang="zh-CN"/>
              <a:t>Vuex</a:t>
            </a:r>
            <a:r>
              <a:rPr lang="zh-CN" altLang="en-US"/>
              <a:t>的</a:t>
            </a:r>
            <a:r>
              <a:rPr lang="en-US" altLang="zh-CN"/>
              <a:t>store</a:t>
            </a:r>
            <a:r>
              <a:rPr lang="zh-CN" altLang="en-US"/>
              <a:t>状态的更新唯一方式：</a:t>
            </a:r>
            <a:r>
              <a:rPr lang="zh-CN" altLang="en-US" b="1" u="sng"/>
              <a:t>提交</a:t>
            </a:r>
            <a:r>
              <a:rPr lang="en-US" altLang="zh-CN" b="1" u="sng"/>
              <a:t>Mutation</a:t>
            </a:r>
          </a:p>
          <a:p>
            <a:r>
              <a:rPr lang="en-US" altLang="zh-CN"/>
              <a:t>Mutation</a:t>
            </a:r>
            <a:r>
              <a:rPr lang="zh-CN" altLang="en-US"/>
              <a:t>主要包括两部分：</a:t>
            </a:r>
            <a:endParaRPr lang="en-US" altLang="zh-CN"/>
          </a:p>
          <a:p>
            <a:pPr lvl="1"/>
            <a:r>
              <a:rPr lang="zh-CN" altLang="en-US"/>
              <a:t>字符串的</a:t>
            </a:r>
            <a:r>
              <a:rPr lang="zh-CN" altLang="en-US" b="1"/>
              <a:t>事件类型（</a:t>
            </a:r>
            <a:r>
              <a:rPr lang="en-US" altLang="zh-CN" b="1"/>
              <a:t>type</a:t>
            </a:r>
            <a:r>
              <a:rPr lang="zh-CN" altLang="en-US" b="1"/>
              <a:t>）</a:t>
            </a:r>
            <a:endParaRPr lang="zh-CN" altLang="en-US"/>
          </a:p>
          <a:p>
            <a:pPr lvl="1"/>
            <a:r>
              <a:rPr lang="zh-CN" altLang="en-US"/>
              <a:t>一个</a:t>
            </a:r>
            <a:r>
              <a:rPr lang="zh-CN" altLang="en-US" b="1"/>
              <a:t>回调函数（</a:t>
            </a:r>
            <a:r>
              <a:rPr lang="en-US" altLang="zh-CN" b="1"/>
              <a:t>handler</a:t>
            </a:r>
            <a:r>
              <a:rPr lang="zh-CN" altLang="en-US" b="1"/>
              <a:t>）</a:t>
            </a:r>
            <a:r>
              <a:rPr lang="en-US" altLang="zh-CN"/>
              <a:t>,</a:t>
            </a:r>
            <a:r>
              <a:rPr lang="zh-CN" altLang="en-US"/>
              <a:t>该回调函数的第一个参数就是</a:t>
            </a:r>
            <a:r>
              <a:rPr lang="en-US" altLang="zh-CN"/>
              <a:t>state</a:t>
            </a:r>
            <a:r>
              <a:rPr lang="zh-CN" altLang="en-US"/>
              <a:t>。</a:t>
            </a:r>
          </a:p>
          <a:p>
            <a:r>
              <a:rPr lang="en-US" altLang="zh-CN"/>
              <a:t>mutation</a:t>
            </a:r>
            <a:r>
              <a:rPr lang="zh-CN" altLang="en-US"/>
              <a:t>的定义方式：</a:t>
            </a:r>
            <a:endParaRPr lang="en-US" altLang="zh-CN"/>
          </a:p>
          <a:p>
            <a:endParaRPr lang="en-US" altLang="zh-CN"/>
          </a:p>
          <a:p>
            <a:endParaRPr lang="en-US" altLang="zh-CN"/>
          </a:p>
          <a:p>
            <a:endParaRPr lang="en-US" altLang="zh-CN" sz="1050"/>
          </a:p>
          <a:p>
            <a:r>
              <a:rPr lang="zh-CN" altLang="en-US"/>
              <a:t>通过</a:t>
            </a:r>
            <a:r>
              <a:rPr lang="en-US" altLang="zh-CN"/>
              <a:t>mutation</a:t>
            </a:r>
            <a:r>
              <a:rPr lang="zh-CN" altLang="en-US"/>
              <a:t>更新</a:t>
            </a:r>
            <a:endParaRPr lang="en-US" altLang="zh-CN"/>
          </a:p>
          <a:p>
            <a:endParaRPr lang="zh-CN" altLang="en-US"/>
          </a:p>
        </p:txBody>
      </p:sp>
      <p:pic>
        <p:nvPicPr>
          <p:cNvPr id="4" name="图片 3">
            <a:extLst>
              <a:ext uri="{FF2B5EF4-FFF2-40B4-BE49-F238E27FC236}">
                <a16:creationId xmlns:a16="http://schemas.microsoft.com/office/drawing/2014/main" xmlns="" id="{3C9530B4-312B-4909-923A-44ACF814084B}"/>
              </a:ext>
            </a:extLst>
          </p:cNvPr>
          <p:cNvPicPr>
            <a:picLocks noChangeAspect="1"/>
          </p:cNvPicPr>
          <p:nvPr/>
        </p:nvPicPr>
        <p:blipFill>
          <a:blip r:embed="rId2"/>
          <a:stretch>
            <a:fillRect/>
          </a:stretch>
        </p:blipFill>
        <p:spPr>
          <a:xfrm>
            <a:off x="532279" y="3660681"/>
            <a:ext cx="3165661" cy="1040400"/>
          </a:xfrm>
          <a:prstGeom prst="rect">
            <a:avLst/>
          </a:prstGeom>
        </p:spPr>
      </p:pic>
      <p:pic>
        <p:nvPicPr>
          <p:cNvPr id="5" name="图片 4">
            <a:extLst>
              <a:ext uri="{FF2B5EF4-FFF2-40B4-BE49-F238E27FC236}">
                <a16:creationId xmlns:a16="http://schemas.microsoft.com/office/drawing/2014/main" xmlns="" id="{9BF6B288-877B-443F-AD35-10456E53DF90}"/>
              </a:ext>
            </a:extLst>
          </p:cNvPr>
          <p:cNvPicPr>
            <a:picLocks noChangeAspect="1"/>
          </p:cNvPicPr>
          <p:nvPr/>
        </p:nvPicPr>
        <p:blipFill>
          <a:blip r:embed="rId3"/>
          <a:stretch>
            <a:fillRect/>
          </a:stretch>
        </p:blipFill>
        <p:spPr>
          <a:xfrm>
            <a:off x="495860" y="5495925"/>
            <a:ext cx="3238500" cy="742950"/>
          </a:xfrm>
          <a:prstGeom prst="rect">
            <a:avLst/>
          </a:prstGeom>
        </p:spPr>
      </p:pic>
    </p:spTree>
    <p:extLst>
      <p:ext uri="{BB962C8B-B14F-4D97-AF65-F5344CB8AC3E}">
        <p14:creationId xmlns:p14="http://schemas.microsoft.com/office/powerpoint/2010/main" val="185516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linds(horizontal)">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808C2D4-7F80-42FD-AF86-B3B20AAA60FB}"/>
              </a:ext>
            </a:extLst>
          </p:cNvPr>
          <p:cNvSpPr>
            <a:spLocks noGrp="1"/>
          </p:cNvSpPr>
          <p:nvPr>
            <p:ph type="title"/>
          </p:nvPr>
        </p:nvSpPr>
        <p:spPr/>
        <p:txBody>
          <a:bodyPr/>
          <a:lstStyle/>
          <a:p>
            <a:r>
              <a:rPr lang="en-US" altLang="zh-CN"/>
              <a:t>Mutation</a:t>
            </a:r>
            <a:r>
              <a:rPr lang="zh-CN" altLang="en-US"/>
              <a:t>传递参数</a:t>
            </a:r>
          </a:p>
        </p:txBody>
      </p:sp>
      <p:sp>
        <p:nvSpPr>
          <p:cNvPr id="3" name="内容占位符 2">
            <a:extLst>
              <a:ext uri="{FF2B5EF4-FFF2-40B4-BE49-F238E27FC236}">
                <a16:creationId xmlns:a16="http://schemas.microsoft.com/office/drawing/2014/main" xmlns="" id="{92A57D4F-4CDA-4E0A-9DD7-5EEF93694113}"/>
              </a:ext>
            </a:extLst>
          </p:cNvPr>
          <p:cNvSpPr>
            <a:spLocks noGrp="1"/>
          </p:cNvSpPr>
          <p:nvPr>
            <p:ph idx="1"/>
          </p:nvPr>
        </p:nvSpPr>
        <p:spPr/>
        <p:txBody>
          <a:bodyPr/>
          <a:lstStyle/>
          <a:p>
            <a:r>
              <a:rPr lang="zh-CN" altLang="en-US"/>
              <a:t>在通过</a:t>
            </a:r>
            <a:r>
              <a:rPr lang="en-US" altLang="zh-CN"/>
              <a:t>mutation</a:t>
            </a:r>
            <a:r>
              <a:rPr lang="zh-CN" altLang="en-US"/>
              <a:t>更新数据的时候</a:t>
            </a:r>
            <a:r>
              <a:rPr lang="en-US" altLang="zh-CN"/>
              <a:t>, </a:t>
            </a:r>
            <a:r>
              <a:rPr lang="zh-CN" altLang="en-US"/>
              <a:t>有可能我们希望携带一些</a:t>
            </a:r>
            <a:r>
              <a:rPr lang="zh-CN" altLang="en-US" b="1"/>
              <a:t>额外的参数</a:t>
            </a:r>
            <a:endParaRPr lang="zh-CN" altLang="en-US"/>
          </a:p>
          <a:p>
            <a:pPr lvl="1"/>
            <a:r>
              <a:rPr lang="zh-CN" altLang="en-US"/>
              <a:t>参数被称为是</a:t>
            </a:r>
            <a:r>
              <a:rPr lang="en-US" altLang="zh-CN"/>
              <a:t>mutation</a:t>
            </a:r>
            <a:r>
              <a:rPr lang="zh-CN" altLang="en-US"/>
              <a:t>的载荷</a:t>
            </a:r>
            <a:r>
              <a:rPr lang="en-US" altLang="zh-CN"/>
              <a:t>(Payload)</a:t>
            </a:r>
          </a:p>
          <a:p>
            <a:r>
              <a:rPr lang="en-US" altLang="zh-CN"/>
              <a:t>Mutation</a:t>
            </a:r>
            <a:r>
              <a:rPr lang="zh-CN" altLang="en-US"/>
              <a:t>中的代码</a:t>
            </a:r>
            <a:r>
              <a:rPr lang="en-US" altLang="zh-CN"/>
              <a:t>:</a:t>
            </a:r>
          </a:p>
          <a:p>
            <a:endParaRPr lang="en-US" altLang="zh-CN"/>
          </a:p>
          <a:p>
            <a:endParaRPr lang="en-US" altLang="zh-CN"/>
          </a:p>
          <a:p>
            <a:r>
              <a:rPr lang="zh-CN" altLang="en-US"/>
              <a:t>但是如果参数不是一个呢</a:t>
            </a:r>
            <a:r>
              <a:rPr lang="en-US" altLang="zh-CN"/>
              <a:t>?</a:t>
            </a:r>
          </a:p>
          <a:p>
            <a:pPr lvl="1"/>
            <a:r>
              <a:rPr lang="zh-CN" altLang="en-US"/>
              <a:t>比如我们有很多参数需要传递</a:t>
            </a:r>
            <a:r>
              <a:rPr lang="en-US" altLang="zh-CN"/>
              <a:t>.</a:t>
            </a:r>
          </a:p>
          <a:p>
            <a:pPr lvl="1"/>
            <a:r>
              <a:rPr lang="zh-CN" altLang="en-US"/>
              <a:t>这个时候</a:t>
            </a:r>
            <a:r>
              <a:rPr lang="en-US" altLang="zh-CN"/>
              <a:t>, </a:t>
            </a:r>
            <a:r>
              <a:rPr lang="zh-CN" altLang="en-US"/>
              <a:t>我们通常会以对象的形式传递</a:t>
            </a:r>
            <a:r>
              <a:rPr lang="en-US" altLang="zh-CN"/>
              <a:t>, </a:t>
            </a:r>
            <a:r>
              <a:rPr lang="zh-CN" altLang="en-US"/>
              <a:t>也就是</a:t>
            </a:r>
            <a:r>
              <a:rPr lang="en-US" altLang="zh-CN"/>
              <a:t>payload</a:t>
            </a:r>
            <a:r>
              <a:rPr lang="zh-CN" altLang="en-US"/>
              <a:t>是一个对象</a:t>
            </a:r>
            <a:r>
              <a:rPr lang="en-US" altLang="zh-CN"/>
              <a:t>.</a:t>
            </a:r>
          </a:p>
          <a:p>
            <a:pPr lvl="1"/>
            <a:r>
              <a:rPr lang="zh-CN" altLang="en-US"/>
              <a:t>这个时候可以再从对象中取出相关的信息</a:t>
            </a:r>
            <a:r>
              <a:rPr lang="en-US" altLang="zh-CN"/>
              <a:t>.</a:t>
            </a:r>
          </a:p>
          <a:p>
            <a:endParaRPr lang="zh-CN" altLang="en-US"/>
          </a:p>
        </p:txBody>
      </p:sp>
      <p:pic>
        <p:nvPicPr>
          <p:cNvPr id="4" name="图片 3">
            <a:extLst>
              <a:ext uri="{FF2B5EF4-FFF2-40B4-BE49-F238E27FC236}">
                <a16:creationId xmlns:a16="http://schemas.microsoft.com/office/drawing/2014/main" xmlns="" id="{70D0492A-66AE-4260-B92B-A656FA9EE3E7}"/>
              </a:ext>
            </a:extLst>
          </p:cNvPr>
          <p:cNvPicPr>
            <a:picLocks noChangeAspect="1"/>
          </p:cNvPicPr>
          <p:nvPr/>
        </p:nvPicPr>
        <p:blipFill>
          <a:blip r:embed="rId2"/>
          <a:stretch>
            <a:fillRect/>
          </a:stretch>
        </p:blipFill>
        <p:spPr>
          <a:xfrm>
            <a:off x="507906" y="2783821"/>
            <a:ext cx="2543175" cy="752475"/>
          </a:xfrm>
          <a:prstGeom prst="rect">
            <a:avLst/>
          </a:prstGeom>
        </p:spPr>
      </p:pic>
      <p:pic>
        <p:nvPicPr>
          <p:cNvPr id="5" name="图片 4">
            <a:extLst>
              <a:ext uri="{FF2B5EF4-FFF2-40B4-BE49-F238E27FC236}">
                <a16:creationId xmlns:a16="http://schemas.microsoft.com/office/drawing/2014/main" xmlns="" id="{2E6FC1D5-B3D8-464B-9F24-E95EADD6483E}"/>
              </a:ext>
            </a:extLst>
          </p:cNvPr>
          <p:cNvPicPr>
            <a:picLocks noChangeAspect="1"/>
          </p:cNvPicPr>
          <p:nvPr/>
        </p:nvPicPr>
        <p:blipFill>
          <a:blip r:embed="rId3"/>
          <a:stretch>
            <a:fillRect/>
          </a:stretch>
        </p:blipFill>
        <p:spPr>
          <a:xfrm>
            <a:off x="3396329" y="2783821"/>
            <a:ext cx="3505200" cy="742950"/>
          </a:xfrm>
          <a:prstGeom prst="rect">
            <a:avLst/>
          </a:prstGeom>
        </p:spPr>
      </p:pic>
      <p:pic>
        <p:nvPicPr>
          <p:cNvPr id="6" name="图片 5">
            <a:extLst>
              <a:ext uri="{FF2B5EF4-FFF2-40B4-BE49-F238E27FC236}">
                <a16:creationId xmlns:a16="http://schemas.microsoft.com/office/drawing/2014/main" xmlns="" id="{C89BB34D-8D4C-4606-88C4-1EEFCDBAE78A}"/>
              </a:ext>
            </a:extLst>
          </p:cNvPr>
          <p:cNvPicPr>
            <a:picLocks noChangeAspect="1"/>
          </p:cNvPicPr>
          <p:nvPr/>
        </p:nvPicPr>
        <p:blipFill>
          <a:blip r:embed="rId4"/>
          <a:stretch>
            <a:fillRect/>
          </a:stretch>
        </p:blipFill>
        <p:spPr>
          <a:xfrm>
            <a:off x="463643" y="5661248"/>
            <a:ext cx="3133725" cy="752475"/>
          </a:xfrm>
          <a:prstGeom prst="rect">
            <a:avLst/>
          </a:prstGeom>
        </p:spPr>
      </p:pic>
      <p:pic>
        <p:nvPicPr>
          <p:cNvPr id="7" name="图片 6">
            <a:extLst>
              <a:ext uri="{FF2B5EF4-FFF2-40B4-BE49-F238E27FC236}">
                <a16:creationId xmlns:a16="http://schemas.microsoft.com/office/drawing/2014/main" xmlns="" id="{7E44B873-FC14-42A5-A8A0-2363DFF0A9DE}"/>
              </a:ext>
            </a:extLst>
          </p:cNvPr>
          <p:cNvPicPr>
            <a:picLocks noChangeAspect="1"/>
          </p:cNvPicPr>
          <p:nvPr/>
        </p:nvPicPr>
        <p:blipFill>
          <a:blip r:embed="rId5"/>
          <a:stretch>
            <a:fillRect/>
          </a:stretch>
        </p:blipFill>
        <p:spPr>
          <a:xfrm>
            <a:off x="3822046" y="5651723"/>
            <a:ext cx="4314825" cy="762000"/>
          </a:xfrm>
          <a:prstGeom prst="rect">
            <a:avLst/>
          </a:prstGeom>
        </p:spPr>
      </p:pic>
    </p:spTree>
    <p:extLst>
      <p:ext uri="{BB962C8B-B14F-4D97-AF65-F5344CB8AC3E}">
        <p14:creationId xmlns:p14="http://schemas.microsoft.com/office/powerpoint/2010/main" val="3853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par>
                                <p:cTn id="21" presetID="3" presetClass="entr" presetSubtype="1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par>
                                <p:cTn id="43" presetID="3" presetClass="entr" presetSubtype="1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linds(horizontal)">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17D586-5053-4AD2-BEF7-512F644BE574}"/>
              </a:ext>
            </a:extLst>
          </p:cNvPr>
          <p:cNvSpPr>
            <a:spLocks noGrp="1"/>
          </p:cNvSpPr>
          <p:nvPr>
            <p:ph type="title"/>
          </p:nvPr>
        </p:nvSpPr>
        <p:spPr/>
        <p:txBody>
          <a:bodyPr/>
          <a:lstStyle/>
          <a:p>
            <a:r>
              <a:rPr lang="en-US" altLang="zh-CN"/>
              <a:t>Mutation</a:t>
            </a:r>
            <a:r>
              <a:rPr lang="zh-CN" altLang="en-US"/>
              <a:t>提交风格</a:t>
            </a:r>
          </a:p>
        </p:txBody>
      </p:sp>
      <p:sp>
        <p:nvSpPr>
          <p:cNvPr id="3" name="内容占位符 2">
            <a:extLst>
              <a:ext uri="{FF2B5EF4-FFF2-40B4-BE49-F238E27FC236}">
                <a16:creationId xmlns:a16="http://schemas.microsoft.com/office/drawing/2014/main" xmlns="" id="{43FBB7DC-1454-4A56-9182-E4C68C417F2C}"/>
              </a:ext>
            </a:extLst>
          </p:cNvPr>
          <p:cNvSpPr>
            <a:spLocks noGrp="1"/>
          </p:cNvSpPr>
          <p:nvPr>
            <p:ph idx="1"/>
          </p:nvPr>
        </p:nvSpPr>
        <p:spPr/>
        <p:txBody>
          <a:bodyPr/>
          <a:lstStyle/>
          <a:p>
            <a:r>
              <a:rPr lang="zh-CN" altLang="en-US"/>
              <a:t>上面的通过</a:t>
            </a:r>
            <a:r>
              <a:rPr lang="en-US" altLang="zh-CN" b="1"/>
              <a:t>commit</a:t>
            </a:r>
            <a:r>
              <a:rPr lang="zh-CN" altLang="en-US"/>
              <a:t>进行提交是一种普通的方式</a:t>
            </a:r>
            <a:endParaRPr lang="en-US" altLang="zh-CN"/>
          </a:p>
          <a:p>
            <a:r>
              <a:rPr lang="en-US" altLang="zh-CN"/>
              <a:t>Vue</a:t>
            </a:r>
            <a:r>
              <a:rPr lang="zh-CN" altLang="en-US"/>
              <a:t>还提供了另外一种风格</a:t>
            </a:r>
            <a:r>
              <a:rPr lang="en-US" altLang="zh-CN"/>
              <a:t>, </a:t>
            </a:r>
            <a:r>
              <a:rPr lang="zh-CN" altLang="en-US"/>
              <a:t>它是一个包含</a:t>
            </a:r>
            <a:r>
              <a:rPr lang="en-US" altLang="zh-CN"/>
              <a:t>type</a:t>
            </a:r>
            <a:r>
              <a:rPr lang="zh-CN" altLang="en-US"/>
              <a:t>属性的对象</a:t>
            </a:r>
            <a:endParaRPr lang="en-US" altLang="zh-CN"/>
          </a:p>
          <a:p>
            <a:endParaRPr lang="en-US" altLang="zh-CN"/>
          </a:p>
          <a:p>
            <a:endParaRPr lang="en-US" altLang="zh-CN"/>
          </a:p>
          <a:p>
            <a:endParaRPr lang="en-US" altLang="zh-CN"/>
          </a:p>
          <a:p>
            <a:r>
              <a:rPr lang="en-US" altLang="zh-CN"/>
              <a:t>Mutation</a:t>
            </a:r>
            <a:r>
              <a:rPr lang="zh-CN" altLang="en-US"/>
              <a:t>中的处理方式是将整个</a:t>
            </a:r>
            <a:r>
              <a:rPr lang="en-US" altLang="zh-CN"/>
              <a:t>commit</a:t>
            </a:r>
            <a:r>
              <a:rPr lang="zh-CN" altLang="en-US"/>
              <a:t>的对象作为</a:t>
            </a:r>
            <a:r>
              <a:rPr lang="en-US" altLang="zh-CN"/>
              <a:t>payload</a:t>
            </a:r>
            <a:r>
              <a:rPr lang="zh-CN" altLang="en-US"/>
              <a:t>使用</a:t>
            </a:r>
            <a:r>
              <a:rPr lang="en-US" altLang="zh-CN"/>
              <a:t>, </a:t>
            </a:r>
            <a:r>
              <a:rPr lang="zh-CN" altLang="en-US"/>
              <a:t>所以代码没有改变</a:t>
            </a:r>
            <a:r>
              <a:rPr lang="en-US" altLang="zh-CN"/>
              <a:t>, </a:t>
            </a:r>
            <a:r>
              <a:rPr lang="zh-CN" altLang="en-US"/>
              <a:t>依然如下</a:t>
            </a:r>
            <a:r>
              <a:rPr lang="en-US" altLang="zh-CN"/>
              <a:t>:</a:t>
            </a:r>
            <a:endParaRPr lang="zh-CN" altLang="en-US"/>
          </a:p>
        </p:txBody>
      </p:sp>
      <p:pic>
        <p:nvPicPr>
          <p:cNvPr id="4" name="图片 3">
            <a:extLst>
              <a:ext uri="{FF2B5EF4-FFF2-40B4-BE49-F238E27FC236}">
                <a16:creationId xmlns:a16="http://schemas.microsoft.com/office/drawing/2014/main" xmlns="" id="{5BF43BC1-45DA-47EA-ADEB-A57609078B6E}"/>
              </a:ext>
            </a:extLst>
          </p:cNvPr>
          <p:cNvPicPr>
            <a:picLocks noChangeAspect="1"/>
          </p:cNvPicPr>
          <p:nvPr/>
        </p:nvPicPr>
        <p:blipFill>
          <a:blip r:embed="rId2"/>
          <a:stretch>
            <a:fillRect/>
          </a:stretch>
        </p:blipFill>
        <p:spPr>
          <a:xfrm>
            <a:off x="518551" y="2356036"/>
            <a:ext cx="3248025" cy="971550"/>
          </a:xfrm>
          <a:prstGeom prst="rect">
            <a:avLst/>
          </a:prstGeom>
        </p:spPr>
      </p:pic>
      <p:pic>
        <p:nvPicPr>
          <p:cNvPr id="5" name="图片 4">
            <a:extLst>
              <a:ext uri="{FF2B5EF4-FFF2-40B4-BE49-F238E27FC236}">
                <a16:creationId xmlns:a16="http://schemas.microsoft.com/office/drawing/2014/main" xmlns="" id="{8BF5A24F-C25E-437B-845A-F684901B2D2D}"/>
              </a:ext>
            </a:extLst>
          </p:cNvPr>
          <p:cNvPicPr>
            <a:picLocks noChangeAspect="1"/>
          </p:cNvPicPr>
          <p:nvPr/>
        </p:nvPicPr>
        <p:blipFill>
          <a:blip r:embed="rId3"/>
          <a:stretch>
            <a:fillRect/>
          </a:stretch>
        </p:blipFill>
        <p:spPr>
          <a:xfrm>
            <a:off x="518551" y="4290383"/>
            <a:ext cx="3219450" cy="742950"/>
          </a:xfrm>
          <a:prstGeom prst="rect">
            <a:avLst/>
          </a:prstGeom>
        </p:spPr>
      </p:pic>
    </p:spTree>
    <p:extLst>
      <p:ext uri="{BB962C8B-B14F-4D97-AF65-F5344CB8AC3E}">
        <p14:creationId xmlns:p14="http://schemas.microsoft.com/office/powerpoint/2010/main" val="41947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C56C4E-70AD-4E4E-8130-9919039A7B3E}"/>
              </a:ext>
            </a:extLst>
          </p:cNvPr>
          <p:cNvSpPr>
            <a:spLocks noGrp="1"/>
          </p:cNvSpPr>
          <p:nvPr>
            <p:ph type="title"/>
          </p:nvPr>
        </p:nvSpPr>
        <p:spPr/>
        <p:txBody>
          <a:bodyPr>
            <a:normAutofit/>
          </a:bodyPr>
          <a:lstStyle/>
          <a:p>
            <a:r>
              <a:rPr lang="en-US" altLang="zh-CN"/>
              <a:t>Mutation</a:t>
            </a:r>
            <a:r>
              <a:rPr lang="zh-CN" altLang="en-US"/>
              <a:t>响应规则</a:t>
            </a:r>
          </a:p>
        </p:txBody>
      </p:sp>
      <p:sp>
        <p:nvSpPr>
          <p:cNvPr id="3" name="内容占位符 2">
            <a:extLst>
              <a:ext uri="{FF2B5EF4-FFF2-40B4-BE49-F238E27FC236}">
                <a16:creationId xmlns:a16="http://schemas.microsoft.com/office/drawing/2014/main" xmlns="" id="{3B323960-1DE7-46AB-A45B-591C6D1FF099}"/>
              </a:ext>
            </a:extLst>
          </p:cNvPr>
          <p:cNvSpPr>
            <a:spLocks noGrp="1"/>
          </p:cNvSpPr>
          <p:nvPr>
            <p:ph idx="1"/>
          </p:nvPr>
        </p:nvSpPr>
        <p:spPr/>
        <p:txBody>
          <a:bodyPr/>
          <a:lstStyle/>
          <a:p>
            <a:r>
              <a:rPr lang="en-US" altLang="zh-CN" dirty="0" err="1"/>
              <a:t>Vuex</a:t>
            </a:r>
            <a:r>
              <a:rPr lang="zh-CN" altLang="en-US" dirty="0"/>
              <a:t>的</a:t>
            </a:r>
            <a:r>
              <a:rPr lang="en-US" altLang="zh-CN" dirty="0"/>
              <a:t>store</a:t>
            </a:r>
            <a:r>
              <a:rPr lang="zh-CN" altLang="en-US" dirty="0"/>
              <a:t>中的</a:t>
            </a:r>
            <a:r>
              <a:rPr lang="en-US" altLang="zh-CN" dirty="0"/>
              <a:t>state</a:t>
            </a:r>
            <a:r>
              <a:rPr lang="zh-CN" altLang="en-US" dirty="0"/>
              <a:t>是响应式的</a:t>
            </a:r>
            <a:r>
              <a:rPr lang="en-US" altLang="zh-CN" dirty="0"/>
              <a:t>, </a:t>
            </a:r>
            <a:r>
              <a:rPr lang="zh-CN" altLang="en-US" dirty="0"/>
              <a:t>当</a:t>
            </a:r>
            <a:r>
              <a:rPr lang="en-US" altLang="zh-CN" dirty="0"/>
              <a:t>state</a:t>
            </a:r>
            <a:r>
              <a:rPr lang="zh-CN" altLang="en-US" dirty="0"/>
              <a:t>中的数据发生改变时</a:t>
            </a:r>
            <a:r>
              <a:rPr lang="en-US" altLang="zh-CN" dirty="0"/>
              <a:t>, </a:t>
            </a:r>
            <a:r>
              <a:rPr lang="en-US" altLang="zh-CN" dirty="0" err="1"/>
              <a:t>Vue</a:t>
            </a:r>
            <a:r>
              <a:rPr lang="zh-CN" altLang="en-US" dirty="0"/>
              <a:t>组件会自动更新</a:t>
            </a:r>
            <a:r>
              <a:rPr lang="en-US" altLang="zh-CN" dirty="0"/>
              <a:t>.</a:t>
            </a:r>
          </a:p>
          <a:p>
            <a:r>
              <a:rPr lang="zh-CN" altLang="en-US" dirty="0"/>
              <a:t>这就要求我们必须遵守一些</a:t>
            </a:r>
            <a:r>
              <a:rPr lang="en-US" altLang="zh-CN" dirty="0" err="1"/>
              <a:t>Vuex</a:t>
            </a:r>
            <a:r>
              <a:rPr lang="zh-CN" altLang="en-US" dirty="0"/>
              <a:t>对应的规则</a:t>
            </a:r>
            <a:r>
              <a:rPr lang="en-US" altLang="zh-CN" dirty="0"/>
              <a:t>:</a:t>
            </a:r>
          </a:p>
          <a:p>
            <a:pPr lvl="1"/>
            <a:r>
              <a:rPr lang="zh-CN" altLang="en-US" dirty="0"/>
              <a:t>提前在</a:t>
            </a:r>
            <a:r>
              <a:rPr lang="en-US" altLang="zh-CN" dirty="0"/>
              <a:t>store</a:t>
            </a:r>
            <a:r>
              <a:rPr lang="zh-CN" altLang="en-US" dirty="0"/>
              <a:t>中初始化好所需的属性</a:t>
            </a:r>
            <a:r>
              <a:rPr lang="en-US" altLang="zh-CN" dirty="0"/>
              <a:t>.</a:t>
            </a:r>
          </a:p>
          <a:p>
            <a:pPr lvl="1"/>
            <a:r>
              <a:rPr lang="zh-CN" altLang="en-US" dirty="0"/>
              <a:t>当给</a:t>
            </a:r>
            <a:r>
              <a:rPr lang="en-US" altLang="zh-CN" dirty="0"/>
              <a:t>state</a:t>
            </a:r>
            <a:r>
              <a:rPr lang="zh-CN" altLang="en-US" dirty="0"/>
              <a:t>中的对象添加新属性时</a:t>
            </a:r>
            <a:r>
              <a:rPr lang="en-US" altLang="zh-CN" dirty="0"/>
              <a:t>, </a:t>
            </a:r>
            <a:r>
              <a:rPr lang="zh-CN" altLang="en-US" dirty="0"/>
              <a:t>使用下面的方式</a:t>
            </a:r>
            <a:r>
              <a:rPr lang="en-US" altLang="zh-CN" dirty="0"/>
              <a:t>:</a:t>
            </a:r>
          </a:p>
          <a:p>
            <a:pPr lvl="2"/>
            <a:r>
              <a:rPr lang="zh-CN" altLang="en-US" dirty="0"/>
              <a:t>方式一</a:t>
            </a:r>
            <a:r>
              <a:rPr lang="en-US" altLang="zh-CN" dirty="0"/>
              <a:t>: </a:t>
            </a:r>
            <a:r>
              <a:rPr lang="zh-CN" altLang="en-US" dirty="0"/>
              <a:t>使用</a:t>
            </a:r>
            <a:r>
              <a:rPr lang="en-US" altLang="zh-CN" dirty="0" err="1"/>
              <a:t>Vue.set</a:t>
            </a:r>
            <a:r>
              <a:rPr lang="en-US" altLang="zh-CN" dirty="0"/>
              <a:t>(</a:t>
            </a:r>
            <a:r>
              <a:rPr lang="en-US" altLang="zh-CN" dirty="0" err="1"/>
              <a:t>obj</a:t>
            </a:r>
            <a:r>
              <a:rPr lang="en-US" altLang="zh-CN" dirty="0"/>
              <a:t>, '</a:t>
            </a:r>
            <a:r>
              <a:rPr lang="en-US" altLang="zh-CN" dirty="0" err="1"/>
              <a:t>newProp</a:t>
            </a:r>
            <a:r>
              <a:rPr lang="en-US" altLang="zh-CN" dirty="0"/>
              <a:t>', 123)</a:t>
            </a:r>
          </a:p>
          <a:p>
            <a:pPr lvl="2"/>
            <a:r>
              <a:rPr lang="zh-CN" altLang="en-US" dirty="0"/>
              <a:t>方式二</a:t>
            </a:r>
            <a:r>
              <a:rPr lang="en-US" altLang="zh-CN" dirty="0"/>
              <a:t>: </a:t>
            </a:r>
            <a:r>
              <a:rPr lang="zh-CN" altLang="en-US" dirty="0"/>
              <a:t>用心对象给旧对象重新赋值</a:t>
            </a:r>
          </a:p>
          <a:p>
            <a:r>
              <a:rPr lang="zh-CN" altLang="en-US" dirty="0"/>
              <a:t>我们来看一个例子</a:t>
            </a:r>
            <a:r>
              <a:rPr lang="en-US" altLang="zh-CN" dirty="0"/>
              <a:t>:</a:t>
            </a:r>
          </a:p>
          <a:p>
            <a:pPr lvl="1"/>
            <a:r>
              <a:rPr lang="zh-CN" altLang="en-US" dirty="0"/>
              <a:t>当我们点击更新信息时</a:t>
            </a:r>
            <a:r>
              <a:rPr lang="en-US" altLang="zh-CN" dirty="0"/>
              <a:t>, </a:t>
            </a:r>
            <a:r>
              <a:rPr lang="zh-CN" altLang="en-US" dirty="0"/>
              <a:t>界面并没有发生对应改变</a:t>
            </a:r>
            <a:r>
              <a:rPr lang="en-US" altLang="zh-CN" dirty="0"/>
              <a:t>.</a:t>
            </a:r>
          </a:p>
          <a:p>
            <a:r>
              <a:rPr lang="zh-CN" altLang="en-US" dirty="0"/>
              <a:t>如何才能让它改变呢</a:t>
            </a:r>
            <a:r>
              <a:rPr lang="en-US" altLang="zh-CN" dirty="0"/>
              <a:t>?</a:t>
            </a:r>
          </a:p>
          <a:p>
            <a:pPr lvl="1"/>
            <a:r>
              <a:rPr lang="zh-CN" altLang="en-US" dirty="0"/>
              <a:t>查看下面代码的方式一和方式二</a:t>
            </a:r>
            <a:endParaRPr lang="en-US" altLang="zh-CN" dirty="0"/>
          </a:p>
          <a:p>
            <a:pPr lvl="1"/>
            <a:r>
              <a:rPr lang="zh-CN" altLang="en-US" dirty="0"/>
              <a:t>都可以让</a:t>
            </a:r>
            <a:r>
              <a:rPr lang="en-US" altLang="zh-CN" dirty="0"/>
              <a:t>state</a:t>
            </a:r>
            <a:r>
              <a:rPr lang="zh-CN" altLang="en-US" dirty="0"/>
              <a:t>中的属性是响应式的</a:t>
            </a:r>
            <a:r>
              <a:rPr lang="en-US" altLang="zh-CN" dirty="0"/>
              <a:t>.</a:t>
            </a:r>
          </a:p>
          <a:p>
            <a:endParaRPr lang="zh-CN" altLang="en-US" dirty="0"/>
          </a:p>
        </p:txBody>
      </p:sp>
      <p:pic>
        <p:nvPicPr>
          <p:cNvPr id="1026" name="Picture 2" descr="img">
            <a:extLst>
              <a:ext uri="{FF2B5EF4-FFF2-40B4-BE49-F238E27FC236}">
                <a16:creationId xmlns:a16="http://schemas.microsoft.com/office/drawing/2014/main" xmlns="" id="{65FF40E2-5CE3-4BE9-AD08-A8ECE4A3AA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78275" y="1741676"/>
            <a:ext cx="5657529" cy="27182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g">
            <a:extLst>
              <a:ext uri="{FF2B5EF4-FFF2-40B4-BE49-F238E27FC236}">
                <a16:creationId xmlns:a16="http://schemas.microsoft.com/office/drawing/2014/main" xmlns="" id="{78F5540A-45B1-4C3B-8255-FDC3E09AF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1534" y="4703906"/>
            <a:ext cx="5797807" cy="1935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blinds(horizontal)">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028"/>
                                        </p:tgtEl>
                                        <p:attrNameLst>
                                          <p:attrName>style.visibility</p:attrName>
                                        </p:attrNameLst>
                                      </p:cBhvr>
                                      <p:to>
                                        <p:strVal val="visible"/>
                                      </p:to>
                                    </p:set>
                                    <p:animEffect transition="in" filter="blinds(horizontal)">
                                      <p:cBhvr>
                                        <p:cTn id="5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3279F9A-009F-49CE-825A-884D6CBF462A}"/>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概念</a:t>
            </a:r>
          </a:p>
        </p:txBody>
      </p:sp>
      <p:sp>
        <p:nvSpPr>
          <p:cNvPr id="3" name="内容占位符 2">
            <a:extLst>
              <a:ext uri="{FF2B5EF4-FFF2-40B4-BE49-F238E27FC236}">
                <a16:creationId xmlns:a16="http://schemas.microsoft.com/office/drawing/2014/main" xmlns="" id="{B3DE04FA-228A-4E1C-A597-7A4E5014B8A9}"/>
              </a:ext>
            </a:extLst>
          </p:cNvPr>
          <p:cNvSpPr>
            <a:spLocks noGrp="1"/>
          </p:cNvSpPr>
          <p:nvPr>
            <p:ph idx="1"/>
          </p:nvPr>
        </p:nvSpPr>
        <p:spPr/>
        <p:txBody>
          <a:bodyPr>
            <a:normAutofit lnSpcReduction="10000"/>
          </a:bodyPr>
          <a:lstStyle/>
          <a:p>
            <a:r>
              <a:rPr lang="zh-CN" altLang="en-US" dirty="0"/>
              <a:t>我们来考虑下面的问题</a:t>
            </a:r>
            <a:r>
              <a:rPr lang="en-US" altLang="zh-CN" dirty="0"/>
              <a:t>:</a:t>
            </a:r>
          </a:p>
          <a:p>
            <a:pPr lvl="1"/>
            <a:r>
              <a:rPr lang="zh-CN" altLang="en-US" dirty="0"/>
              <a:t>在</a:t>
            </a:r>
            <a:r>
              <a:rPr lang="en-US" altLang="zh-CN" dirty="0"/>
              <a:t>mutation</a:t>
            </a:r>
            <a:r>
              <a:rPr lang="zh-CN" altLang="en-US" dirty="0"/>
              <a:t>中</a:t>
            </a:r>
            <a:r>
              <a:rPr lang="en-US" altLang="zh-CN" dirty="0"/>
              <a:t>, </a:t>
            </a:r>
            <a:r>
              <a:rPr lang="zh-CN" altLang="en-US" dirty="0"/>
              <a:t>我们定义了很多事件类型</a:t>
            </a:r>
            <a:r>
              <a:rPr lang="en-US" altLang="zh-CN" dirty="0"/>
              <a:t>(</a:t>
            </a:r>
            <a:r>
              <a:rPr lang="zh-CN" altLang="en-US" dirty="0"/>
              <a:t>也就是其中的方法名称</a:t>
            </a:r>
            <a:r>
              <a:rPr lang="en-US" altLang="zh-CN" dirty="0"/>
              <a:t>).</a:t>
            </a:r>
          </a:p>
          <a:p>
            <a:pPr lvl="1"/>
            <a:r>
              <a:rPr lang="zh-CN" altLang="en-US" dirty="0"/>
              <a:t>当我们的项目增大时</a:t>
            </a:r>
            <a:r>
              <a:rPr lang="en-US" altLang="zh-CN" dirty="0"/>
              <a:t>, </a:t>
            </a:r>
            <a:r>
              <a:rPr lang="en-US" altLang="zh-CN" dirty="0" err="1"/>
              <a:t>Vuex</a:t>
            </a:r>
            <a:r>
              <a:rPr lang="zh-CN" altLang="en-US" dirty="0"/>
              <a:t>管理的状态越来越多</a:t>
            </a:r>
            <a:r>
              <a:rPr lang="en-US" altLang="zh-CN" dirty="0"/>
              <a:t>, </a:t>
            </a:r>
            <a:r>
              <a:rPr lang="zh-CN" altLang="en-US" dirty="0"/>
              <a:t>需要更新状态的情况越来越多</a:t>
            </a:r>
            <a:r>
              <a:rPr lang="en-US" altLang="zh-CN" dirty="0"/>
              <a:t>, </a:t>
            </a:r>
            <a:r>
              <a:rPr lang="zh-CN" altLang="en-US" dirty="0"/>
              <a:t>那么意味着</a:t>
            </a:r>
            <a:r>
              <a:rPr lang="en-US" altLang="zh-CN" dirty="0"/>
              <a:t>Mutation</a:t>
            </a:r>
            <a:r>
              <a:rPr lang="zh-CN" altLang="en-US" dirty="0"/>
              <a:t>中的方法越来越多</a:t>
            </a:r>
            <a:r>
              <a:rPr lang="en-US" altLang="zh-CN" dirty="0"/>
              <a:t>.</a:t>
            </a:r>
          </a:p>
          <a:p>
            <a:pPr lvl="1"/>
            <a:r>
              <a:rPr lang="zh-CN" altLang="en-US" dirty="0"/>
              <a:t>方法过多</a:t>
            </a:r>
            <a:r>
              <a:rPr lang="en-US" altLang="zh-CN" dirty="0"/>
              <a:t>, </a:t>
            </a:r>
            <a:r>
              <a:rPr lang="zh-CN" altLang="en-US" dirty="0"/>
              <a:t>使用者需要花费大量的经历去记住这些方法</a:t>
            </a:r>
            <a:r>
              <a:rPr lang="en-US" altLang="zh-CN" dirty="0"/>
              <a:t>, </a:t>
            </a:r>
            <a:r>
              <a:rPr lang="zh-CN" altLang="en-US" dirty="0"/>
              <a:t>甚至是多个文件间来回切换</a:t>
            </a:r>
            <a:r>
              <a:rPr lang="en-US" altLang="zh-CN" dirty="0"/>
              <a:t>, </a:t>
            </a:r>
            <a:r>
              <a:rPr lang="zh-CN" altLang="en-US" dirty="0"/>
              <a:t>查看方法名称</a:t>
            </a:r>
            <a:r>
              <a:rPr lang="en-US" altLang="zh-CN" dirty="0"/>
              <a:t>, </a:t>
            </a:r>
            <a:r>
              <a:rPr lang="zh-CN" altLang="en-US" dirty="0"/>
              <a:t>甚至如果不是复制的时候</a:t>
            </a:r>
            <a:r>
              <a:rPr lang="en-US" altLang="zh-CN" dirty="0"/>
              <a:t>, </a:t>
            </a:r>
            <a:r>
              <a:rPr lang="zh-CN" altLang="en-US" dirty="0"/>
              <a:t>可能还会出现写错的情况</a:t>
            </a:r>
            <a:r>
              <a:rPr lang="en-US" altLang="zh-CN" dirty="0"/>
              <a:t>.</a:t>
            </a:r>
          </a:p>
          <a:p>
            <a:r>
              <a:rPr lang="zh-CN" altLang="en-US" dirty="0"/>
              <a:t>如何避免上述的问题呢</a:t>
            </a:r>
            <a:r>
              <a:rPr lang="en-US" altLang="zh-CN" dirty="0"/>
              <a:t>?</a:t>
            </a:r>
          </a:p>
          <a:p>
            <a:pPr lvl="1"/>
            <a:r>
              <a:rPr lang="zh-CN" altLang="en-US" dirty="0"/>
              <a:t>在各种</a:t>
            </a:r>
            <a:r>
              <a:rPr lang="en-US" altLang="zh-CN" dirty="0"/>
              <a:t>Flux</a:t>
            </a:r>
            <a:r>
              <a:rPr lang="zh-CN" altLang="en-US" dirty="0"/>
              <a:t>实现中</a:t>
            </a:r>
            <a:r>
              <a:rPr lang="en-US" altLang="zh-CN" dirty="0"/>
              <a:t>, </a:t>
            </a:r>
            <a:r>
              <a:rPr lang="zh-CN" altLang="en-US" dirty="0"/>
              <a:t>一种很常见的方案就是使用</a:t>
            </a:r>
            <a:r>
              <a:rPr lang="zh-CN" altLang="en-US" b="1" dirty="0"/>
              <a:t>常量</a:t>
            </a:r>
            <a:r>
              <a:rPr lang="zh-CN" altLang="en-US" dirty="0"/>
              <a:t>替代</a:t>
            </a:r>
            <a:r>
              <a:rPr lang="en-US" altLang="zh-CN" dirty="0"/>
              <a:t>Mutation</a:t>
            </a:r>
            <a:r>
              <a:rPr lang="zh-CN" altLang="en-US" b="1" dirty="0"/>
              <a:t>事件的类型</a:t>
            </a:r>
            <a:r>
              <a:rPr lang="en-US" altLang="zh-CN" b="1" dirty="0"/>
              <a:t>.</a:t>
            </a:r>
            <a:endParaRPr lang="zh-CN" altLang="en-US" dirty="0"/>
          </a:p>
          <a:p>
            <a:pPr lvl="1"/>
            <a:r>
              <a:rPr lang="zh-CN" altLang="en-US" dirty="0"/>
              <a:t>我们可以将这些常量放在一个单独的文件中</a:t>
            </a:r>
            <a:r>
              <a:rPr lang="en-US" altLang="zh-CN" dirty="0"/>
              <a:t>, </a:t>
            </a:r>
            <a:r>
              <a:rPr lang="zh-CN" altLang="en-US" dirty="0"/>
              <a:t>方便管理以及让整个</a:t>
            </a:r>
            <a:r>
              <a:rPr lang="en-US" altLang="zh-CN" dirty="0"/>
              <a:t>app</a:t>
            </a:r>
            <a:r>
              <a:rPr lang="zh-CN" altLang="en-US" dirty="0"/>
              <a:t>所有的事件类型一目了然</a:t>
            </a:r>
            <a:r>
              <a:rPr lang="en-US" altLang="zh-CN" dirty="0"/>
              <a:t>.</a:t>
            </a:r>
          </a:p>
          <a:p>
            <a:r>
              <a:rPr lang="zh-CN" altLang="en-US" dirty="0"/>
              <a:t>具体怎么做呢</a:t>
            </a:r>
            <a:r>
              <a:rPr lang="en-US" altLang="zh-CN" dirty="0"/>
              <a:t>?</a:t>
            </a:r>
          </a:p>
          <a:p>
            <a:pPr lvl="1"/>
            <a:r>
              <a:rPr lang="zh-CN" altLang="en-US" dirty="0"/>
              <a:t>我们可以创建一个文件</a:t>
            </a:r>
            <a:r>
              <a:rPr lang="en-US" altLang="zh-CN" dirty="0"/>
              <a:t>: mutation-types.js, </a:t>
            </a:r>
            <a:r>
              <a:rPr lang="zh-CN" altLang="en-US" dirty="0"/>
              <a:t>并且在其中定义我们的常量</a:t>
            </a:r>
            <a:r>
              <a:rPr lang="en-US" altLang="zh-CN" dirty="0"/>
              <a:t>.</a:t>
            </a:r>
          </a:p>
          <a:p>
            <a:pPr lvl="1"/>
            <a:r>
              <a:rPr lang="zh-CN" altLang="en-US" dirty="0"/>
              <a:t>定义常量时</a:t>
            </a:r>
            <a:r>
              <a:rPr lang="en-US" altLang="zh-CN" dirty="0"/>
              <a:t>, </a:t>
            </a:r>
            <a:r>
              <a:rPr lang="zh-CN" altLang="en-US" dirty="0"/>
              <a:t>我们可以使用</a:t>
            </a:r>
            <a:r>
              <a:rPr lang="en-US" altLang="zh-CN" dirty="0"/>
              <a:t>ES2015</a:t>
            </a:r>
            <a:r>
              <a:rPr lang="zh-CN" altLang="en-US" dirty="0"/>
              <a:t>中的风格</a:t>
            </a:r>
            <a:r>
              <a:rPr lang="en-US" altLang="zh-CN" dirty="0"/>
              <a:t>, </a:t>
            </a:r>
            <a:r>
              <a:rPr lang="zh-CN" altLang="en-US" dirty="0"/>
              <a:t>使用一个常量来作为函数的名称</a:t>
            </a:r>
            <a:r>
              <a:rPr lang="en-US" altLang="zh-CN" dirty="0"/>
              <a:t>.</a:t>
            </a:r>
          </a:p>
          <a:p>
            <a:endParaRPr lang="zh-CN" altLang="en-US" dirty="0"/>
          </a:p>
        </p:txBody>
      </p:sp>
    </p:spTree>
    <p:extLst>
      <p:ext uri="{BB962C8B-B14F-4D97-AF65-F5344CB8AC3E}">
        <p14:creationId xmlns:p14="http://schemas.microsoft.com/office/powerpoint/2010/main" val="41564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742478-AE7C-4A5D-8F06-E82617BAEDE0}"/>
              </a:ext>
            </a:extLst>
          </p:cNvPr>
          <p:cNvSpPr>
            <a:spLocks noGrp="1"/>
          </p:cNvSpPr>
          <p:nvPr>
            <p:ph type="title"/>
          </p:nvPr>
        </p:nvSpPr>
        <p:spPr/>
        <p:txBody>
          <a:bodyPr/>
          <a:lstStyle/>
          <a:p>
            <a:r>
              <a:rPr lang="en-US" altLang="zh-CN"/>
              <a:t>Vuex</a:t>
            </a:r>
            <a:r>
              <a:rPr lang="zh-CN" altLang="en-US"/>
              <a:t>是做什么的</a:t>
            </a:r>
            <a:r>
              <a:rPr lang="en-US" altLang="zh-CN"/>
              <a:t>?</a:t>
            </a:r>
            <a:endParaRPr lang="zh-CN" altLang="en-US"/>
          </a:p>
        </p:txBody>
      </p:sp>
      <p:sp>
        <p:nvSpPr>
          <p:cNvPr id="3" name="内容占位符 2">
            <a:extLst>
              <a:ext uri="{FF2B5EF4-FFF2-40B4-BE49-F238E27FC236}">
                <a16:creationId xmlns:a16="http://schemas.microsoft.com/office/drawing/2014/main" xmlns="" id="{C79E2B69-A4FB-401F-8A6B-C867EE3FCCC4}"/>
              </a:ext>
            </a:extLst>
          </p:cNvPr>
          <p:cNvSpPr>
            <a:spLocks noGrp="1"/>
          </p:cNvSpPr>
          <p:nvPr>
            <p:ph idx="1"/>
          </p:nvPr>
        </p:nvSpPr>
        <p:spPr/>
        <p:txBody>
          <a:bodyPr>
            <a:normAutofit fontScale="85000" lnSpcReduction="10000"/>
          </a:bodyPr>
          <a:lstStyle/>
          <a:p>
            <a:r>
              <a:rPr lang="zh-CN" altLang="en-US"/>
              <a:t>官方解释：</a:t>
            </a:r>
            <a:r>
              <a:rPr lang="en-US" altLang="zh-CN"/>
              <a:t>Vuex </a:t>
            </a:r>
            <a:r>
              <a:rPr lang="zh-CN" altLang="en-US"/>
              <a:t>是一个专为 </a:t>
            </a:r>
            <a:r>
              <a:rPr lang="en-US" altLang="zh-CN"/>
              <a:t>Vue.js </a:t>
            </a:r>
            <a:r>
              <a:rPr lang="zh-CN" altLang="en-US"/>
              <a:t>应用程序开发的</a:t>
            </a:r>
            <a:r>
              <a:rPr lang="zh-CN" altLang="en-US" b="1"/>
              <a:t>状态管理模式</a:t>
            </a:r>
            <a:r>
              <a:rPr lang="zh-CN" altLang="en-US"/>
              <a:t>。</a:t>
            </a:r>
            <a:endParaRPr lang="en-US" altLang="zh-CN"/>
          </a:p>
          <a:p>
            <a:pPr lvl="1"/>
            <a:r>
              <a:rPr lang="zh-CN" altLang="en-US"/>
              <a:t>它采用 </a:t>
            </a:r>
            <a:r>
              <a:rPr lang="zh-CN" altLang="en-US">
                <a:solidFill>
                  <a:srgbClr val="FF0000"/>
                </a:solidFill>
              </a:rPr>
              <a:t>集中式存储管理 </a:t>
            </a:r>
            <a:r>
              <a:rPr lang="zh-CN" altLang="en-US"/>
              <a:t>应用的所有组件的状态，并以相应的规则保证状态以一种可预测的方式发生变化。</a:t>
            </a:r>
          </a:p>
          <a:p>
            <a:pPr lvl="1"/>
            <a:r>
              <a:rPr lang="en-US" altLang="zh-CN"/>
              <a:t>Vuex </a:t>
            </a:r>
            <a:r>
              <a:rPr lang="zh-CN" altLang="en-US"/>
              <a:t>也集成到 </a:t>
            </a:r>
            <a:r>
              <a:rPr lang="en-US" altLang="zh-CN"/>
              <a:t>Vue </a:t>
            </a:r>
            <a:r>
              <a:rPr lang="zh-CN" altLang="en-US"/>
              <a:t>的官方调试工具 </a:t>
            </a:r>
            <a:r>
              <a:rPr lang="en-US" altLang="zh-CN">
                <a:hlinkClick r:id="rId2"/>
              </a:rPr>
              <a:t>devtools extension</a:t>
            </a:r>
            <a:r>
              <a:rPr lang="zh-CN" altLang="en-US"/>
              <a:t>，提供了诸如零配置的 </a:t>
            </a:r>
            <a:r>
              <a:rPr lang="en-US" altLang="zh-CN"/>
              <a:t>time-travel </a:t>
            </a:r>
            <a:r>
              <a:rPr lang="zh-CN" altLang="en-US"/>
              <a:t>调试、状态快照导入导出等高级调试功能。</a:t>
            </a:r>
            <a:endParaRPr lang="en-US" altLang="zh-CN"/>
          </a:p>
          <a:p>
            <a:r>
              <a:rPr lang="zh-CN" altLang="en-US" b="1"/>
              <a:t>状态管理</a:t>
            </a:r>
            <a:r>
              <a:rPr lang="zh-CN" altLang="en-US"/>
              <a:t>到底是什么？</a:t>
            </a:r>
          </a:p>
          <a:p>
            <a:pPr lvl="1"/>
            <a:r>
              <a:rPr lang="zh-CN" altLang="en-US" b="1"/>
              <a:t>状态管理模式、集中式存储管理</a:t>
            </a:r>
            <a:r>
              <a:rPr lang="zh-CN" altLang="en-US"/>
              <a:t>这些名词听起来就非常高大上，让人捉摸不透。</a:t>
            </a:r>
          </a:p>
          <a:p>
            <a:pPr lvl="1"/>
            <a:r>
              <a:rPr lang="zh-CN" altLang="en-US"/>
              <a:t>其实，你可以简单的将其看成把需要多个组件共享的变量全部存储在一个对象里面。</a:t>
            </a:r>
          </a:p>
          <a:p>
            <a:pPr lvl="1"/>
            <a:r>
              <a:rPr lang="zh-CN" altLang="en-US"/>
              <a:t>然后，将这个对象放在顶层的</a:t>
            </a:r>
            <a:r>
              <a:rPr lang="en-US" altLang="zh-CN"/>
              <a:t>Vue</a:t>
            </a:r>
            <a:r>
              <a:rPr lang="zh-CN" altLang="en-US"/>
              <a:t>实例中，让其他组件可以使用。</a:t>
            </a:r>
          </a:p>
          <a:p>
            <a:pPr lvl="1"/>
            <a:r>
              <a:rPr lang="zh-CN" altLang="en-US"/>
              <a:t>那么，多个组件是不是就可以共享这个对象中的所有变量属性了呢？</a:t>
            </a:r>
            <a:endParaRPr lang="en-US" altLang="zh-CN"/>
          </a:p>
          <a:p>
            <a:r>
              <a:rPr lang="zh-CN" altLang="en-US"/>
              <a:t>等等，如果是这样的话，为什么官方还要专门出一个插件</a:t>
            </a:r>
            <a:r>
              <a:rPr lang="en-US" altLang="zh-CN"/>
              <a:t>Vuex</a:t>
            </a:r>
            <a:r>
              <a:rPr lang="zh-CN" altLang="en-US"/>
              <a:t>呢？难道我们不能自己封装一个对象来管理吗？</a:t>
            </a:r>
          </a:p>
          <a:p>
            <a:pPr lvl="1"/>
            <a:r>
              <a:rPr lang="zh-CN" altLang="en-US"/>
              <a:t>当然可以，只是我们要先想想</a:t>
            </a:r>
            <a:r>
              <a:rPr lang="en-US" altLang="zh-CN"/>
              <a:t>VueJS</a:t>
            </a:r>
            <a:r>
              <a:rPr lang="zh-CN" altLang="en-US"/>
              <a:t>带给我们最大的便利是什么呢？没错，就是响应式。</a:t>
            </a:r>
          </a:p>
          <a:p>
            <a:pPr lvl="1"/>
            <a:r>
              <a:rPr lang="zh-CN" altLang="en-US"/>
              <a:t>如果你自己封装实现一个对象能不能保证它里面所有的属性做到响应式呢？当然也可以，只是自己封装可能稍微麻烦一些。</a:t>
            </a:r>
          </a:p>
          <a:p>
            <a:pPr lvl="1"/>
            <a:r>
              <a:rPr lang="zh-CN" altLang="en-US"/>
              <a:t>不用怀疑，</a:t>
            </a:r>
            <a:r>
              <a:rPr lang="en-US" altLang="zh-CN"/>
              <a:t>Vuex</a:t>
            </a:r>
            <a:r>
              <a:rPr lang="zh-CN" altLang="en-US"/>
              <a:t>就是为了提供这样一个在多个组件间共享状态的插件，用它就可以了。</a:t>
            </a:r>
          </a:p>
          <a:p>
            <a:endParaRPr lang="zh-CN" altLang="en-US"/>
          </a:p>
          <a:p>
            <a:endParaRPr lang="zh-CN" altLang="en-US"/>
          </a:p>
        </p:txBody>
      </p:sp>
    </p:spTree>
    <p:extLst>
      <p:ext uri="{BB962C8B-B14F-4D97-AF65-F5344CB8AC3E}">
        <p14:creationId xmlns:p14="http://schemas.microsoft.com/office/powerpoint/2010/main" val="80762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D87AD3-AB6B-4E7E-905B-BE87ED210E80}"/>
              </a:ext>
            </a:extLst>
          </p:cNvPr>
          <p:cNvSpPr>
            <a:spLocks noGrp="1"/>
          </p:cNvSpPr>
          <p:nvPr>
            <p:ph type="title"/>
          </p:nvPr>
        </p:nvSpPr>
        <p:spPr/>
        <p:txBody>
          <a:bodyPr/>
          <a:lstStyle/>
          <a:p>
            <a:r>
              <a:rPr lang="en-US" altLang="zh-CN"/>
              <a:t>Mutation</a:t>
            </a:r>
            <a:r>
              <a:rPr lang="zh-CN" altLang="en-US"/>
              <a:t>常量类型 </a:t>
            </a:r>
            <a:r>
              <a:rPr lang="en-US" altLang="zh-CN"/>
              <a:t>– </a:t>
            </a:r>
            <a:r>
              <a:rPr lang="zh-CN" altLang="en-US"/>
              <a:t>代码</a:t>
            </a:r>
          </a:p>
        </p:txBody>
      </p:sp>
      <p:pic>
        <p:nvPicPr>
          <p:cNvPr id="2050" name="Picture 2" descr="img">
            <a:extLst>
              <a:ext uri="{FF2B5EF4-FFF2-40B4-BE49-F238E27FC236}">
                <a16:creationId xmlns:a16="http://schemas.microsoft.com/office/drawing/2014/main" xmlns="" id="{6880333F-DB79-4620-AD0D-2E8B706F209D}"/>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1809" y="1206122"/>
            <a:ext cx="5486875" cy="7544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g">
            <a:extLst>
              <a:ext uri="{FF2B5EF4-FFF2-40B4-BE49-F238E27FC236}">
                <a16:creationId xmlns:a16="http://schemas.microsoft.com/office/drawing/2014/main" xmlns="" id="{075B6D74-244B-42ED-904F-76E6476071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094" y="2323215"/>
            <a:ext cx="5890186" cy="4114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g">
            <a:extLst>
              <a:ext uri="{FF2B5EF4-FFF2-40B4-BE49-F238E27FC236}">
                <a16:creationId xmlns:a16="http://schemas.microsoft.com/office/drawing/2014/main" xmlns="" id="{8EA81909-09DF-490B-AB72-DAD8EFE6073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323215"/>
            <a:ext cx="5775886" cy="411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94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linds(horizontal)">
                                      <p:cBhvr>
                                        <p:cTn id="12" dur="500"/>
                                        <p:tgtEl>
                                          <p:spTgt spid="20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54"/>
                                        </p:tgtEl>
                                        <p:attrNameLst>
                                          <p:attrName>style.visibility</p:attrName>
                                        </p:attrNameLst>
                                      </p:cBhvr>
                                      <p:to>
                                        <p:strVal val="visible"/>
                                      </p:to>
                                    </p:set>
                                    <p:animEffect transition="in" filter="blinds(horizontal)">
                                      <p:cBhvr>
                                        <p:cTn id="17"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DE445E-EEAB-463C-BEA6-F3EA8E7A422E}"/>
              </a:ext>
            </a:extLst>
          </p:cNvPr>
          <p:cNvSpPr>
            <a:spLocks noGrp="1"/>
          </p:cNvSpPr>
          <p:nvPr>
            <p:ph type="title"/>
          </p:nvPr>
        </p:nvSpPr>
        <p:spPr/>
        <p:txBody>
          <a:bodyPr/>
          <a:lstStyle/>
          <a:p>
            <a:r>
              <a:rPr lang="en-US" altLang="zh-CN"/>
              <a:t>Mutation</a:t>
            </a:r>
            <a:r>
              <a:rPr lang="zh-CN" altLang="en-US"/>
              <a:t>同步函数</a:t>
            </a:r>
          </a:p>
        </p:txBody>
      </p:sp>
      <p:sp>
        <p:nvSpPr>
          <p:cNvPr id="3" name="内容占位符 2">
            <a:extLst>
              <a:ext uri="{FF2B5EF4-FFF2-40B4-BE49-F238E27FC236}">
                <a16:creationId xmlns:a16="http://schemas.microsoft.com/office/drawing/2014/main" xmlns="" id="{0EF6DAEF-DA2D-48A5-8502-D2C198259131}"/>
              </a:ext>
            </a:extLst>
          </p:cNvPr>
          <p:cNvSpPr>
            <a:spLocks noGrp="1"/>
          </p:cNvSpPr>
          <p:nvPr>
            <p:ph idx="1"/>
          </p:nvPr>
        </p:nvSpPr>
        <p:spPr>
          <a:xfrm>
            <a:off x="162658" y="1205716"/>
            <a:ext cx="11866684" cy="5542328"/>
          </a:xfrm>
        </p:spPr>
        <p:txBody>
          <a:bodyPr>
            <a:normAutofit/>
          </a:bodyPr>
          <a:lstStyle/>
          <a:p>
            <a:r>
              <a:rPr lang="zh-CN" altLang="en-US" sz="1600" dirty="0"/>
              <a:t>通常情况下</a:t>
            </a:r>
            <a:r>
              <a:rPr lang="en-US" altLang="zh-CN" sz="1600" dirty="0"/>
              <a:t>, </a:t>
            </a:r>
            <a:r>
              <a:rPr lang="en-US" altLang="zh-CN" sz="1600" dirty="0" err="1"/>
              <a:t>Vuex</a:t>
            </a:r>
            <a:r>
              <a:rPr lang="zh-CN" altLang="en-US" sz="1600" dirty="0"/>
              <a:t>要求我们</a:t>
            </a:r>
            <a:r>
              <a:rPr lang="en-US" altLang="zh-CN" sz="1600" dirty="0"/>
              <a:t>Mutation</a:t>
            </a:r>
            <a:r>
              <a:rPr lang="zh-CN" altLang="en-US" sz="1600" dirty="0"/>
              <a:t>中的方法必须是同步方法</a:t>
            </a:r>
            <a:r>
              <a:rPr lang="en-US" altLang="zh-CN" sz="1600" dirty="0"/>
              <a:t>.</a:t>
            </a:r>
          </a:p>
          <a:p>
            <a:pPr lvl="1"/>
            <a:r>
              <a:rPr lang="zh-CN" altLang="en-US" sz="1600" dirty="0"/>
              <a:t>主要的原因是当我们使用</a:t>
            </a:r>
            <a:r>
              <a:rPr lang="en-US" altLang="zh-CN" sz="1600" dirty="0" err="1"/>
              <a:t>devtools</a:t>
            </a:r>
            <a:r>
              <a:rPr lang="zh-CN" altLang="en-US" sz="1600" dirty="0"/>
              <a:t>时</a:t>
            </a:r>
            <a:r>
              <a:rPr lang="en-US" altLang="zh-CN" sz="1600" dirty="0"/>
              <a:t>, </a:t>
            </a:r>
            <a:r>
              <a:rPr lang="zh-CN" altLang="en-US" sz="1600" dirty="0"/>
              <a:t>可以</a:t>
            </a:r>
            <a:r>
              <a:rPr lang="en-US" altLang="zh-CN" sz="1600" dirty="0" err="1"/>
              <a:t>devtools</a:t>
            </a:r>
            <a:r>
              <a:rPr lang="zh-CN" altLang="en-US" sz="1600" dirty="0"/>
              <a:t>可以帮助我们捕捉</a:t>
            </a:r>
            <a:r>
              <a:rPr lang="en-US" altLang="zh-CN" sz="1600" dirty="0"/>
              <a:t>mutation</a:t>
            </a:r>
            <a:r>
              <a:rPr lang="zh-CN" altLang="en-US" sz="1600" dirty="0"/>
              <a:t>的快照</a:t>
            </a:r>
            <a:r>
              <a:rPr lang="en-US" altLang="zh-CN" sz="1600" dirty="0"/>
              <a:t>.</a:t>
            </a:r>
          </a:p>
          <a:p>
            <a:pPr lvl="1"/>
            <a:r>
              <a:rPr lang="zh-CN" altLang="en-US" sz="1600" dirty="0"/>
              <a:t>但是如果是异步操作</a:t>
            </a:r>
            <a:r>
              <a:rPr lang="en-US" altLang="zh-CN" sz="1600" dirty="0"/>
              <a:t>, </a:t>
            </a:r>
            <a:r>
              <a:rPr lang="zh-CN" altLang="en-US" sz="1600" dirty="0"/>
              <a:t>那么</a:t>
            </a:r>
            <a:r>
              <a:rPr lang="en-US" altLang="zh-CN" sz="1600" dirty="0" err="1"/>
              <a:t>devtools</a:t>
            </a:r>
            <a:r>
              <a:rPr lang="zh-CN" altLang="en-US" sz="1600" dirty="0"/>
              <a:t>将不能很好的追踪这个操作什么时候会被完成</a:t>
            </a:r>
            <a:r>
              <a:rPr lang="en-US" altLang="zh-CN" sz="1600" dirty="0"/>
              <a:t>.</a:t>
            </a:r>
          </a:p>
          <a:p>
            <a:r>
              <a:rPr lang="zh-CN" altLang="en-US" sz="1600" dirty="0"/>
              <a:t>比如我们之前的代码</a:t>
            </a:r>
            <a:r>
              <a:rPr lang="en-US" altLang="zh-CN" sz="1600" dirty="0"/>
              <a:t>, </a:t>
            </a:r>
            <a:r>
              <a:rPr lang="zh-CN" altLang="en-US" sz="1600" dirty="0"/>
              <a:t>当执行更新时</a:t>
            </a:r>
            <a:r>
              <a:rPr lang="en-US" altLang="zh-CN" sz="1600" dirty="0"/>
              <a:t>, </a:t>
            </a:r>
            <a:r>
              <a:rPr lang="en-US" altLang="zh-CN" sz="1600" dirty="0" err="1"/>
              <a:t>devtools</a:t>
            </a:r>
            <a:r>
              <a:rPr lang="zh-CN" altLang="en-US" sz="1600" dirty="0"/>
              <a:t>中会有如下信息</a:t>
            </a:r>
            <a:r>
              <a:rPr lang="en-US" altLang="zh-CN" sz="1600" dirty="0"/>
              <a:t>: </a:t>
            </a:r>
            <a:r>
              <a:rPr lang="zh-CN" altLang="en-US" sz="1600" dirty="0"/>
              <a:t>图</a:t>
            </a:r>
            <a:r>
              <a:rPr lang="en-US" altLang="zh-CN" sz="1600" dirty="0"/>
              <a:t>1</a:t>
            </a:r>
          </a:p>
          <a:p>
            <a:r>
              <a:rPr lang="zh-CN" altLang="en-US" sz="1600" dirty="0"/>
              <a:t>但是</a:t>
            </a:r>
            <a:r>
              <a:rPr lang="en-US" altLang="zh-CN" sz="1600" dirty="0"/>
              <a:t>, </a:t>
            </a:r>
            <a:r>
              <a:rPr lang="zh-CN" altLang="en-US" sz="1600" dirty="0"/>
              <a:t>如果</a:t>
            </a:r>
            <a:r>
              <a:rPr lang="en-US" altLang="zh-CN" sz="1600" dirty="0" err="1"/>
              <a:t>Vuex</a:t>
            </a:r>
            <a:r>
              <a:rPr lang="zh-CN" altLang="en-US" sz="1600" dirty="0"/>
              <a:t>中的代码</a:t>
            </a:r>
            <a:r>
              <a:rPr lang="en-US" altLang="zh-CN" sz="1600" dirty="0"/>
              <a:t>, </a:t>
            </a:r>
            <a:r>
              <a:rPr lang="zh-CN" altLang="en-US" sz="1600" dirty="0"/>
              <a:t>我们使用了异步函数</a:t>
            </a:r>
            <a:r>
              <a:rPr lang="en-US" altLang="zh-CN" sz="1600" dirty="0"/>
              <a:t>: </a:t>
            </a:r>
            <a:r>
              <a:rPr lang="zh-CN" altLang="en-US" sz="1600" dirty="0"/>
              <a:t>图</a:t>
            </a:r>
            <a:r>
              <a:rPr lang="en-US" altLang="zh-CN" sz="1600" dirty="0"/>
              <a:t>2</a:t>
            </a:r>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zh-CN" altLang="en-US" sz="1600" dirty="0"/>
              <a:t>你会发现</a:t>
            </a:r>
            <a:r>
              <a:rPr lang="en-US" altLang="zh-CN" sz="1600" dirty="0"/>
              <a:t>state</a:t>
            </a:r>
            <a:r>
              <a:rPr lang="zh-CN" altLang="en-US" sz="1600" dirty="0"/>
              <a:t>中的</a:t>
            </a:r>
            <a:r>
              <a:rPr lang="en-US" altLang="zh-CN" sz="1600" dirty="0"/>
              <a:t>info</a:t>
            </a:r>
            <a:r>
              <a:rPr lang="zh-CN" altLang="en-US" sz="1600" dirty="0"/>
              <a:t>数据一直没有被改变</a:t>
            </a:r>
            <a:r>
              <a:rPr lang="en-US" altLang="zh-CN" sz="1600" dirty="0"/>
              <a:t>, </a:t>
            </a:r>
            <a:r>
              <a:rPr lang="zh-CN" altLang="en-US" sz="1600" dirty="0"/>
              <a:t>因为他无法追踪到</a:t>
            </a:r>
            <a:r>
              <a:rPr lang="en-US" altLang="zh-CN" sz="1600" dirty="0"/>
              <a:t>.</a:t>
            </a:r>
          </a:p>
          <a:p>
            <a:r>
              <a:rPr lang="en-US" altLang="zh-CN" sz="1600" b="1" dirty="0"/>
              <a:t>So, </a:t>
            </a:r>
            <a:r>
              <a:rPr lang="zh-CN" altLang="en-US" sz="1600" b="1" dirty="0">
                <a:solidFill>
                  <a:srgbClr val="FF0000"/>
                </a:solidFill>
              </a:rPr>
              <a:t>通常情况下</a:t>
            </a:r>
            <a:r>
              <a:rPr lang="en-US" altLang="zh-CN" sz="1600" b="1" dirty="0">
                <a:solidFill>
                  <a:srgbClr val="FF0000"/>
                </a:solidFill>
              </a:rPr>
              <a:t>, </a:t>
            </a:r>
            <a:r>
              <a:rPr lang="zh-CN" altLang="en-US" sz="1600" b="1" dirty="0">
                <a:solidFill>
                  <a:srgbClr val="FF0000"/>
                </a:solidFill>
              </a:rPr>
              <a:t>不要再</a:t>
            </a:r>
            <a:r>
              <a:rPr lang="en-US" altLang="zh-CN" sz="1600" b="1" dirty="0">
                <a:solidFill>
                  <a:srgbClr val="FF0000"/>
                </a:solidFill>
              </a:rPr>
              <a:t>mutation</a:t>
            </a:r>
            <a:r>
              <a:rPr lang="zh-CN" altLang="en-US" sz="1600" b="1" dirty="0">
                <a:solidFill>
                  <a:srgbClr val="FF0000"/>
                </a:solidFill>
              </a:rPr>
              <a:t>中进行异步的操作</a:t>
            </a:r>
            <a:endParaRPr lang="zh-CN" altLang="en-US" sz="1600" dirty="0">
              <a:solidFill>
                <a:srgbClr val="FF0000"/>
              </a:solidFill>
            </a:endParaRPr>
          </a:p>
          <a:p>
            <a:endParaRPr lang="en-US" altLang="zh-CN" sz="1600" dirty="0"/>
          </a:p>
          <a:p>
            <a:endParaRPr lang="zh-CN" altLang="en-US" sz="1600" dirty="0"/>
          </a:p>
        </p:txBody>
      </p:sp>
      <p:pic>
        <p:nvPicPr>
          <p:cNvPr id="3074" name="Picture 2" descr="img">
            <a:extLst>
              <a:ext uri="{FF2B5EF4-FFF2-40B4-BE49-F238E27FC236}">
                <a16:creationId xmlns:a16="http://schemas.microsoft.com/office/drawing/2014/main" xmlns="" id="{3C56991C-73C0-4164-9CB7-F0CA5AB93A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798" y="3429000"/>
            <a:ext cx="4463129" cy="21374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xmlns="" id="{75D62D2D-53D0-424D-8574-53045479C4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0298" y="3170383"/>
            <a:ext cx="4994843" cy="30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linds(horizontal)">
                                      <p:cBhvr>
                                        <p:cTn id="23" dur="500"/>
                                        <p:tgtEl>
                                          <p:spTgt spid="307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076"/>
                                        </p:tgtEl>
                                        <p:attrNameLst>
                                          <p:attrName>style.visibility</p:attrName>
                                        </p:attrNameLst>
                                      </p:cBhvr>
                                      <p:to>
                                        <p:strVal val="visible"/>
                                      </p:to>
                                    </p:set>
                                    <p:animEffect transition="in" filter="blinds(horizontal)">
                                      <p:cBhvr>
                                        <p:cTn id="33" dur="500"/>
                                        <p:tgtEl>
                                          <p:spTgt spid="307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linds(horizontal)">
                                      <p:cBhvr>
                                        <p:cTn id="4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C992EA5-BFA2-46AE-8BF5-737235E1E00B}"/>
              </a:ext>
            </a:extLst>
          </p:cNvPr>
          <p:cNvSpPr>
            <a:spLocks noGrp="1"/>
          </p:cNvSpPr>
          <p:nvPr>
            <p:ph type="title"/>
          </p:nvPr>
        </p:nvSpPr>
        <p:spPr/>
        <p:txBody>
          <a:bodyPr/>
          <a:lstStyle/>
          <a:p>
            <a:r>
              <a:rPr lang="en-US" altLang="zh-CN"/>
              <a:t>Action</a:t>
            </a:r>
            <a:r>
              <a:rPr lang="zh-CN" altLang="en-US"/>
              <a:t>的基本定义</a:t>
            </a:r>
          </a:p>
        </p:txBody>
      </p:sp>
      <p:sp>
        <p:nvSpPr>
          <p:cNvPr id="3" name="内容占位符 2">
            <a:extLst>
              <a:ext uri="{FF2B5EF4-FFF2-40B4-BE49-F238E27FC236}">
                <a16:creationId xmlns:a16="http://schemas.microsoft.com/office/drawing/2014/main" xmlns="" id="{F7FC4D5F-17BA-4444-9C91-6AFDB494EB9F}"/>
              </a:ext>
            </a:extLst>
          </p:cNvPr>
          <p:cNvSpPr>
            <a:spLocks noGrp="1"/>
          </p:cNvSpPr>
          <p:nvPr>
            <p:ph idx="1"/>
          </p:nvPr>
        </p:nvSpPr>
        <p:spPr>
          <a:xfrm>
            <a:off x="162658" y="1196752"/>
            <a:ext cx="7269083" cy="5542328"/>
          </a:xfrm>
        </p:spPr>
        <p:txBody>
          <a:bodyPr>
            <a:normAutofit fontScale="85000" lnSpcReduction="20000"/>
          </a:bodyPr>
          <a:lstStyle/>
          <a:p>
            <a:r>
              <a:rPr lang="zh-CN" altLang="en-US"/>
              <a:t>我们强调</a:t>
            </a:r>
            <a:r>
              <a:rPr lang="en-US" altLang="zh-CN"/>
              <a:t>, </a:t>
            </a:r>
            <a:r>
              <a:rPr lang="zh-CN" altLang="en-US"/>
              <a:t>不要再</a:t>
            </a:r>
            <a:r>
              <a:rPr lang="en-US" altLang="zh-CN"/>
              <a:t>Mutation</a:t>
            </a:r>
            <a:r>
              <a:rPr lang="zh-CN" altLang="en-US"/>
              <a:t>中进行异步操作</a:t>
            </a:r>
            <a:r>
              <a:rPr lang="en-US" altLang="zh-CN"/>
              <a:t>.</a:t>
            </a:r>
          </a:p>
          <a:p>
            <a:pPr lvl="1"/>
            <a:r>
              <a:rPr lang="zh-CN" altLang="en-US"/>
              <a:t>但是某些情况</a:t>
            </a:r>
            <a:r>
              <a:rPr lang="en-US" altLang="zh-CN"/>
              <a:t>, </a:t>
            </a:r>
            <a:r>
              <a:rPr lang="zh-CN" altLang="en-US"/>
              <a:t>我们确实希望在</a:t>
            </a:r>
            <a:r>
              <a:rPr lang="en-US" altLang="zh-CN"/>
              <a:t>Vuex</a:t>
            </a:r>
            <a:r>
              <a:rPr lang="zh-CN" altLang="en-US"/>
              <a:t>中进行一些异步操作</a:t>
            </a:r>
            <a:r>
              <a:rPr lang="en-US" altLang="zh-CN"/>
              <a:t>, </a:t>
            </a:r>
            <a:r>
              <a:rPr lang="zh-CN" altLang="en-US"/>
              <a:t>比如网络请求</a:t>
            </a:r>
            <a:r>
              <a:rPr lang="en-US" altLang="zh-CN"/>
              <a:t>, </a:t>
            </a:r>
            <a:r>
              <a:rPr lang="zh-CN" altLang="en-US"/>
              <a:t>必然是异步的</a:t>
            </a:r>
            <a:r>
              <a:rPr lang="en-US" altLang="zh-CN"/>
              <a:t>. </a:t>
            </a:r>
            <a:r>
              <a:rPr lang="zh-CN" altLang="en-US"/>
              <a:t>这个时候怎么处理呢</a:t>
            </a:r>
            <a:r>
              <a:rPr lang="en-US" altLang="zh-CN"/>
              <a:t>?</a:t>
            </a:r>
          </a:p>
          <a:p>
            <a:pPr lvl="1"/>
            <a:r>
              <a:rPr lang="en-US" altLang="zh-CN"/>
              <a:t>Action</a:t>
            </a:r>
            <a:r>
              <a:rPr lang="zh-CN" altLang="en-US"/>
              <a:t>类似于</a:t>
            </a:r>
            <a:r>
              <a:rPr lang="en-US" altLang="zh-CN"/>
              <a:t>Mutation, </a:t>
            </a:r>
            <a:r>
              <a:rPr lang="zh-CN" altLang="en-US"/>
              <a:t>但是是用来代替</a:t>
            </a:r>
            <a:r>
              <a:rPr lang="en-US" altLang="zh-CN"/>
              <a:t>Mutation</a:t>
            </a:r>
            <a:r>
              <a:rPr lang="zh-CN" altLang="en-US"/>
              <a:t>进行异步操作的</a:t>
            </a:r>
            <a:r>
              <a:rPr lang="en-US" altLang="zh-CN"/>
              <a:t>.</a:t>
            </a:r>
          </a:p>
          <a:p>
            <a:r>
              <a:rPr lang="en-US" altLang="zh-CN"/>
              <a:t>Action</a:t>
            </a:r>
            <a:r>
              <a:rPr lang="zh-CN" altLang="en-US"/>
              <a:t>的基本使用代码如下</a:t>
            </a:r>
            <a:r>
              <a:rPr lang="en-US" altLang="zh-CN"/>
              <a:t>:</a:t>
            </a:r>
          </a:p>
          <a:p>
            <a:r>
              <a:rPr lang="en-US" altLang="zh-CN"/>
              <a:t>context</a:t>
            </a:r>
            <a:r>
              <a:rPr lang="zh-CN" altLang="en-US"/>
              <a:t>是什么</a:t>
            </a:r>
            <a:r>
              <a:rPr lang="en-US" altLang="zh-CN"/>
              <a:t>?</a:t>
            </a:r>
          </a:p>
          <a:p>
            <a:pPr lvl="1"/>
            <a:r>
              <a:rPr lang="en-US" altLang="zh-CN"/>
              <a:t>context</a:t>
            </a:r>
            <a:r>
              <a:rPr lang="zh-CN" altLang="en-US"/>
              <a:t>是和</a:t>
            </a:r>
            <a:r>
              <a:rPr lang="en-US" altLang="zh-CN"/>
              <a:t>store</a:t>
            </a:r>
            <a:r>
              <a:rPr lang="zh-CN" altLang="en-US"/>
              <a:t>对象具有相同方法和属性的对象</a:t>
            </a:r>
            <a:r>
              <a:rPr lang="en-US" altLang="zh-CN"/>
              <a:t>.</a:t>
            </a:r>
          </a:p>
          <a:p>
            <a:pPr lvl="1"/>
            <a:r>
              <a:rPr lang="zh-CN" altLang="en-US"/>
              <a:t>也就是说</a:t>
            </a:r>
            <a:r>
              <a:rPr lang="en-US" altLang="zh-CN"/>
              <a:t>, </a:t>
            </a:r>
            <a:r>
              <a:rPr lang="zh-CN" altLang="en-US"/>
              <a:t>我们可以通过</a:t>
            </a:r>
            <a:r>
              <a:rPr lang="en-US" altLang="zh-CN"/>
              <a:t>context</a:t>
            </a:r>
            <a:r>
              <a:rPr lang="zh-CN" altLang="en-US"/>
              <a:t>去进行</a:t>
            </a:r>
            <a:r>
              <a:rPr lang="en-US" altLang="zh-CN"/>
              <a:t>commit</a:t>
            </a:r>
            <a:r>
              <a:rPr lang="zh-CN" altLang="en-US"/>
              <a:t>相关的操作</a:t>
            </a:r>
            <a:r>
              <a:rPr lang="en-US" altLang="zh-CN"/>
              <a:t>, </a:t>
            </a:r>
            <a:r>
              <a:rPr lang="zh-CN" altLang="en-US"/>
              <a:t>也可以获取</a:t>
            </a:r>
            <a:r>
              <a:rPr lang="en-US" altLang="zh-CN"/>
              <a:t>context.state</a:t>
            </a:r>
            <a:r>
              <a:rPr lang="zh-CN" altLang="en-US"/>
              <a:t>等</a:t>
            </a:r>
            <a:r>
              <a:rPr lang="en-US" altLang="zh-CN"/>
              <a:t>.</a:t>
            </a:r>
          </a:p>
          <a:p>
            <a:pPr lvl="1"/>
            <a:r>
              <a:rPr lang="zh-CN" altLang="en-US"/>
              <a:t>但是注意</a:t>
            </a:r>
            <a:r>
              <a:rPr lang="en-US" altLang="zh-CN"/>
              <a:t>, </a:t>
            </a:r>
            <a:r>
              <a:rPr lang="zh-CN" altLang="en-US"/>
              <a:t>这里它们并不是同一个对象</a:t>
            </a:r>
            <a:r>
              <a:rPr lang="en-US" altLang="zh-CN"/>
              <a:t>, </a:t>
            </a:r>
            <a:r>
              <a:rPr lang="zh-CN" altLang="en-US"/>
              <a:t>为什么呢</a:t>
            </a:r>
            <a:r>
              <a:rPr lang="en-US" altLang="zh-CN"/>
              <a:t>? </a:t>
            </a:r>
            <a:r>
              <a:rPr lang="zh-CN" altLang="en-US"/>
              <a:t>我们后面学习</a:t>
            </a:r>
            <a:r>
              <a:rPr lang="en-US" altLang="zh-CN"/>
              <a:t>Modules</a:t>
            </a:r>
            <a:r>
              <a:rPr lang="zh-CN" altLang="en-US"/>
              <a:t>的时候</a:t>
            </a:r>
            <a:r>
              <a:rPr lang="en-US" altLang="zh-CN"/>
              <a:t>, </a:t>
            </a:r>
            <a:r>
              <a:rPr lang="zh-CN" altLang="en-US"/>
              <a:t>再具体说</a:t>
            </a:r>
            <a:r>
              <a:rPr lang="en-US" altLang="zh-CN"/>
              <a:t>.</a:t>
            </a:r>
          </a:p>
          <a:p>
            <a:r>
              <a:rPr lang="zh-CN" altLang="en-US"/>
              <a:t>这样的代码是否多此一举呢</a:t>
            </a:r>
            <a:r>
              <a:rPr lang="en-US" altLang="zh-CN"/>
              <a:t>?</a:t>
            </a:r>
          </a:p>
          <a:p>
            <a:pPr lvl="1"/>
            <a:r>
              <a:rPr lang="zh-CN" altLang="en-US"/>
              <a:t>我们定义了</a:t>
            </a:r>
            <a:r>
              <a:rPr lang="en-US" altLang="zh-CN"/>
              <a:t>actions, </a:t>
            </a:r>
            <a:r>
              <a:rPr lang="zh-CN" altLang="en-US"/>
              <a:t>然后又在</a:t>
            </a:r>
            <a:r>
              <a:rPr lang="en-US" altLang="zh-CN"/>
              <a:t>actions</a:t>
            </a:r>
            <a:r>
              <a:rPr lang="zh-CN" altLang="en-US"/>
              <a:t>中去进行</a:t>
            </a:r>
            <a:r>
              <a:rPr lang="en-US" altLang="zh-CN"/>
              <a:t>commit, </a:t>
            </a:r>
            <a:r>
              <a:rPr lang="zh-CN" altLang="en-US"/>
              <a:t>这不是脱裤放屁吗</a:t>
            </a:r>
            <a:r>
              <a:rPr lang="en-US" altLang="zh-CN"/>
              <a:t>?</a:t>
            </a:r>
          </a:p>
          <a:p>
            <a:pPr lvl="1"/>
            <a:r>
              <a:rPr lang="zh-CN" altLang="en-US"/>
              <a:t>事实上并不是这样</a:t>
            </a:r>
            <a:r>
              <a:rPr lang="en-US" altLang="zh-CN"/>
              <a:t>, </a:t>
            </a:r>
            <a:r>
              <a:rPr lang="zh-CN" altLang="en-US"/>
              <a:t>如果在</a:t>
            </a:r>
            <a:r>
              <a:rPr lang="en-US" altLang="zh-CN"/>
              <a:t>Vuex</a:t>
            </a:r>
            <a:r>
              <a:rPr lang="zh-CN" altLang="en-US"/>
              <a:t>中有异步操作</a:t>
            </a:r>
            <a:r>
              <a:rPr lang="en-US" altLang="zh-CN"/>
              <a:t>, </a:t>
            </a:r>
            <a:r>
              <a:rPr lang="zh-CN" altLang="en-US"/>
              <a:t>那么我们就可以在</a:t>
            </a:r>
            <a:r>
              <a:rPr lang="en-US" altLang="zh-CN"/>
              <a:t>actions</a:t>
            </a:r>
            <a:r>
              <a:rPr lang="zh-CN" altLang="en-US"/>
              <a:t>中完成了</a:t>
            </a:r>
            <a:r>
              <a:rPr lang="en-US" altLang="zh-CN"/>
              <a:t>.</a:t>
            </a:r>
          </a:p>
          <a:p>
            <a:endParaRPr lang="zh-CN" altLang="en-US"/>
          </a:p>
        </p:txBody>
      </p:sp>
      <p:pic>
        <p:nvPicPr>
          <p:cNvPr id="4098" name="Picture 2" descr="img">
            <a:extLst>
              <a:ext uri="{FF2B5EF4-FFF2-40B4-BE49-F238E27FC236}">
                <a16:creationId xmlns:a16="http://schemas.microsoft.com/office/drawing/2014/main" xmlns="" id="{3AA34DC2-7B48-491D-A339-D9E087CA00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4643" y="3157680"/>
            <a:ext cx="4571610" cy="3621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blinds(horizontal)">
                                      <p:cBhvr>
                                        <p:cTn id="23" dur="500"/>
                                        <p:tgtEl>
                                          <p:spTgt spid="409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blinds(horizontal)">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C84BAE7-2344-4FD0-9016-09FA3EF84B58}"/>
              </a:ext>
            </a:extLst>
          </p:cNvPr>
          <p:cNvSpPr>
            <a:spLocks noGrp="1"/>
          </p:cNvSpPr>
          <p:nvPr>
            <p:ph type="title"/>
          </p:nvPr>
        </p:nvSpPr>
        <p:spPr/>
        <p:txBody>
          <a:bodyPr/>
          <a:lstStyle/>
          <a:p>
            <a:r>
              <a:rPr lang="en-US" altLang="zh-CN"/>
              <a:t>Action</a:t>
            </a:r>
            <a:r>
              <a:rPr lang="zh-CN" altLang="en-US"/>
              <a:t>的分发</a:t>
            </a:r>
          </a:p>
        </p:txBody>
      </p:sp>
      <p:sp>
        <p:nvSpPr>
          <p:cNvPr id="3" name="内容占位符 2">
            <a:extLst>
              <a:ext uri="{FF2B5EF4-FFF2-40B4-BE49-F238E27FC236}">
                <a16:creationId xmlns:a16="http://schemas.microsoft.com/office/drawing/2014/main" xmlns="" id="{71E8ED73-9E7B-4CB7-96E7-D4303B67CF2B}"/>
              </a:ext>
            </a:extLst>
          </p:cNvPr>
          <p:cNvSpPr>
            <a:spLocks noGrp="1"/>
          </p:cNvSpPr>
          <p:nvPr>
            <p:ph idx="1"/>
          </p:nvPr>
        </p:nvSpPr>
        <p:spPr/>
        <p:txBody>
          <a:bodyPr/>
          <a:lstStyle/>
          <a:p>
            <a:r>
              <a:rPr lang="zh-CN" altLang="en-US"/>
              <a:t>在</a:t>
            </a:r>
            <a:r>
              <a:rPr lang="en-US" altLang="zh-CN"/>
              <a:t>Vue</a:t>
            </a:r>
            <a:r>
              <a:rPr lang="zh-CN" altLang="en-US"/>
              <a:t>组件中</a:t>
            </a:r>
            <a:r>
              <a:rPr lang="en-US" altLang="zh-CN"/>
              <a:t>, </a:t>
            </a:r>
            <a:r>
              <a:rPr lang="zh-CN" altLang="en-US"/>
              <a:t>如果我们调用</a:t>
            </a:r>
            <a:r>
              <a:rPr lang="en-US" altLang="zh-CN"/>
              <a:t>action</a:t>
            </a:r>
            <a:r>
              <a:rPr lang="zh-CN" altLang="en-US"/>
              <a:t>中的方法</a:t>
            </a:r>
            <a:r>
              <a:rPr lang="en-US" altLang="zh-CN"/>
              <a:t>, </a:t>
            </a:r>
            <a:r>
              <a:rPr lang="zh-CN" altLang="en-US"/>
              <a:t>那么就需要使用</a:t>
            </a:r>
            <a:r>
              <a:rPr lang="en-US" altLang="zh-CN"/>
              <a:t>dispatch</a:t>
            </a:r>
          </a:p>
          <a:p>
            <a:endParaRPr lang="en-US" altLang="zh-CN"/>
          </a:p>
          <a:p>
            <a:endParaRPr lang="en-US" altLang="zh-CN"/>
          </a:p>
          <a:p>
            <a:endParaRPr lang="en-US" altLang="zh-CN"/>
          </a:p>
          <a:p>
            <a:endParaRPr lang="en-US" altLang="zh-CN"/>
          </a:p>
          <a:p>
            <a:r>
              <a:rPr lang="zh-CN" altLang="en-US"/>
              <a:t>同样的</a:t>
            </a:r>
            <a:r>
              <a:rPr lang="en-US" altLang="zh-CN"/>
              <a:t>, </a:t>
            </a:r>
            <a:r>
              <a:rPr lang="zh-CN" altLang="en-US"/>
              <a:t>也是支持传递</a:t>
            </a:r>
            <a:r>
              <a:rPr lang="en-US" altLang="zh-CN"/>
              <a:t>payload</a:t>
            </a:r>
            <a:endParaRPr lang="zh-CN" altLang="en-US"/>
          </a:p>
        </p:txBody>
      </p:sp>
      <p:pic>
        <p:nvPicPr>
          <p:cNvPr id="5122" name="Picture 2" descr="img">
            <a:extLst>
              <a:ext uri="{FF2B5EF4-FFF2-40B4-BE49-F238E27FC236}">
                <a16:creationId xmlns:a16="http://schemas.microsoft.com/office/drawing/2014/main" xmlns="" id="{DA97627F-2F8C-4446-A7A5-528B29563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82" y="1777394"/>
            <a:ext cx="5862638" cy="1514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g">
            <a:extLst>
              <a:ext uri="{FF2B5EF4-FFF2-40B4-BE49-F238E27FC236}">
                <a16:creationId xmlns:a16="http://schemas.microsoft.com/office/drawing/2014/main" xmlns="" id="{22052F4D-EB90-4728-AFB4-DFF343FA07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3433" y="2534632"/>
            <a:ext cx="4997749" cy="3576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97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blinds(horizontal)">
                                      <p:cBhvr>
                                        <p:cTn id="22" dur="500"/>
                                        <p:tgtEl>
                                          <p:spTgt spid="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1141E2-0015-4662-B34D-399C43C7E438}"/>
              </a:ext>
            </a:extLst>
          </p:cNvPr>
          <p:cNvSpPr>
            <a:spLocks noGrp="1"/>
          </p:cNvSpPr>
          <p:nvPr>
            <p:ph type="title"/>
          </p:nvPr>
        </p:nvSpPr>
        <p:spPr/>
        <p:txBody>
          <a:bodyPr>
            <a:normAutofit/>
          </a:bodyPr>
          <a:lstStyle/>
          <a:p>
            <a:r>
              <a:rPr lang="en-US" altLang="zh-CN"/>
              <a:t>Action</a:t>
            </a:r>
            <a:r>
              <a:rPr lang="zh-CN" altLang="en-US"/>
              <a:t>返回的</a:t>
            </a:r>
            <a:r>
              <a:rPr lang="en-US" altLang="zh-CN"/>
              <a:t>Promise</a:t>
            </a:r>
            <a:endParaRPr lang="zh-CN" altLang="en-US"/>
          </a:p>
        </p:txBody>
      </p:sp>
      <p:sp>
        <p:nvSpPr>
          <p:cNvPr id="3" name="内容占位符 2">
            <a:extLst>
              <a:ext uri="{FF2B5EF4-FFF2-40B4-BE49-F238E27FC236}">
                <a16:creationId xmlns:a16="http://schemas.microsoft.com/office/drawing/2014/main" xmlns="" id="{10C666D3-EF5B-44EB-A673-E8AC53E8AEF6}"/>
              </a:ext>
            </a:extLst>
          </p:cNvPr>
          <p:cNvSpPr>
            <a:spLocks noGrp="1"/>
          </p:cNvSpPr>
          <p:nvPr>
            <p:ph idx="1"/>
          </p:nvPr>
        </p:nvSpPr>
        <p:spPr/>
        <p:txBody>
          <a:bodyPr/>
          <a:lstStyle/>
          <a:p>
            <a:r>
              <a:rPr lang="zh-CN" altLang="en-US"/>
              <a:t>前面我们学习</a:t>
            </a:r>
            <a:r>
              <a:rPr lang="en-US" altLang="zh-CN"/>
              <a:t>ES6</a:t>
            </a:r>
            <a:r>
              <a:rPr lang="zh-CN" altLang="en-US"/>
              <a:t>语法的时候说过</a:t>
            </a:r>
            <a:r>
              <a:rPr lang="en-US" altLang="zh-CN"/>
              <a:t>, Promise</a:t>
            </a:r>
            <a:r>
              <a:rPr lang="zh-CN" altLang="en-US"/>
              <a:t>经常用于异步操作</a:t>
            </a:r>
            <a:r>
              <a:rPr lang="en-US" altLang="zh-CN"/>
              <a:t>.</a:t>
            </a:r>
          </a:p>
          <a:p>
            <a:pPr lvl="1"/>
            <a:r>
              <a:rPr lang="zh-CN" altLang="en-US"/>
              <a:t>在</a:t>
            </a:r>
            <a:r>
              <a:rPr lang="en-US" altLang="zh-CN"/>
              <a:t>Action</a:t>
            </a:r>
            <a:r>
              <a:rPr lang="zh-CN" altLang="en-US"/>
              <a:t>中</a:t>
            </a:r>
            <a:r>
              <a:rPr lang="en-US" altLang="zh-CN"/>
              <a:t>, </a:t>
            </a:r>
            <a:r>
              <a:rPr lang="zh-CN" altLang="en-US"/>
              <a:t>我们可以将异步操作放在一个</a:t>
            </a:r>
            <a:r>
              <a:rPr lang="en-US" altLang="zh-CN"/>
              <a:t>Promise</a:t>
            </a:r>
            <a:r>
              <a:rPr lang="zh-CN" altLang="en-US"/>
              <a:t>中</a:t>
            </a:r>
            <a:r>
              <a:rPr lang="en-US" altLang="zh-CN"/>
              <a:t>, </a:t>
            </a:r>
            <a:r>
              <a:rPr lang="zh-CN" altLang="en-US"/>
              <a:t>并且在成功或者失败后</a:t>
            </a:r>
            <a:r>
              <a:rPr lang="en-US" altLang="zh-CN"/>
              <a:t>, </a:t>
            </a:r>
            <a:r>
              <a:rPr lang="zh-CN" altLang="en-US"/>
              <a:t>调用对应的</a:t>
            </a:r>
            <a:r>
              <a:rPr lang="en-US" altLang="zh-CN"/>
              <a:t>resolve</a:t>
            </a:r>
            <a:r>
              <a:rPr lang="zh-CN" altLang="en-US"/>
              <a:t>或</a:t>
            </a:r>
            <a:r>
              <a:rPr lang="en-US" altLang="zh-CN"/>
              <a:t>reject.</a:t>
            </a:r>
          </a:p>
          <a:p>
            <a:r>
              <a:rPr lang="en-US" altLang="zh-CN"/>
              <a:t>OK, </a:t>
            </a:r>
            <a:r>
              <a:rPr lang="zh-CN" altLang="en-US"/>
              <a:t>我们来看下面的代码</a:t>
            </a:r>
            <a:r>
              <a:rPr lang="en-US" altLang="zh-CN"/>
              <a:t>:</a:t>
            </a:r>
          </a:p>
          <a:p>
            <a:endParaRPr lang="zh-CN" altLang="en-US"/>
          </a:p>
        </p:txBody>
      </p:sp>
      <p:pic>
        <p:nvPicPr>
          <p:cNvPr id="6146" name="Picture 2" descr="img">
            <a:extLst>
              <a:ext uri="{FF2B5EF4-FFF2-40B4-BE49-F238E27FC236}">
                <a16:creationId xmlns:a16="http://schemas.microsoft.com/office/drawing/2014/main" xmlns="" id="{D94B49FA-9215-459B-B522-DD70AF197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95" y="2643330"/>
            <a:ext cx="58293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mg">
            <a:extLst>
              <a:ext uri="{FF2B5EF4-FFF2-40B4-BE49-F238E27FC236}">
                <a16:creationId xmlns:a16="http://schemas.microsoft.com/office/drawing/2014/main" xmlns="" id="{CDFB74D2-608C-4956-8CC4-18E7013801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795" y="5100954"/>
            <a:ext cx="5791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6"/>
                                        </p:tgtEl>
                                        <p:attrNameLst>
                                          <p:attrName>style.visibility</p:attrName>
                                        </p:attrNameLst>
                                      </p:cBhvr>
                                      <p:to>
                                        <p:strVal val="visible"/>
                                      </p:to>
                                    </p:set>
                                    <p:animEffect transition="in" filter="blinds(horizontal)">
                                      <p:cBhvr>
                                        <p:cTn id="20" dur="500"/>
                                        <p:tgtEl>
                                          <p:spTgt spid="614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8"/>
                                        </p:tgtEl>
                                        <p:attrNameLst>
                                          <p:attrName>style.visibility</p:attrName>
                                        </p:attrNameLst>
                                      </p:cBhvr>
                                      <p:to>
                                        <p:strVal val="visible"/>
                                      </p:to>
                                    </p:set>
                                    <p:animEffect transition="in" filter="blinds(horizontal)">
                                      <p:cBhvr>
                                        <p:cTn id="25"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B2287AE-5FBB-4A7A-BFB2-263D0268952E}"/>
              </a:ext>
            </a:extLst>
          </p:cNvPr>
          <p:cNvSpPr>
            <a:spLocks noGrp="1"/>
          </p:cNvSpPr>
          <p:nvPr>
            <p:ph type="title"/>
          </p:nvPr>
        </p:nvSpPr>
        <p:spPr/>
        <p:txBody>
          <a:bodyPr/>
          <a:lstStyle/>
          <a:p>
            <a:r>
              <a:rPr lang="zh-CN" altLang="en-US"/>
              <a:t>认识</a:t>
            </a:r>
            <a:r>
              <a:rPr lang="en-US" altLang="zh-CN"/>
              <a:t>Module</a:t>
            </a:r>
            <a:endParaRPr lang="zh-CN" altLang="en-US"/>
          </a:p>
        </p:txBody>
      </p:sp>
      <p:sp>
        <p:nvSpPr>
          <p:cNvPr id="3" name="内容占位符 2">
            <a:extLst>
              <a:ext uri="{FF2B5EF4-FFF2-40B4-BE49-F238E27FC236}">
                <a16:creationId xmlns:a16="http://schemas.microsoft.com/office/drawing/2014/main" xmlns="" id="{34AA76FD-8AF3-4D08-8F5C-599D6DB31B94}"/>
              </a:ext>
            </a:extLst>
          </p:cNvPr>
          <p:cNvSpPr>
            <a:spLocks noGrp="1"/>
          </p:cNvSpPr>
          <p:nvPr>
            <p:ph idx="1"/>
          </p:nvPr>
        </p:nvSpPr>
        <p:spPr>
          <a:xfrm>
            <a:off x="162658" y="1196752"/>
            <a:ext cx="6318824" cy="5542328"/>
          </a:xfrm>
          <a:ln>
            <a:solidFill>
              <a:schemeClr val="accent1"/>
            </a:solidFill>
          </a:ln>
        </p:spPr>
        <p:txBody>
          <a:bodyPr/>
          <a:lstStyle/>
          <a:p>
            <a:r>
              <a:rPr lang="en-US" altLang="zh-CN"/>
              <a:t>Module</a:t>
            </a:r>
            <a:r>
              <a:rPr lang="zh-CN" altLang="en-US"/>
              <a:t>是模块的意思</a:t>
            </a:r>
            <a:r>
              <a:rPr lang="en-US" altLang="zh-CN"/>
              <a:t>, </a:t>
            </a:r>
            <a:r>
              <a:rPr lang="zh-CN" altLang="en-US"/>
              <a:t>为什么在</a:t>
            </a:r>
            <a:r>
              <a:rPr lang="en-US" altLang="zh-CN"/>
              <a:t>Vuex</a:t>
            </a:r>
            <a:r>
              <a:rPr lang="zh-CN" altLang="en-US"/>
              <a:t>中我们要使用模块呢</a:t>
            </a:r>
            <a:r>
              <a:rPr lang="en-US" altLang="zh-CN"/>
              <a:t>?</a:t>
            </a:r>
          </a:p>
          <a:p>
            <a:pPr lvl="1"/>
            <a:r>
              <a:rPr lang="en-US" altLang="zh-CN"/>
              <a:t>Vue</a:t>
            </a:r>
            <a:r>
              <a:rPr lang="zh-CN" altLang="en-US"/>
              <a:t>使用单一状态树</a:t>
            </a:r>
            <a:r>
              <a:rPr lang="en-US" altLang="zh-CN"/>
              <a:t>,</a:t>
            </a:r>
            <a:r>
              <a:rPr lang="zh-CN" altLang="en-US"/>
              <a:t>那么也意味着很多状态都会交给</a:t>
            </a:r>
            <a:r>
              <a:rPr lang="en-US" altLang="zh-CN"/>
              <a:t>Vuex</a:t>
            </a:r>
            <a:r>
              <a:rPr lang="zh-CN" altLang="en-US"/>
              <a:t>来管理</a:t>
            </a:r>
            <a:r>
              <a:rPr lang="en-US" altLang="zh-CN"/>
              <a:t>.</a:t>
            </a:r>
          </a:p>
          <a:p>
            <a:pPr lvl="1"/>
            <a:r>
              <a:rPr lang="zh-CN" altLang="en-US"/>
              <a:t>当应用变得非常复杂时</a:t>
            </a:r>
            <a:r>
              <a:rPr lang="en-US" altLang="zh-CN"/>
              <a:t>,store</a:t>
            </a:r>
            <a:r>
              <a:rPr lang="zh-CN" altLang="en-US"/>
              <a:t>对象就有可能变得相当臃肿</a:t>
            </a:r>
            <a:r>
              <a:rPr lang="en-US" altLang="zh-CN"/>
              <a:t>.</a:t>
            </a:r>
          </a:p>
          <a:p>
            <a:pPr lvl="1"/>
            <a:r>
              <a:rPr lang="zh-CN" altLang="en-US"/>
              <a:t>为了解决这个问题</a:t>
            </a:r>
            <a:r>
              <a:rPr lang="en-US" altLang="zh-CN"/>
              <a:t>, Vuex</a:t>
            </a:r>
            <a:r>
              <a:rPr lang="zh-CN" altLang="en-US"/>
              <a:t>允许我们将</a:t>
            </a:r>
            <a:r>
              <a:rPr lang="en-US" altLang="zh-CN"/>
              <a:t>store</a:t>
            </a:r>
            <a:r>
              <a:rPr lang="zh-CN" altLang="en-US"/>
              <a:t>分割成模块</a:t>
            </a:r>
            <a:r>
              <a:rPr lang="en-US" altLang="zh-CN"/>
              <a:t>(Module), </a:t>
            </a:r>
            <a:r>
              <a:rPr lang="zh-CN" altLang="en-US"/>
              <a:t>而每个模块拥有自己的</a:t>
            </a:r>
            <a:r>
              <a:rPr lang="en-US" altLang="zh-CN"/>
              <a:t>state</a:t>
            </a:r>
            <a:r>
              <a:rPr lang="zh-CN" altLang="en-US"/>
              <a:t>、</a:t>
            </a:r>
            <a:r>
              <a:rPr lang="en-US" altLang="zh-CN"/>
              <a:t>mutation</a:t>
            </a:r>
            <a:r>
              <a:rPr lang="zh-CN" altLang="en-US"/>
              <a:t>、</a:t>
            </a:r>
            <a:r>
              <a:rPr lang="en-US" altLang="zh-CN"/>
              <a:t>action</a:t>
            </a:r>
            <a:r>
              <a:rPr lang="zh-CN" altLang="en-US"/>
              <a:t>、</a:t>
            </a:r>
            <a:r>
              <a:rPr lang="en-US" altLang="zh-CN"/>
              <a:t>getters</a:t>
            </a:r>
            <a:r>
              <a:rPr lang="zh-CN" altLang="en-US"/>
              <a:t>等</a:t>
            </a:r>
          </a:p>
          <a:p>
            <a:endParaRPr lang="en-US" altLang="zh-CN"/>
          </a:p>
          <a:p>
            <a:r>
              <a:rPr lang="zh-CN" altLang="en-US"/>
              <a:t>我们按照什么样的方式来组织模块呢</a:t>
            </a:r>
            <a:r>
              <a:rPr lang="en-US" altLang="zh-CN"/>
              <a:t>? </a:t>
            </a:r>
          </a:p>
          <a:p>
            <a:pPr lvl="1"/>
            <a:r>
              <a:rPr lang="zh-CN" altLang="en-US"/>
              <a:t>我们来看左边的代码</a:t>
            </a:r>
          </a:p>
        </p:txBody>
      </p:sp>
      <p:pic>
        <p:nvPicPr>
          <p:cNvPr id="4" name="图片 3">
            <a:extLst>
              <a:ext uri="{FF2B5EF4-FFF2-40B4-BE49-F238E27FC236}">
                <a16:creationId xmlns:a16="http://schemas.microsoft.com/office/drawing/2014/main" xmlns="" id="{57E20D69-2909-4A3E-964E-062821C72E74}"/>
              </a:ext>
            </a:extLst>
          </p:cNvPr>
          <p:cNvPicPr>
            <a:picLocks noChangeAspect="1"/>
          </p:cNvPicPr>
          <p:nvPr/>
        </p:nvPicPr>
        <p:blipFill>
          <a:blip r:embed="rId2"/>
          <a:stretch>
            <a:fillRect/>
          </a:stretch>
        </p:blipFill>
        <p:spPr>
          <a:xfrm>
            <a:off x="6738377" y="1529516"/>
            <a:ext cx="5133975" cy="4876800"/>
          </a:xfrm>
          <a:prstGeom prst="rect">
            <a:avLst/>
          </a:prstGeom>
        </p:spPr>
      </p:pic>
    </p:spTree>
    <p:extLst>
      <p:ext uri="{BB962C8B-B14F-4D97-AF65-F5344CB8AC3E}">
        <p14:creationId xmlns:p14="http://schemas.microsoft.com/office/powerpoint/2010/main" val="24361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A97914-9B7F-4F7D-8430-D7B3C16C27E9}"/>
              </a:ext>
            </a:extLst>
          </p:cNvPr>
          <p:cNvSpPr>
            <a:spLocks noGrp="1"/>
          </p:cNvSpPr>
          <p:nvPr>
            <p:ph type="title"/>
          </p:nvPr>
        </p:nvSpPr>
        <p:spPr/>
        <p:txBody>
          <a:bodyPr/>
          <a:lstStyle/>
          <a:p>
            <a:r>
              <a:rPr lang="en-US" altLang="zh-CN"/>
              <a:t>Module</a:t>
            </a:r>
            <a:r>
              <a:rPr lang="zh-CN" altLang="en-US"/>
              <a:t>局部状态</a:t>
            </a:r>
          </a:p>
        </p:txBody>
      </p:sp>
      <p:sp>
        <p:nvSpPr>
          <p:cNvPr id="3" name="内容占位符 2">
            <a:extLst>
              <a:ext uri="{FF2B5EF4-FFF2-40B4-BE49-F238E27FC236}">
                <a16:creationId xmlns:a16="http://schemas.microsoft.com/office/drawing/2014/main" xmlns="" id="{B4B18ECF-F110-4ACE-A23A-B640B052F29F}"/>
              </a:ext>
            </a:extLst>
          </p:cNvPr>
          <p:cNvSpPr>
            <a:spLocks noGrp="1"/>
          </p:cNvSpPr>
          <p:nvPr>
            <p:ph idx="1"/>
          </p:nvPr>
        </p:nvSpPr>
        <p:spPr/>
        <p:txBody>
          <a:bodyPr/>
          <a:lstStyle/>
          <a:p>
            <a:r>
              <a:rPr lang="zh-CN" altLang="en-US"/>
              <a:t>上面的代码中</a:t>
            </a:r>
            <a:r>
              <a:rPr lang="en-US" altLang="zh-CN"/>
              <a:t>, </a:t>
            </a:r>
            <a:r>
              <a:rPr lang="zh-CN" altLang="en-US"/>
              <a:t>我们已经有了整体的组织结构</a:t>
            </a:r>
            <a:r>
              <a:rPr lang="en-US" altLang="zh-CN"/>
              <a:t>, </a:t>
            </a:r>
            <a:r>
              <a:rPr lang="zh-CN" altLang="en-US"/>
              <a:t>下面我们来看看具体的局部模块中的代码如何书写</a:t>
            </a:r>
            <a:r>
              <a:rPr lang="en-US" altLang="zh-CN"/>
              <a:t>.</a:t>
            </a:r>
          </a:p>
          <a:p>
            <a:pPr lvl="1"/>
            <a:r>
              <a:rPr lang="zh-CN" altLang="en-US"/>
              <a:t>我们在</a:t>
            </a:r>
            <a:r>
              <a:rPr lang="en-US" altLang="zh-CN"/>
              <a:t>moduleA</a:t>
            </a:r>
            <a:r>
              <a:rPr lang="zh-CN" altLang="en-US"/>
              <a:t>中添加</a:t>
            </a:r>
            <a:r>
              <a:rPr lang="en-US" altLang="zh-CN"/>
              <a:t>state</a:t>
            </a:r>
            <a:r>
              <a:rPr lang="zh-CN" altLang="en-US"/>
              <a:t>、</a:t>
            </a:r>
            <a:r>
              <a:rPr lang="en-US" altLang="zh-CN"/>
              <a:t>mutations</a:t>
            </a:r>
            <a:r>
              <a:rPr lang="zh-CN" altLang="en-US"/>
              <a:t>、</a:t>
            </a:r>
            <a:r>
              <a:rPr lang="en-US" altLang="zh-CN"/>
              <a:t>getters</a:t>
            </a:r>
          </a:p>
          <a:p>
            <a:pPr lvl="1"/>
            <a:r>
              <a:rPr lang="en-US" altLang="zh-CN"/>
              <a:t>mutation</a:t>
            </a:r>
            <a:r>
              <a:rPr lang="zh-CN" altLang="en-US"/>
              <a:t>和</a:t>
            </a:r>
            <a:r>
              <a:rPr lang="en-US" altLang="zh-CN"/>
              <a:t>getters</a:t>
            </a:r>
            <a:r>
              <a:rPr lang="zh-CN" altLang="en-US"/>
              <a:t>接收的第一个参数是局部状态对象</a:t>
            </a:r>
          </a:p>
          <a:p>
            <a:endParaRPr lang="zh-CN" altLang="en-US"/>
          </a:p>
        </p:txBody>
      </p:sp>
      <p:pic>
        <p:nvPicPr>
          <p:cNvPr id="4" name="图片 3">
            <a:extLst>
              <a:ext uri="{FF2B5EF4-FFF2-40B4-BE49-F238E27FC236}">
                <a16:creationId xmlns:a16="http://schemas.microsoft.com/office/drawing/2014/main" xmlns="" id="{88136F7A-220E-4FC2-9DAB-BCA1622C7581}"/>
              </a:ext>
            </a:extLst>
          </p:cNvPr>
          <p:cNvPicPr>
            <a:picLocks noChangeAspect="1"/>
          </p:cNvPicPr>
          <p:nvPr/>
        </p:nvPicPr>
        <p:blipFill>
          <a:blip r:embed="rId2"/>
          <a:stretch>
            <a:fillRect/>
          </a:stretch>
        </p:blipFill>
        <p:spPr>
          <a:xfrm>
            <a:off x="221316" y="2747122"/>
            <a:ext cx="3355601" cy="3951134"/>
          </a:xfrm>
          <a:prstGeom prst="rect">
            <a:avLst/>
          </a:prstGeom>
        </p:spPr>
      </p:pic>
      <p:pic>
        <p:nvPicPr>
          <p:cNvPr id="5" name="图片 4">
            <a:extLst>
              <a:ext uri="{FF2B5EF4-FFF2-40B4-BE49-F238E27FC236}">
                <a16:creationId xmlns:a16="http://schemas.microsoft.com/office/drawing/2014/main" xmlns="" id="{DE7E6E5D-98B5-473E-9093-7E128697EC14}"/>
              </a:ext>
            </a:extLst>
          </p:cNvPr>
          <p:cNvPicPr>
            <a:picLocks noChangeAspect="1"/>
          </p:cNvPicPr>
          <p:nvPr/>
        </p:nvPicPr>
        <p:blipFill>
          <a:blip r:embed="rId3"/>
          <a:stretch>
            <a:fillRect/>
          </a:stretch>
        </p:blipFill>
        <p:spPr>
          <a:xfrm>
            <a:off x="3711007" y="2784101"/>
            <a:ext cx="4381500" cy="3790950"/>
          </a:xfrm>
          <a:prstGeom prst="rect">
            <a:avLst/>
          </a:prstGeom>
        </p:spPr>
      </p:pic>
      <p:sp>
        <p:nvSpPr>
          <p:cNvPr id="6" name="文本框 5">
            <a:extLst>
              <a:ext uri="{FF2B5EF4-FFF2-40B4-BE49-F238E27FC236}">
                <a16:creationId xmlns:a16="http://schemas.microsoft.com/office/drawing/2014/main" xmlns="" id="{619D6F65-4425-4DE7-8024-CE4E89C86534}"/>
              </a:ext>
            </a:extLst>
          </p:cNvPr>
          <p:cNvSpPr txBox="1"/>
          <p:nvPr/>
        </p:nvSpPr>
        <p:spPr>
          <a:xfrm>
            <a:off x="8304506" y="3384175"/>
            <a:ext cx="3724836" cy="212237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a:t>注意</a:t>
            </a:r>
            <a:r>
              <a:rPr lang="en-US" altLang="zh-CN"/>
              <a:t>:</a:t>
            </a:r>
          </a:p>
          <a:p>
            <a:pPr marL="285750" indent="-285750">
              <a:lnSpc>
                <a:spcPct val="150000"/>
              </a:lnSpc>
              <a:buFont typeface="Wingdings" panose="05000000000000000000" pitchFamily="2" charset="2"/>
              <a:buChar char="Ø"/>
            </a:pPr>
            <a:r>
              <a:rPr lang="zh-CN" altLang="en-US"/>
              <a:t>虽然</a:t>
            </a:r>
            <a:r>
              <a:rPr lang="en-US" altLang="zh-CN"/>
              <a:t>, </a:t>
            </a:r>
            <a:r>
              <a:rPr lang="zh-CN" altLang="en-US"/>
              <a:t>我们的</a:t>
            </a:r>
            <a:r>
              <a:rPr lang="en-US" altLang="zh-CN"/>
              <a:t>doubleCount</a:t>
            </a:r>
            <a:r>
              <a:rPr lang="zh-CN" altLang="en-US"/>
              <a:t>和</a:t>
            </a:r>
            <a:r>
              <a:rPr lang="en-US" altLang="zh-CN"/>
              <a:t>increment</a:t>
            </a:r>
            <a:r>
              <a:rPr lang="zh-CN" altLang="en-US"/>
              <a:t>都是定义在对象内部的</a:t>
            </a:r>
            <a:r>
              <a:rPr lang="en-US" altLang="zh-CN"/>
              <a:t>.</a:t>
            </a:r>
          </a:p>
          <a:p>
            <a:pPr marL="285750" indent="-285750">
              <a:lnSpc>
                <a:spcPct val="150000"/>
              </a:lnSpc>
              <a:buFont typeface="Wingdings" panose="05000000000000000000" pitchFamily="2" charset="2"/>
              <a:buChar char="Ø"/>
            </a:pPr>
            <a:r>
              <a:rPr lang="zh-CN" altLang="en-US"/>
              <a:t>但是在调用的时候</a:t>
            </a:r>
            <a:r>
              <a:rPr lang="en-US" altLang="zh-CN"/>
              <a:t>, </a:t>
            </a:r>
            <a:r>
              <a:rPr lang="zh-CN" altLang="en-US"/>
              <a:t>依然是通过</a:t>
            </a:r>
            <a:r>
              <a:rPr lang="en-US" altLang="zh-CN"/>
              <a:t>this.$store</a:t>
            </a:r>
            <a:r>
              <a:rPr lang="zh-CN" altLang="en-US"/>
              <a:t>来直接调用的</a:t>
            </a:r>
            <a:r>
              <a:rPr lang="en-US" altLang="zh-CN"/>
              <a:t>.</a:t>
            </a:r>
          </a:p>
        </p:txBody>
      </p:sp>
    </p:spTree>
    <p:extLst>
      <p:ext uri="{BB962C8B-B14F-4D97-AF65-F5344CB8AC3E}">
        <p14:creationId xmlns:p14="http://schemas.microsoft.com/office/powerpoint/2010/main" val="145541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blinds(horizontal)">
                                      <p:cBhvr>
                                        <p:cTn id="26" dur="500"/>
                                        <p:tgtEl>
                                          <p:spTgt spid="6">
                                            <p:txEl>
                                              <p:pRg st="0" end="0"/>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blinds(horizontal)">
                                      <p:cBhvr>
                                        <p:cTn id="29" dur="500"/>
                                        <p:tgtEl>
                                          <p:spTgt spid="6">
                                            <p:txEl>
                                              <p:pRg st="1" end="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1396488-F8E3-473C-9935-F7AEE6AD09FE}"/>
              </a:ext>
            </a:extLst>
          </p:cNvPr>
          <p:cNvSpPr>
            <a:spLocks noGrp="1"/>
          </p:cNvSpPr>
          <p:nvPr>
            <p:ph type="title"/>
          </p:nvPr>
        </p:nvSpPr>
        <p:spPr/>
        <p:txBody>
          <a:bodyPr/>
          <a:lstStyle/>
          <a:p>
            <a:r>
              <a:rPr lang="en-US" altLang="zh-CN"/>
              <a:t>Actions</a:t>
            </a:r>
            <a:r>
              <a:rPr lang="zh-CN" altLang="en-US"/>
              <a:t>的写法</a:t>
            </a:r>
          </a:p>
        </p:txBody>
      </p:sp>
      <p:sp>
        <p:nvSpPr>
          <p:cNvPr id="3" name="内容占位符 2">
            <a:extLst>
              <a:ext uri="{FF2B5EF4-FFF2-40B4-BE49-F238E27FC236}">
                <a16:creationId xmlns:a16="http://schemas.microsoft.com/office/drawing/2014/main" xmlns="" id="{39D56007-F4B9-4BBB-8C43-556ECD6FB768}"/>
              </a:ext>
            </a:extLst>
          </p:cNvPr>
          <p:cNvSpPr>
            <a:spLocks noGrp="1"/>
          </p:cNvSpPr>
          <p:nvPr>
            <p:ph idx="1"/>
          </p:nvPr>
        </p:nvSpPr>
        <p:spPr/>
        <p:txBody>
          <a:bodyPr/>
          <a:lstStyle/>
          <a:p>
            <a:r>
              <a:rPr lang="en-US" altLang="zh-CN"/>
              <a:t>actions</a:t>
            </a:r>
            <a:r>
              <a:rPr lang="zh-CN" altLang="en-US"/>
              <a:t>的写法呢</a:t>
            </a:r>
            <a:r>
              <a:rPr lang="en-US" altLang="zh-CN"/>
              <a:t>? </a:t>
            </a:r>
            <a:r>
              <a:rPr lang="zh-CN" altLang="en-US"/>
              <a:t>接收一个</a:t>
            </a:r>
            <a:r>
              <a:rPr lang="en-US" altLang="zh-CN"/>
              <a:t>context</a:t>
            </a:r>
            <a:r>
              <a:rPr lang="zh-CN" altLang="en-US"/>
              <a:t>参数对象</a:t>
            </a:r>
            <a:endParaRPr lang="en-US" altLang="zh-CN"/>
          </a:p>
          <a:p>
            <a:pPr lvl="1"/>
            <a:r>
              <a:rPr lang="zh-CN" altLang="en-US"/>
              <a:t>局部状态通过 </a:t>
            </a:r>
            <a:r>
              <a:rPr lang="en-US" altLang="zh-CN"/>
              <a:t>context.state </a:t>
            </a:r>
            <a:r>
              <a:rPr lang="zh-CN" altLang="en-US"/>
              <a:t>暴露出来，根节点状态则为 </a:t>
            </a:r>
            <a:r>
              <a:rPr lang="en-US" altLang="zh-CN"/>
              <a:t>context.rootState</a:t>
            </a:r>
            <a:endParaRPr lang="zh-CN" altLang="en-US"/>
          </a:p>
          <a:p>
            <a:endParaRPr lang="en-US" altLang="zh-CN"/>
          </a:p>
          <a:p>
            <a:endParaRPr lang="en-US" altLang="zh-CN"/>
          </a:p>
          <a:p>
            <a:endParaRPr lang="en-US" altLang="zh-CN"/>
          </a:p>
          <a:p>
            <a:endParaRPr lang="en-US" altLang="zh-CN"/>
          </a:p>
          <a:p>
            <a:endParaRPr lang="en-US" altLang="zh-CN" sz="900"/>
          </a:p>
          <a:p>
            <a:r>
              <a:rPr lang="zh-CN" altLang="en-US"/>
              <a:t>如果</a:t>
            </a:r>
            <a:r>
              <a:rPr lang="en-US" altLang="zh-CN"/>
              <a:t>getters</a:t>
            </a:r>
            <a:r>
              <a:rPr lang="zh-CN" altLang="en-US"/>
              <a:t>中也需要使用全局的状态</a:t>
            </a:r>
            <a:r>
              <a:rPr lang="en-US" altLang="zh-CN"/>
              <a:t>, </a:t>
            </a:r>
            <a:r>
              <a:rPr lang="zh-CN" altLang="en-US"/>
              <a:t>可以接受更多的参数</a:t>
            </a:r>
            <a:endParaRPr lang="en-US" altLang="zh-CN"/>
          </a:p>
          <a:p>
            <a:endParaRPr lang="zh-CN" altLang="en-US"/>
          </a:p>
        </p:txBody>
      </p:sp>
      <p:pic>
        <p:nvPicPr>
          <p:cNvPr id="5" name="图片 4">
            <a:extLst>
              <a:ext uri="{FF2B5EF4-FFF2-40B4-BE49-F238E27FC236}">
                <a16:creationId xmlns:a16="http://schemas.microsoft.com/office/drawing/2014/main" xmlns="" id="{AAE706D0-ED9D-4094-BB0D-7E774170ECCC}"/>
              </a:ext>
            </a:extLst>
          </p:cNvPr>
          <p:cNvPicPr>
            <a:picLocks noChangeAspect="1"/>
          </p:cNvPicPr>
          <p:nvPr/>
        </p:nvPicPr>
        <p:blipFill>
          <a:blip r:embed="rId2"/>
          <a:stretch>
            <a:fillRect/>
          </a:stretch>
        </p:blipFill>
        <p:spPr>
          <a:xfrm>
            <a:off x="632572" y="2231931"/>
            <a:ext cx="5924550" cy="2143125"/>
          </a:xfrm>
          <a:prstGeom prst="rect">
            <a:avLst/>
          </a:prstGeom>
        </p:spPr>
      </p:pic>
      <p:pic>
        <p:nvPicPr>
          <p:cNvPr id="6" name="图片 5">
            <a:extLst>
              <a:ext uri="{FF2B5EF4-FFF2-40B4-BE49-F238E27FC236}">
                <a16:creationId xmlns:a16="http://schemas.microsoft.com/office/drawing/2014/main" xmlns="" id="{177D466B-836F-44BE-A9B7-2402B126F6B2}"/>
              </a:ext>
            </a:extLst>
          </p:cNvPr>
          <p:cNvPicPr>
            <a:picLocks noChangeAspect="1"/>
          </p:cNvPicPr>
          <p:nvPr/>
        </p:nvPicPr>
        <p:blipFill>
          <a:blip r:embed="rId3"/>
          <a:stretch>
            <a:fillRect/>
          </a:stretch>
        </p:blipFill>
        <p:spPr>
          <a:xfrm>
            <a:off x="632572" y="5005530"/>
            <a:ext cx="4438650" cy="1733550"/>
          </a:xfrm>
          <a:prstGeom prst="rect">
            <a:avLst/>
          </a:prstGeom>
        </p:spPr>
      </p:pic>
    </p:spTree>
    <p:extLst>
      <p:ext uri="{BB962C8B-B14F-4D97-AF65-F5344CB8AC3E}">
        <p14:creationId xmlns:p14="http://schemas.microsoft.com/office/powerpoint/2010/main" val="379498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16F668A-3131-4A23-AA07-A9A49ED49591}"/>
              </a:ext>
            </a:extLst>
          </p:cNvPr>
          <p:cNvSpPr>
            <a:spLocks noGrp="1"/>
          </p:cNvSpPr>
          <p:nvPr>
            <p:ph type="title"/>
          </p:nvPr>
        </p:nvSpPr>
        <p:spPr/>
        <p:txBody>
          <a:bodyPr/>
          <a:lstStyle/>
          <a:p>
            <a:r>
              <a:rPr lang="zh-CN" altLang="en-US"/>
              <a:t>项目结构</a:t>
            </a:r>
          </a:p>
        </p:txBody>
      </p:sp>
      <p:sp>
        <p:nvSpPr>
          <p:cNvPr id="3" name="内容占位符 2">
            <a:extLst>
              <a:ext uri="{FF2B5EF4-FFF2-40B4-BE49-F238E27FC236}">
                <a16:creationId xmlns:a16="http://schemas.microsoft.com/office/drawing/2014/main" xmlns="" id="{CF2418D5-0FA8-4048-894B-A27075B99D73}"/>
              </a:ext>
            </a:extLst>
          </p:cNvPr>
          <p:cNvSpPr>
            <a:spLocks noGrp="1"/>
          </p:cNvSpPr>
          <p:nvPr>
            <p:ph idx="1"/>
          </p:nvPr>
        </p:nvSpPr>
        <p:spPr/>
        <p:txBody>
          <a:bodyPr/>
          <a:lstStyle/>
          <a:p>
            <a:r>
              <a:rPr lang="zh-CN" altLang="en-US"/>
              <a:t>当我们的</a:t>
            </a:r>
            <a:r>
              <a:rPr lang="en-US" altLang="zh-CN"/>
              <a:t>Vuex</a:t>
            </a:r>
            <a:r>
              <a:rPr lang="zh-CN" altLang="en-US"/>
              <a:t>帮助我们管理过多的内容时</a:t>
            </a:r>
            <a:r>
              <a:rPr lang="en-US" altLang="zh-CN"/>
              <a:t>, </a:t>
            </a:r>
            <a:r>
              <a:rPr lang="zh-CN" altLang="en-US"/>
              <a:t>好的项目结构可以让我们的代码更加清晰</a:t>
            </a:r>
            <a:r>
              <a:rPr lang="en-US" altLang="zh-CN"/>
              <a:t>.</a:t>
            </a:r>
            <a:endParaRPr lang="zh-CN" altLang="en-US"/>
          </a:p>
        </p:txBody>
      </p:sp>
      <p:pic>
        <p:nvPicPr>
          <p:cNvPr id="4" name="图片 3">
            <a:extLst>
              <a:ext uri="{FF2B5EF4-FFF2-40B4-BE49-F238E27FC236}">
                <a16:creationId xmlns:a16="http://schemas.microsoft.com/office/drawing/2014/main" xmlns="" id="{9CE36D57-6383-4B9A-8D96-CF11C1769D92}"/>
              </a:ext>
            </a:extLst>
          </p:cNvPr>
          <p:cNvPicPr>
            <a:picLocks noChangeAspect="1"/>
          </p:cNvPicPr>
          <p:nvPr/>
        </p:nvPicPr>
        <p:blipFill>
          <a:blip r:embed="rId2"/>
          <a:stretch>
            <a:fillRect/>
          </a:stretch>
        </p:blipFill>
        <p:spPr>
          <a:xfrm>
            <a:off x="503144" y="1803306"/>
            <a:ext cx="6362700" cy="3152775"/>
          </a:xfrm>
          <a:prstGeom prst="rect">
            <a:avLst/>
          </a:prstGeom>
        </p:spPr>
      </p:pic>
    </p:spTree>
    <p:extLst>
      <p:ext uri="{BB962C8B-B14F-4D97-AF65-F5344CB8AC3E}">
        <p14:creationId xmlns:p14="http://schemas.microsoft.com/office/powerpoint/2010/main" val="17619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1F9969-B8C0-4F83-BC8C-B3C0BACF1D25}"/>
              </a:ext>
            </a:extLst>
          </p:cNvPr>
          <p:cNvSpPr>
            <a:spLocks noGrp="1"/>
          </p:cNvSpPr>
          <p:nvPr>
            <p:ph type="title"/>
          </p:nvPr>
        </p:nvSpPr>
        <p:spPr/>
        <p:txBody>
          <a:bodyPr/>
          <a:lstStyle/>
          <a:p>
            <a:r>
              <a:rPr lang="zh-CN" altLang="en-US"/>
              <a:t>管理什么状态呢</a:t>
            </a:r>
            <a:r>
              <a:rPr lang="en-US" altLang="zh-CN"/>
              <a:t>?</a:t>
            </a:r>
            <a:endParaRPr lang="zh-CN" altLang="en-US"/>
          </a:p>
        </p:txBody>
      </p:sp>
      <p:sp>
        <p:nvSpPr>
          <p:cNvPr id="3" name="内容占位符 2">
            <a:extLst>
              <a:ext uri="{FF2B5EF4-FFF2-40B4-BE49-F238E27FC236}">
                <a16:creationId xmlns:a16="http://schemas.microsoft.com/office/drawing/2014/main" xmlns="" id="{5ABC2ABD-AA3D-40B5-B913-334A1E6B3FAB}"/>
              </a:ext>
            </a:extLst>
          </p:cNvPr>
          <p:cNvSpPr>
            <a:spLocks noGrp="1"/>
          </p:cNvSpPr>
          <p:nvPr>
            <p:ph idx="1"/>
          </p:nvPr>
        </p:nvSpPr>
        <p:spPr/>
        <p:txBody>
          <a:bodyPr/>
          <a:lstStyle/>
          <a:p>
            <a:r>
              <a:rPr lang="zh-CN" altLang="en-US"/>
              <a:t>但是，有什么状态时需要我们在多个组件间共享的呢？</a:t>
            </a:r>
          </a:p>
          <a:p>
            <a:pPr lvl="1"/>
            <a:r>
              <a:rPr lang="zh-CN" altLang="en-US"/>
              <a:t>如果你做过大型开放，你一定遇到过多个状态，在多个界面间的共享问题。</a:t>
            </a:r>
          </a:p>
          <a:p>
            <a:pPr lvl="1"/>
            <a:r>
              <a:rPr lang="zh-CN" altLang="en-US"/>
              <a:t>比如用户的登录状态、用户名称、头像、地理位置信息等等。</a:t>
            </a:r>
          </a:p>
          <a:p>
            <a:pPr lvl="1"/>
            <a:r>
              <a:rPr lang="zh-CN" altLang="en-US"/>
              <a:t>比如商品的收藏、购物车中的物品等等。</a:t>
            </a:r>
          </a:p>
          <a:p>
            <a:pPr lvl="1"/>
            <a:r>
              <a:rPr lang="zh-CN" altLang="en-US"/>
              <a:t>这些状态信息，我们都可以放在统一的地方，对它进行保存和管理，而且它们还是响应式的（待会儿我们就可以看到代码了，莫着急）。</a:t>
            </a:r>
          </a:p>
          <a:p>
            <a:endParaRPr lang="en-US" altLang="zh-CN"/>
          </a:p>
          <a:p>
            <a:r>
              <a:rPr lang="en-US" altLang="zh-CN"/>
              <a:t>OK</a:t>
            </a:r>
            <a:r>
              <a:rPr lang="zh-CN" altLang="en-US"/>
              <a:t>，从理论上理解了状态管理之后，让我们从实际的代码再来看看状态管理。</a:t>
            </a:r>
          </a:p>
          <a:p>
            <a:pPr lvl="1"/>
            <a:r>
              <a:rPr lang="zh-CN" altLang="en-US"/>
              <a:t>毕竟，</a:t>
            </a:r>
            <a:r>
              <a:rPr lang="en-US" altLang="zh-CN"/>
              <a:t>Talk is cheap, Show me the code.(</a:t>
            </a:r>
            <a:r>
              <a:rPr lang="zh-CN" altLang="en-US"/>
              <a:t>来自</a:t>
            </a:r>
            <a:r>
              <a:rPr lang="en-US" altLang="zh-CN"/>
              <a:t>Linus)</a:t>
            </a:r>
          </a:p>
          <a:p>
            <a:endParaRPr lang="en-US" altLang="zh-CN"/>
          </a:p>
          <a:p>
            <a:r>
              <a:rPr lang="zh-CN" altLang="en-US"/>
              <a:t>我们先来看看但界面的状态管理吧</a:t>
            </a:r>
            <a:r>
              <a:rPr lang="en-US" altLang="zh-CN"/>
              <a:t>.</a:t>
            </a:r>
            <a:endParaRPr lang="zh-CN" altLang="en-US"/>
          </a:p>
        </p:txBody>
      </p:sp>
      <p:pic>
        <p:nvPicPr>
          <p:cNvPr id="2050" name="Picture 2" descr="img">
            <a:extLst>
              <a:ext uri="{FF2B5EF4-FFF2-40B4-BE49-F238E27FC236}">
                <a16:creationId xmlns:a16="http://schemas.microsoft.com/office/drawing/2014/main" xmlns="" id="{6B660A69-7D0B-4122-A80F-3A4797FA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3603" y="4512329"/>
            <a:ext cx="2095500"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3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linds(horizontal)">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linds(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FEF176-E3AD-4A46-B8DA-5E32E7F63A42}"/>
              </a:ext>
            </a:extLst>
          </p:cNvPr>
          <p:cNvSpPr>
            <a:spLocks noGrp="1"/>
          </p:cNvSpPr>
          <p:nvPr>
            <p:ph type="title"/>
          </p:nvPr>
        </p:nvSpPr>
        <p:spPr/>
        <p:txBody>
          <a:bodyPr/>
          <a:lstStyle/>
          <a:p>
            <a:r>
              <a:rPr lang="zh-CN" altLang="en-US"/>
              <a:t>单界面的状态管理</a:t>
            </a:r>
          </a:p>
        </p:txBody>
      </p:sp>
      <p:sp>
        <p:nvSpPr>
          <p:cNvPr id="3" name="内容占位符 2">
            <a:extLst>
              <a:ext uri="{FF2B5EF4-FFF2-40B4-BE49-F238E27FC236}">
                <a16:creationId xmlns:a16="http://schemas.microsoft.com/office/drawing/2014/main" xmlns="" id="{E1FA3FA8-DA9E-4707-9211-F910A99451D2}"/>
              </a:ext>
            </a:extLst>
          </p:cNvPr>
          <p:cNvSpPr>
            <a:spLocks noGrp="1"/>
          </p:cNvSpPr>
          <p:nvPr>
            <p:ph idx="1"/>
          </p:nvPr>
        </p:nvSpPr>
        <p:spPr>
          <a:xfrm>
            <a:off x="162658" y="1196752"/>
            <a:ext cx="7313907" cy="5542328"/>
          </a:xfrm>
        </p:spPr>
        <p:txBody>
          <a:bodyPr>
            <a:normAutofit lnSpcReduction="10000"/>
          </a:bodyPr>
          <a:lstStyle/>
          <a:p>
            <a:r>
              <a:rPr lang="zh-CN" altLang="en-US"/>
              <a:t>我们知道，要在单个组件中进行状态管理是一件非常简单的事情</a:t>
            </a:r>
          </a:p>
          <a:p>
            <a:pPr lvl="1"/>
            <a:r>
              <a:rPr lang="zh-CN" altLang="en-US"/>
              <a:t>什么意思呢？我们来看下面的图片。</a:t>
            </a:r>
          </a:p>
          <a:p>
            <a:r>
              <a:rPr lang="zh-CN" altLang="en-US"/>
              <a:t>这图片中的三种东西，怎么理解呢？</a:t>
            </a:r>
          </a:p>
          <a:p>
            <a:pPr lvl="1"/>
            <a:r>
              <a:rPr lang="en-US" altLang="zh-CN"/>
              <a:t>State</a:t>
            </a:r>
            <a:r>
              <a:rPr lang="zh-CN" altLang="en-US"/>
              <a:t>：不用多说，就是我们的状态。（你姑且可以当做就是</a:t>
            </a:r>
            <a:r>
              <a:rPr lang="en-US" altLang="zh-CN"/>
              <a:t>data</a:t>
            </a:r>
            <a:r>
              <a:rPr lang="zh-CN" altLang="en-US"/>
              <a:t>中的属性）</a:t>
            </a:r>
          </a:p>
          <a:p>
            <a:pPr lvl="1"/>
            <a:r>
              <a:rPr lang="en-US" altLang="zh-CN"/>
              <a:t>View</a:t>
            </a:r>
            <a:r>
              <a:rPr lang="zh-CN" altLang="en-US"/>
              <a:t>：视图层，可以针对</a:t>
            </a:r>
            <a:r>
              <a:rPr lang="en-US" altLang="zh-CN"/>
              <a:t>State</a:t>
            </a:r>
            <a:r>
              <a:rPr lang="zh-CN" altLang="en-US"/>
              <a:t>的变化，显示不同的信息。（这个好理解吧？）</a:t>
            </a:r>
          </a:p>
          <a:p>
            <a:pPr lvl="1"/>
            <a:r>
              <a:rPr lang="en-US" altLang="zh-CN"/>
              <a:t>Actions</a:t>
            </a:r>
            <a:r>
              <a:rPr lang="zh-CN" altLang="en-US"/>
              <a:t>：这里的</a:t>
            </a:r>
            <a:r>
              <a:rPr lang="en-US" altLang="zh-CN"/>
              <a:t>Actions</a:t>
            </a:r>
            <a:r>
              <a:rPr lang="zh-CN" altLang="en-US"/>
              <a:t>主要是用户的各种操作：点击、输入等等，会导致状态的改变。</a:t>
            </a:r>
          </a:p>
          <a:p>
            <a:endParaRPr lang="en-US" altLang="zh-CN"/>
          </a:p>
          <a:p>
            <a:r>
              <a:rPr lang="zh-CN" altLang="en-US"/>
              <a:t>写点代码，加深理解：</a:t>
            </a:r>
            <a:endParaRPr lang="en-US" altLang="zh-CN"/>
          </a:p>
          <a:p>
            <a:pPr lvl="1"/>
            <a:r>
              <a:rPr lang="zh-CN" altLang="en-US"/>
              <a:t>看下右边的代码效果</a:t>
            </a:r>
            <a:r>
              <a:rPr lang="en-US" altLang="zh-CN"/>
              <a:t>, </a:t>
            </a:r>
            <a:r>
              <a:rPr lang="zh-CN" altLang="en-US"/>
              <a:t>肯定会实现吧</a:t>
            </a:r>
            <a:r>
              <a:rPr lang="en-US" altLang="zh-CN"/>
              <a:t>?</a:t>
            </a:r>
            <a:endParaRPr lang="zh-CN" altLang="en-US"/>
          </a:p>
        </p:txBody>
      </p:sp>
      <p:pic>
        <p:nvPicPr>
          <p:cNvPr id="3074" name="Picture 2" descr="img">
            <a:extLst>
              <a:ext uri="{FF2B5EF4-FFF2-40B4-BE49-F238E27FC236}">
                <a16:creationId xmlns:a16="http://schemas.microsoft.com/office/drawing/2014/main" xmlns="" id="{360CB826-69D0-4170-AB8A-F5A27C7346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3398" y="1622612"/>
            <a:ext cx="4160474" cy="2814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g">
            <a:extLst>
              <a:ext uri="{FF2B5EF4-FFF2-40B4-BE49-F238E27FC236}">
                <a16:creationId xmlns:a16="http://schemas.microsoft.com/office/drawing/2014/main" xmlns="" id="{EE3FDD07-84C0-496F-BFC7-F0B3F3F4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398" y="5235388"/>
            <a:ext cx="1733550" cy="552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7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linds(horizontal)">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076"/>
                                        </p:tgtEl>
                                        <p:attrNameLst>
                                          <p:attrName>style.visibility</p:attrName>
                                        </p:attrNameLst>
                                      </p:cBhvr>
                                      <p:to>
                                        <p:strVal val="visible"/>
                                      </p:to>
                                    </p:set>
                                    <p:animEffect transition="in" filter="blinds(horizontal)">
                                      <p:cBhvr>
                                        <p:cTn id="20" dur="500"/>
                                        <p:tgtEl>
                                          <p:spTgt spid="30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linds(horizontal)">
                                      <p:cBhvr>
                                        <p:cTn id="28" dur="500"/>
                                        <p:tgtEl>
                                          <p:spTgt spid="3">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linds(horizontal)">
                                      <p:cBhvr>
                                        <p:cTn id="31" dur="500"/>
                                        <p:tgtEl>
                                          <p:spTgt spid="3">
                                            <p:txEl>
                                              <p:pRg st="4" end="4"/>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blinds(horizontal)">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04008EB-BB8F-46FE-9023-9EA685FDAA9C}"/>
              </a:ext>
            </a:extLst>
          </p:cNvPr>
          <p:cNvSpPr>
            <a:spLocks noGrp="1"/>
          </p:cNvSpPr>
          <p:nvPr>
            <p:ph type="title"/>
          </p:nvPr>
        </p:nvSpPr>
        <p:spPr/>
        <p:txBody>
          <a:bodyPr/>
          <a:lstStyle/>
          <a:p>
            <a:r>
              <a:rPr lang="zh-CN" altLang="en-US"/>
              <a:t>单界面状态管理的实现</a:t>
            </a:r>
          </a:p>
        </p:txBody>
      </p:sp>
      <p:sp>
        <p:nvSpPr>
          <p:cNvPr id="3" name="内容占位符 2">
            <a:extLst>
              <a:ext uri="{FF2B5EF4-FFF2-40B4-BE49-F238E27FC236}">
                <a16:creationId xmlns:a16="http://schemas.microsoft.com/office/drawing/2014/main" xmlns="" id="{DE81ACD1-ADA8-4D19-850D-8BCBF8B77E94}"/>
              </a:ext>
            </a:extLst>
          </p:cNvPr>
          <p:cNvSpPr>
            <a:spLocks noGrp="1"/>
          </p:cNvSpPr>
          <p:nvPr>
            <p:ph idx="1"/>
          </p:nvPr>
        </p:nvSpPr>
        <p:spPr>
          <a:xfrm>
            <a:off x="6638365" y="1196752"/>
            <a:ext cx="5390977" cy="5542328"/>
          </a:xfrm>
        </p:spPr>
        <p:txBody>
          <a:bodyPr/>
          <a:lstStyle/>
          <a:p>
            <a:r>
              <a:rPr lang="zh-CN" altLang="en-US"/>
              <a:t>在这个案例中，我们有木有状态需要管理呢？没错，就是个数</a:t>
            </a:r>
            <a:r>
              <a:rPr lang="en-US" altLang="zh-CN"/>
              <a:t>counter</a:t>
            </a:r>
            <a:r>
              <a:rPr lang="zh-CN" altLang="en-US"/>
              <a:t>。</a:t>
            </a:r>
          </a:p>
          <a:p>
            <a:r>
              <a:rPr lang="en-US" altLang="zh-CN"/>
              <a:t>counter</a:t>
            </a:r>
            <a:r>
              <a:rPr lang="zh-CN" altLang="en-US"/>
              <a:t>需要某种方式被记录下来，也就是我们的</a:t>
            </a:r>
            <a:r>
              <a:rPr lang="en-US" altLang="zh-CN"/>
              <a:t>State</a:t>
            </a:r>
            <a:r>
              <a:rPr lang="zh-CN" altLang="en-US"/>
              <a:t>。</a:t>
            </a:r>
          </a:p>
          <a:p>
            <a:r>
              <a:rPr lang="en-US" altLang="zh-CN"/>
              <a:t>counter</a:t>
            </a:r>
            <a:r>
              <a:rPr lang="zh-CN" altLang="en-US"/>
              <a:t>目前的值需要被显示在界面中，也就是我们的</a:t>
            </a:r>
            <a:r>
              <a:rPr lang="en-US" altLang="zh-CN"/>
              <a:t>View</a:t>
            </a:r>
            <a:r>
              <a:rPr lang="zh-CN" altLang="en-US"/>
              <a:t>部分。</a:t>
            </a:r>
          </a:p>
          <a:p>
            <a:r>
              <a:rPr lang="zh-CN" altLang="en-US"/>
              <a:t>界面发生某些操作时（我们这里是用户的点击，也可以是用户的</a:t>
            </a:r>
            <a:r>
              <a:rPr lang="en-US" altLang="zh-CN"/>
              <a:t>input</a:t>
            </a:r>
            <a:r>
              <a:rPr lang="zh-CN" altLang="en-US"/>
              <a:t>），需要去更新状态，也就是我们的</a:t>
            </a:r>
            <a:r>
              <a:rPr lang="en-US" altLang="zh-CN"/>
              <a:t>Actions</a:t>
            </a:r>
          </a:p>
          <a:p>
            <a:r>
              <a:rPr lang="zh-CN" altLang="en-US"/>
              <a:t>这不就是上面的流程图了吗？</a:t>
            </a:r>
          </a:p>
          <a:p>
            <a:endParaRPr lang="zh-CN" altLang="en-US"/>
          </a:p>
        </p:txBody>
      </p:sp>
      <p:pic>
        <p:nvPicPr>
          <p:cNvPr id="6" name="图片 5">
            <a:extLst>
              <a:ext uri="{FF2B5EF4-FFF2-40B4-BE49-F238E27FC236}">
                <a16:creationId xmlns:a16="http://schemas.microsoft.com/office/drawing/2014/main" xmlns="" id="{D4D7F215-0E8D-4355-889E-937AB51324EE}"/>
              </a:ext>
            </a:extLst>
          </p:cNvPr>
          <p:cNvPicPr>
            <a:picLocks noChangeAspect="1"/>
          </p:cNvPicPr>
          <p:nvPr/>
        </p:nvPicPr>
        <p:blipFill>
          <a:blip r:embed="rId2"/>
          <a:stretch>
            <a:fillRect/>
          </a:stretch>
        </p:blipFill>
        <p:spPr>
          <a:xfrm>
            <a:off x="903300" y="1196752"/>
            <a:ext cx="5192700" cy="5460543"/>
          </a:xfrm>
          <a:prstGeom prst="rect">
            <a:avLst/>
          </a:prstGeom>
        </p:spPr>
      </p:pic>
    </p:spTree>
    <p:extLst>
      <p:ext uri="{BB962C8B-B14F-4D97-AF65-F5344CB8AC3E}">
        <p14:creationId xmlns:p14="http://schemas.microsoft.com/office/powerpoint/2010/main" val="756523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51F664-5623-4949-8F1D-0EDDC79F5F8C}"/>
              </a:ext>
            </a:extLst>
          </p:cNvPr>
          <p:cNvSpPr>
            <a:spLocks noGrp="1"/>
          </p:cNvSpPr>
          <p:nvPr>
            <p:ph type="title"/>
          </p:nvPr>
        </p:nvSpPr>
        <p:spPr/>
        <p:txBody>
          <a:bodyPr/>
          <a:lstStyle/>
          <a:p>
            <a:r>
              <a:rPr lang="zh-CN" altLang="en-US"/>
              <a:t>多界面状态管理</a:t>
            </a:r>
          </a:p>
        </p:txBody>
      </p:sp>
      <p:sp>
        <p:nvSpPr>
          <p:cNvPr id="3" name="内容占位符 2">
            <a:extLst>
              <a:ext uri="{FF2B5EF4-FFF2-40B4-BE49-F238E27FC236}">
                <a16:creationId xmlns:a16="http://schemas.microsoft.com/office/drawing/2014/main" xmlns="" id="{C66D26C7-F4A5-44BF-BD67-5E8911A1FD0B}"/>
              </a:ext>
            </a:extLst>
          </p:cNvPr>
          <p:cNvSpPr>
            <a:spLocks noGrp="1"/>
          </p:cNvSpPr>
          <p:nvPr>
            <p:ph idx="1"/>
          </p:nvPr>
        </p:nvSpPr>
        <p:spPr/>
        <p:txBody>
          <a:bodyPr>
            <a:normAutofit lnSpcReduction="10000"/>
          </a:bodyPr>
          <a:lstStyle/>
          <a:p>
            <a:r>
              <a:rPr lang="en-US" altLang="zh-CN"/>
              <a:t>Vue</a:t>
            </a:r>
            <a:r>
              <a:rPr lang="zh-CN" altLang="en-US"/>
              <a:t>已经帮我们做好了单个界面的状态管理，但是如果是多个界面呢？</a:t>
            </a:r>
          </a:p>
          <a:p>
            <a:pPr lvl="1"/>
            <a:r>
              <a:rPr lang="zh-CN" altLang="en-US"/>
              <a:t>多个试图都依赖同一个状态（一个状态改了，多个界面需要进行更新）</a:t>
            </a:r>
          </a:p>
          <a:p>
            <a:pPr lvl="1"/>
            <a:r>
              <a:rPr lang="zh-CN" altLang="en-US"/>
              <a:t>不同界面的</a:t>
            </a:r>
            <a:r>
              <a:rPr lang="en-US" altLang="zh-CN"/>
              <a:t>Actions</a:t>
            </a:r>
            <a:r>
              <a:rPr lang="zh-CN" altLang="en-US"/>
              <a:t>都想修改同一个状态（</a:t>
            </a:r>
            <a:r>
              <a:rPr lang="en-US" altLang="zh-CN"/>
              <a:t>Home.vue</a:t>
            </a:r>
            <a:r>
              <a:rPr lang="zh-CN" altLang="en-US"/>
              <a:t>需要修改，</a:t>
            </a:r>
            <a:r>
              <a:rPr lang="en-US" altLang="zh-CN"/>
              <a:t>Profile.vue</a:t>
            </a:r>
            <a:r>
              <a:rPr lang="zh-CN" altLang="en-US"/>
              <a:t>也需要修改这个状态）</a:t>
            </a:r>
          </a:p>
          <a:p>
            <a:r>
              <a:rPr lang="zh-CN" altLang="en-US"/>
              <a:t>也就是说对于某些状态</a:t>
            </a:r>
            <a:r>
              <a:rPr lang="en-US" altLang="zh-CN"/>
              <a:t>(</a:t>
            </a:r>
            <a:r>
              <a:rPr lang="zh-CN" altLang="en-US"/>
              <a:t>状态</a:t>
            </a:r>
            <a:r>
              <a:rPr lang="en-US" altLang="zh-CN"/>
              <a:t>1/</a:t>
            </a:r>
            <a:r>
              <a:rPr lang="zh-CN" altLang="en-US"/>
              <a:t>状态</a:t>
            </a:r>
            <a:r>
              <a:rPr lang="en-US" altLang="zh-CN"/>
              <a:t>2/</a:t>
            </a:r>
            <a:r>
              <a:rPr lang="zh-CN" altLang="en-US"/>
              <a:t>状态</a:t>
            </a:r>
            <a:r>
              <a:rPr lang="en-US" altLang="zh-CN"/>
              <a:t>3)</a:t>
            </a:r>
            <a:r>
              <a:rPr lang="zh-CN" altLang="en-US"/>
              <a:t>来说只属于我们某一个试图，但是也有一些状态</a:t>
            </a:r>
            <a:r>
              <a:rPr lang="en-US" altLang="zh-CN"/>
              <a:t>(</a:t>
            </a:r>
            <a:r>
              <a:rPr lang="zh-CN" altLang="en-US"/>
              <a:t>状态</a:t>
            </a:r>
            <a:r>
              <a:rPr lang="en-US" altLang="zh-CN"/>
              <a:t>a/</a:t>
            </a:r>
            <a:r>
              <a:rPr lang="zh-CN" altLang="en-US"/>
              <a:t>状态</a:t>
            </a:r>
            <a:r>
              <a:rPr lang="en-US" altLang="zh-CN"/>
              <a:t>b/</a:t>
            </a:r>
            <a:r>
              <a:rPr lang="zh-CN" altLang="en-US"/>
              <a:t>状态</a:t>
            </a:r>
            <a:r>
              <a:rPr lang="en-US" altLang="zh-CN"/>
              <a:t>c)</a:t>
            </a:r>
            <a:r>
              <a:rPr lang="zh-CN" altLang="en-US"/>
              <a:t>属于多个试图共同想要维护的</a:t>
            </a:r>
          </a:p>
          <a:p>
            <a:pPr lvl="1"/>
            <a:r>
              <a:rPr lang="zh-CN" altLang="en-US"/>
              <a:t>状态</a:t>
            </a:r>
            <a:r>
              <a:rPr lang="en-US" altLang="zh-CN"/>
              <a:t>1/</a:t>
            </a:r>
            <a:r>
              <a:rPr lang="zh-CN" altLang="en-US"/>
              <a:t>状态</a:t>
            </a:r>
            <a:r>
              <a:rPr lang="en-US" altLang="zh-CN"/>
              <a:t>2/</a:t>
            </a:r>
            <a:r>
              <a:rPr lang="zh-CN" altLang="en-US"/>
              <a:t>状态</a:t>
            </a:r>
            <a:r>
              <a:rPr lang="en-US" altLang="zh-CN"/>
              <a:t>3</a:t>
            </a:r>
            <a:r>
              <a:rPr lang="zh-CN" altLang="en-US"/>
              <a:t>你放在自己的房间中，你自己管理自己用，没问题。</a:t>
            </a:r>
          </a:p>
          <a:p>
            <a:pPr lvl="1"/>
            <a:r>
              <a:rPr lang="zh-CN" altLang="en-US"/>
              <a:t>但是状态</a:t>
            </a:r>
            <a:r>
              <a:rPr lang="en-US" altLang="zh-CN"/>
              <a:t>a/</a:t>
            </a:r>
            <a:r>
              <a:rPr lang="zh-CN" altLang="en-US"/>
              <a:t>状态</a:t>
            </a:r>
            <a:r>
              <a:rPr lang="en-US" altLang="zh-CN"/>
              <a:t>b/</a:t>
            </a:r>
            <a:r>
              <a:rPr lang="zh-CN" altLang="en-US"/>
              <a:t>状态</a:t>
            </a:r>
            <a:r>
              <a:rPr lang="en-US" altLang="zh-CN"/>
              <a:t>c</a:t>
            </a:r>
            <a:r>
              <a:rPr lang="zh-CN" altLang="en-US"/>
              <a:t>我们希望交给一个大管家来统一帮助我们管理！！！</a:t>
            </a:r>
          </a:p>
          <a:p>
            <a:pPr lvl="1"/>
            <a:r>
              <a:rPr lang="zh-CN" altLang="en-US"/>
              <a:t>没错，</a:t>
            </a:r>
            <a:r>
              <a:rPr lang="en-US" altLang="zh-CN"/>
              <a:t>Vuex</a:t>
            </a:r>
            <a:r>
              <a:rPr lang="zh-CN" altLang="en-US"/>
              <a:t>就是为我们提供这个大管家的工具。</a:t>
            </a:r>
          </a:p>
          <a:p>
            <a:r>
              <a:rPr lang="zh-CN" altLang="en-US"/>
              <a:t>全局单例模式（大管家）</a:t>
            </a:r>
          </a:p>
          <a:p>
            <a:pPr lvl="1"/>
            <a:r>
              <a:rPr lang="zh-CN" altLang="en-US"/>
              <a:t>我们现在要做的就是将共享的状态抽取出来，交给我们的大管家，统一进行管理。</a:t>
            </a:r>
          </a:p>
          <a:p>
            <a:pPr lvl="1"/>
            <a:r>
              <a:rPr lang="zh-CN" altLang="en-US"/>
              <a:t>之后，你们每个试图，按照我</a:t>
            </a:r>
            <a:r>
              <a:rPr lang="zh-CN" altLang="en-US" b="1"/>
              <a:t>规定好的</a:t>
            </a:r>
            <a:r>
              <a:rPr lang="zh-CN" altLang="en-US"/>
              <a:t>规定，进行访问和修改等操作。</a:t>
            </a:r>
          </a:p>
          <a:p>
            <a:pPr lvl="1"/>
            <a:r>
              <a:rPr lang="zh-CN" altLang="en-US"/>
              <a:t>这就是</a:t>
            </a:r>
            <a:r>
              <a:rPr lang="en-US" altLang="zh-CN"/>
              <a:t>Vuex</a:t>
            </a:r>
            <a:r>
              <a:rPr lang="zh-CN" altLang="en-US"/>
              <a:t>背后的基本思想。</a:t>
            </a:r>
          </a:p>
          <a:p>
            <a:endParaRPr lang="zh-CN" altLang="en-US"/>
          </a:p>
        </p:txBody>
      </p:sp>
    </p:spTree>
    <p:extLst>
      <p:ext uri="{BB962C8B-B14F-4D97-AF65-F5344CB8AC3E}">
        <p14:creationId xmlns:p14="http://schemas.microsoft.com/office/powerpoint/2010/main" val="11248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00B47E2-F1AC-446C-B911-52701349D949}"/>
              </a:ext>
            </a:extLst>
          </p:cNvPr>
          <p:cNvSpPr>
            <a:spLocks noGrp="1"/>
          </p:cNvSpPr>
          <p:nvPr>
            <p:ph type="title"/>
          </p:nvPr>
        </p:nvSpPr>
        <p:spPr/>
        <p:txBody>
          <a:bodyPr/>
          <a:lstStyle/>
          <a:p>
            <a:r>
              <a:rPr lang="en-US" altLang="zh-CN"/>
              <a:t>Vuex</a:t>
            </a:r>
            <a:r>
              <a:rPr lang="zh-CN" altLang="en-US"/>
              <a:t>状态管理图例</a:t>
            </a:r>
          </a:p>
        </p:txBody>
      </p:sp>
      <p:sp>
        <p:nvSpPr>
          <p:cNvPr id="3" name="内容占位符 2">
            <a:extLst>
              <a:ext uri="{FF2B5EF4-FFF2-40B4-BE49-F238E27FC236}">
                <a16:creationId xmlns:a16="http://schemas.microsoft.com/office/drawing/2014/main" xmlns="" id="{5FE7280E-C680-4225-A46F-8DD9BEB7D6C3}"/>
              </a:ext>
            </a:extLst>
          </p:cNvPr>
          <p:cNvSpPr>
            <a:spLocks noGrp="1"/>
          </p:cNvSpPr>
          <p:nvPr>
            <p:ph idx="1"/>
          </p:nvPr>
        </p:nvSpPr>
        <p:spPr/>
        <p:txBody>
          <a:bodyPr/>
          <a:lstStyle/>
          <a:p>
            <a:r>
              <a:rPr lang="zh-CN" altLang="en-US"/>
              <a:t>一起在来看一副官方给出的图片</a:t>
            </a:r>
          </a:p>
        </p:txBody>
      </p:sp>
      <p:pic>
        <p:nvPicPr>
          <p:cNvPr id="5122" name="Picture 2" descr="vuex">
            <a:extLst>
              <a:ext uri="{FF2B5EF4-FFF2-40B4-BE49-F238E27FC236}">
                <a16:creationId xmlns:a16="http://schemas.microsoft.com/office/drawing/2014/main" xmlns="" id="{2F34061A-8546-4F0D-8A9A-80DFB7979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1780027"/>
            <a:ext cx="5942758" cy="467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44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blinds(horizontal)">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83B1CC-ED47-42C8-ADCE-58BE3D412A91}"/>
              </a:ext>
            </a:extLst>
          </p:cNvPr>
          <p:cNvSpPr>
            <a:spLocks noGrp="1"/>
          </p:cNvSpPr>
          <p:nvPr>
            <p:ph type="title"/>
          </p:nvPr>
        </p:nvSpPr>
        <p:spPr/>
        <p:txBody>
          <a:bodyPr/>
          <a:lstStyle/>
          <a:p>
            <a:r>
              <a:rPr lang="zh-CN" altLang="en-US"/>
              <a:t>简单的案例</a:t>
            </a:r>
          </a:p>
        </p:txBody>
      </p:sp>
      <p:sp>
        <p:nvSpPr>
          <p:cNvPr id="3" name="内容占位符 2">
            <a:extLst>
              <a:ext uri="{FF2B5EF4-FFF2-40B4-BE49-F238E27FC236}">
                <a16:creationId xmlns:a16="http://schemas.microsoft.com/office/drawing/2014/main" xmlns="" id="{2B7E4A67-7284-4DA7-98D0-D5DA5A20488C}"/>
              </a:ext>
            </a:extLst>
          </p:cNvPr>
          <p:cNvSpPr>
            <a:spLocks noGrp="1"/>
          </p:cNvSpPr>
          <p:nvPr>
            <p:ph idx="1"/>
          </p:nvPr>
        </p:nvSpPr>
        <p:spPr>
          <a:xfrm>
            <a:off x="162658" y="1196752"/>
            <a:ext cx="6565354" cy="5542328"/>
          </a:xfrm>
        </p:spPr>
        <p:txBody>
          <a:bodyPr/>
          <a:lstStyle/>
          <a:p>
            <a:r>
              <a:rPr lang="zh-CN" altLang="en-US"/>
              <a:t>我们还是实现一下之前简单的案例</a:t>
            </a:r>
            <a:endParaRPr lang="en-US" altLang="zh-CN"/>
          </a:p>
          <a:p>
            <a:endParaRPr lang="en-US" altLang="zh-CN"/>
          </a:p>
          <a:p>
            <a:endParaRPr lang="en-US" altLang="zh-CN"/>
          </a:p>
          <a:p>
            <a:endParaRPr lang="en-US" altLang="zh-CN"/>
          </a:p>
          <a:p>
            <a:endParaRPr lang="en-US" altLang="zh-CN"/>
          </a:p>
          <a:p>
            <a:r>
              <a:rPr lang="zh-CN" altLang="en-US"/>
              <a:t>首先，我们需要在某个地方存放我们的</a:t>
            </a:r>
            <a:r>
              <a:rPr lang="en-US" altLang="zh-CN"/>
              <a:t>Vuex</a:t>
            </a:r>
            <a:r>
              <a:rPr lang="zh-CN" altLang="en-US"/>
              <a:t>代码：</a:t>
            </a:r>
          </a:p>
          <a:p>
            <a:pPr lvl="1"/>
            <a:r>
              <a:rPr lang="zh-CN" altLang="en-US"/>
              <a:t>这里，我们先创建一个文件夹</a:t>
            </a:r>
            <a:r>
              <a:rPr lang="en-US" altLang="zh-CN"/>
              <a:t>store</a:t>
            </a:r>
            <a:r>
              <a:rPr lang="zh-CN" altLang="en-US"/>
              <a:t>，并且在其中创建一个</a:t>
            </a:r>
            <a:r>
              <a:rPr lang="en-US" altLang="zh-CN"/>
              <a:t>index.js</a:t>
            </a:r>
            <a:r>
              <a:rPr lang="zh-CN" altLang="en-US"/>
              <a:t>文件</a:t>
            </a:r>
          </a:p>
          <a:p>
            <a:pPr lvl="1"/>
            <a:r>
              <a:rPr lang="zh-CN" altLang="en-US"/>
              <a:t>在</a:t>
            </a:r>
            <a:r>
              <a:rPr lang="en-US" altLang="zh-CN"/>
              <a:t>index.js</a:t>
            </a:r>
            <a:r>
              <a:rPr lang="zh-CN" altLang="en-US"/>
              <a:t>文件中写入如下代码：</a:t>
            </a:r>
          </a:p>
          <a:p>
            <a:endParaRPr lang="zh-CN" altLang="en-US"/>
          </a:p>
        </p:txBody>
      </p:sp>
      <p:pic>
        <p:nvPicPr>
          <p:cNvPr id="6146" name="Picture 2" descr="img">
            <a:extLst>
              <a:ext uri="{FF2B5EF4-FFF2-40B4-BE49-F238E27FC236}">
                <a16:creationId xmlns:a16="http://schemas.microsoft.com/office/drawing/2014/main" xmlns="" id="{66E95A8E-B8F1-470C-A956-D4F3CF1CA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67" y="1846170"/>
            <a:ext cx="1638300"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xmlns="" id="{E7B87906-A514-45AA-A99F-D40B628E5A26}"/>
              </a:ext>
            </a:extLst>
          </p:cNvPr>
          <p:cNvPicPr>
            <a:picLocks noChangeAspect="1"/>
          </p:cNvPicPr>
          <p:nvPr/>
        </p:nvPicPr>
        <p:blipFill>
          <a:blip r:embed="rId3"/>
          <a:stretch>
            <a:fillRect/>
          </a:stretch>
        </p:blipFill>
        <p:spPr>
          <a:xfrm>
            <a:off x="6672019" y="1367118"/>
            <a:ext cx="4929176" cy="5033682"/>
          </a:xfrm>
          <a:prstGeom prst="rect">
            <a:avLst/>
          </a:prstGeom>
        </p:spPr>
      </p:pic>
    </p:spTree>
    <p:extLst>
      <p:ext uri="{BB962C8B-B14F-4D97-AF65-F5344CB8AC3E}">
        <p14:creationId xmlns:p14="http://schemas.microsoft.com/office/powerpoint/2010/main" val="1563117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blinds(horizontal)">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15809A-1C78-4661-92AE-3A9C08CF4D69}"/>
              </a:ext>
            </a:extLst>
          </p:cNvPr>
          <p:cNvSpPr>
            <a:spLocks noGrp="1"/>
          </p:cNvSpPr>
          <p:nvPr>
            <p:ph type="title"/>
          </p:nvPr>
        </p:nvSpPr>
        <p:spPr/>
        <p:txBody>
          <a:bodyPr/>
          <a:lstStyle/>
          <a:p>
            <a:r>
              <a:rPr lang="zh-CN" altLang="en-US"/>
              <a:t>挂载到</a:t>
            </a:r>
            <a:r>
              <a:rPr lang="en-US" altLang="zh-CN"/>
              <a:t>Vue</a:t>
            </a:r>
            <a:r>
              <a:rPr lang="zh-CN" altLang="en-US"/>
              <a:t>实例中</a:t>
            </a:r>
          </a:p>
        </p:txBody>
      </p:sp>
      <p:sp>
        <p:nvSpPr>
          <p:cNvPr id="3" name="内容占位符 2">
            <a:extLst>
              <a:ext uri="{FF2B5EF4-FFF2-40B4-BE49-F238E27FC236}">
                <a16:creationId xmlns:a16="http://schemas.microsoft.com/office/drawing/2014/main" xmlns="" id="{AEFC2AA1-EAD7-4B0E-9DC8-058BC3C7CEE0}"/>
              </a:ext>
            </a:extLst>
          </p:cNvPr>
          <p:cNvSpPr>
            <a:spLocks noGrp="1"/>
          </p:cNvSpPr>
          <p:nvPr>
            <p:ph idx="1"/>
          </p:nvPr>
        </p:nvSpPr>
        <p:spPr/>
        <p:txBody>
          <a:bodyPr/>
          <a:lstStyle/>
          <a:p>
            <a:r>
              <a:rPr lang="zh-CN" altLang="en-US"/>
              <a:t>其次，我们让所有的</a:t>
            </a:r>
            <a:r>
              <a:rPr lang="en-US" altLang="zh-CN"/>
              <a:t>Vue</a:t>
            </a:r>
            <a:r>
              <a:rPr lang="zh-CN" altLang="en-US"/>
              <a:t>组件都可以使用这个</a:t>
            </a:r>
            <a:r>
              <a:rPr lang="en-US" altLang="zh-CN"/>
              <a:t>store</a:t>
            </a:r>
            <a:r>
              <a:rPr lang="zh-CN" altLang="en-US"/>
              <a:t>对象</a:t>
            </a:r>
          </a:p>
          <a:p>
            <a:pPr lvl="1"/>
            <a:r>
              <a:rPr lang="zh-CN" altLang="en-US"/>
              <a:t>来到</a:t>
            </a:r>
            <a:r>
              <a:rPr lang="en-US" altLang="zh-CN"/>
              <a:t>main.js</a:t>
            </a:r>
            <a:r>
              <a:rPr lang="zh-CN" altLang="en-US"/>
              <a:t>文件，导入</a:t>
            </a:r>
            <a:r>
              <a:rPr lang="en-US" altLang="zh-CN"/>
              <a:t>store</a:t>
            </a:r>
            <a:r>
              <a:rPr lang="zh-CN" altLang="en-US"/>
              <a:t>对象，并且放在</a:t>
            </a:r>
            <a:r>
              <a:rPr lang="en-US" altLang="zh-CN"/>
              <a:t>new Vue</a:t>
            </a:r>
            <a:r>
              <a:rPr lang="zh-CN" altLang="en-US"/>
              <a:t>中</a:t>
            </a:r>
          </a:p>
          <a:p>
            <a:pPr lvl="1"/>
            <a:r>
              <a:rPr lang="zh-CN" altLang="en-US"/>
              <a:t>这样，在其他</a:t>
            </a:r>
            <a:r>
              <a:rPr lang="en-US" altLang="zh-CN"/>
              <a:t>Vue</a:t>
            </a:r>
            <a:r>
              <a:rPr lang="zh-CN" altLang="en-US"/>
              <a:t>组件中，我们就可以通过</a:t>
            </a:r>
            <a:r>
              <a:rPr lang="en-US" altLang="zh-CN"/>
              <a:t>this.$store</a:t>
            </a:r>
            <a:r>
              <a:rPr lang="zh-CN" altLang="en-US"/>
              <a:t>的方式，获取到这个</a:t>
            </a:r>
            <a:r>
              <a:rPr lang="en-US" altLang="zh-CN"/>
              <a:t>store</a:t>
            </a:r>
            <a:r>
              <a:rPr lang="zh-CN" altLang="en-US"/>
              <a:t>对象了</a:t>
            </a:r>
          </a:p>
          <a:p>
            <a:endParaRPr lang="zh-CN" altLang="en-US"/>
          </a:p>
        </p:txBody>
      </p:sp>
      <p:pic>
        <p:nvPicPr>
          <p:cNvPr id="5" name="图片 4">
            <a:extLst>
              <a:ext uri="{FF2B5EF4-FFF2-40B4-BE49-F238E27FC236}">
                <a16:creationId xmlns:a16="http://schemas.microsoft.com/office/drawing/2014/main" xmlns="" id="{7E1103C8-1C91-4A23-B317-9DFEE2C5C9FE}"/>
              </a:ext>
            </a:extLst>
          </p:cNvPr>
          <p:cNvPicPr>
            <a:picLocks noChangeAspect="1"/>
          </p:cNvPicPr>
          <p:nvPr/>
        </p:nvPicPr>
        <p:blipFill>
          <a:blip r:embed="rId2"/>
          <a:stretch>
            <a:fillRect/>
          </a:stretch>
        </p:blipFill>
        <p:spPr>
          <a:xfrm>
            <a:off x="714095" y="2997013"/>
            <a:ext cx="5888412" cy="2947051"/>
          </a:xfrm>
          <a:prstGeom prst="rect">
            <a:avLst/>
          </a:prstGeom>
        </p:spPr>
      </p:pic>
    </p:spTree>
    <p:extLst>
      <p:ext uri="{BB962C8B-B14F-4D97-AF65-F5344CB8AC3E}">
        <p14:creationId xmlns:p14="http://schemas.microsoft.com/office/powerpoint/2010/main" val="67598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uej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uejs" id="{F3B9D64C-862B-734E-89D2-07FA0BE8D26A}" vid="{81A39E34-09CC-9E43-929B-BF54537687ED}"/>
    </a:ext>
  </a:extLst>
</a:theme>
</file>

<file path=docProps/app.xml><?xml version="1.0" encoding="utf-8"?>
<Properties xmlns="http://schemas.openxmlformats.org/officeDocument/2006/extended-properties" xmlns:vt="http://schemas.openxmlformats.org/officeDocument/2006/docPropsVTypes">
  <Template>vuejs</Template>
  <TotalTime>0</TotalTime>
  <Words>2569</Words>
  <Application>Microsoft Office PowerPoint</Application>
  <PresentationFormat>自定义</PresentationFormat>
  <Paragraphs>232</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vuejs</vt:lpstr>
      <vt:lpstr>Vuex详解</vt:lpstr>
      <vt:lpstr>Vuex是做什么的?</vt:lpstr>
      <vt:lpstr>管理什么状态呢?</vt:lpstr>
      <vt:lpstr>单界面的状态管理</vt:lpstr>
      <vt:lpstr>单界面状态管理的实现</vt:lpstr>
      <vt:lpstr>多界面状态管理</vt:lpstr>
      <vt:lpstr>Vuex状态管理图例</vt:lpstr>
      <vt:lpstr>简单的案例</vt:lpstr>
      <vt:lpstr>挂载到Vue实例中</vt:lpstr>
      <vt:lpstr>使用Vuex的count</vt:lpstr>
      <vt:lpstr>Vuex核心概念</vt:lpstr>
      <vt:lpstr>State单一状态树</vt:lpstr>
      <vt:lpstr>Getters基本使用</vt:lpstr>
      <vt:lpstr>Getters作为参数和传递参数</vt:lpstr>
      <vt:lpstr>Mutation状态更新</vt:lpstr>
      <vt:lpstr>Mutation传递参数</vt:lpstr>
      <vt:lpstr>Mutation提交风格</vt:lpstr>
      <vt:lpstr>Mutation响应规则</vt:lpstr>
      <vt:lpstr>Mutation常量类型 – 概念</vt:lpstr>
      <vt:lpstr>Mutation常量类型 – 代码</vt:lpstr>
      <vt:lpstr>Mutation同步函数</vt:lpstr>
      <vt:lpstr>Action的基本定义</vt:lpstr>
      <vt:lpstr>Action的分发</vt:lpstr>
      <vt:lpstr>Action返回的Promise</vt:lpstr>
      <vt:lpstr>认识Module</vt:lpstr>
      <vt:lpstr>Module局部状态</vt:lpstr>
      <vt:lpstr>Actions的写法</vt:lpstr>
      <vt:lpstr>项目结构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2018-10-09T13:41:16Z</dcterms:created>
  <dcterms:modified xsi:type="dcterms:W3CDTF">2020-09-02T09:07:50Z</dcterms:modified>
</cp:coreProperties>
</file>