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handoutMasterIdLst>
    <p:handoutMasterId r:id="rId3"/>
  </p:handoutMasterIdLst>
  <p:sldIdLst>
    <p:sldId id="259" r:id="rId2"/>
  </p:sldIdLst>
  <p:sldSz cx="43891200" cy="32918400"/>
  <p:notesSz cx="6953250" cy="9239250"/>
  <p:embeddedFontLst>
    <p:embeddedFont>
      <p:font typeface="Nunito" pitchFamily="2" charset="0"/>
      <p:regular r:id="rId4"/>
      <p:bold r:id="rId5"/>
      <p:italic r:id="rId6"/>
      <p:boldItalic r:id="rId7"/>
    </p:embeddedFont>
    <p:embeddedFont>
      <p:font typeface="Open Sans" panose="020B0606030504020204" pitchFamily="34" charset="0"/>
      <p:regular r:id="rId8"/>
      <p:bold r:id="rId9"/>
      <p:italic r:id="rId10"/>
      <p:boldItalic r:id="rId11"/>
    </p:embeddedFont>
  </p:embeddedFontLst>
  <p:custDataLst>
    <p:tags r:id="rId12"/>
  </p:custDataLst>
  <p:defaultTextStyle>
    <a:defPPr>
      <a:defRPr lang="en-US"/>
    </a:defPPr>
    <a:lvl1pPr algn="ctr" rtl="0" fontAlgn="base">
      <a:spcBef>
        <a:spcPct val="0"/>
      </a:spcBef>
      <a:spcAft>
        <a:spcPct val="0"/>
      </a:spcAft>
      <a:defRPr sz="4300" b="1" kern="1200">
        <a:solidFill>
          <a:srgbClr val="FF9900"/>
        </a:solidFill>
        <a:latin typeface="Arial"/>
        <a:ea typeface="+mn-ea"/>
        <a:cs typeface="+mn-cs"/>
      </a:defRPr>
    </a:lvl1pPr>
    <a:lvl2pPr marL="457200" algn="ctr" rtl="0" fontAlgn="base">
      <a:spcBef>
        <a:spcPct val="0"/>
      </a:spcBef>
      <a:spcAft>
        <a:spcPct val="0"/>
      </a:spcAft>
      <a:defRPr sz="4300" b="1" kern="1200">
        <a:solidFill>
          <a:srgbClr val="FF9900"/>
        </a:solidFill>
        <a:latin typeface="Arial"/>
        <a:ea typeface="+mn-ea"/>
        <a:cs typeface="+mn-cs"/>
      </a:defRPr>
    </a:lvl2pPr>
    <a:lvl3pPr marL="914400" algn="ctr" rtl="0" fontAlgn="base">
      <a:spcBef>
        <a:spcPct val="0"/>
      </a:spcBef>
      <a:spcAft>
        <a:spcPct val="0"/>
      </a:spcAft>
      <a:defRPr sz="4300" b="1" kern="1200">
        <a:solidFill>
          <a:srgbClr val="FF9900"/>
        </a:solidFill>
        <a:latin typeface="Arial"/>
        <a:ea typeface="+mn-ea"/>
        <a:cs typeface="+mn-cs"/>
      </a:defRPr>
    </a:lvl3pPr>
    <a:lvl4pPr marL="1371600" algn="ctr" rtl="0" fontAlgn="base">
      <a:spcBef>
        <a:spcPct val="0"/>
      </a:spcBef>
      <a:spcAft>
        <a:spcPct val="0"/>
      </a:spcAft>
      <a:defRPr sz="4300" b="1" kern="1200">
        <a:solidFill>
          <a:srgbClr val="FF9900"/>
        </a:solidFill>
        <a:latin typeface="Arial"/>
        <a:ea typeface="+mn-ea"/>
        <a:cs typeface="+mn-cs"/>
      </a:defRPr>
    </a:lvl4pPr>
    <a:lvl5pPr marL="1828800" algn="ctr" rtl="0" fontAlgn="base">
      <a:spcBef>
        <a:spcPct val="0"/>
      </a:spcBef>
      <a:spcAft>
        <a:spcPct val="0"/>
      </a:spcAft>
      <a:defRPr sz="4300" b="1" kern="1200">
        <a:solidFill>
          <a:srgbClr val="FF9900"/>
        </a:solidFill>
        <a:latin typeface="Arial"/>
        <a:ea typeface="+mn-ea"/>
        <a:cs typeface="+mn-cs"/>
      </a:defRPr>
    </a:lvl5pPr>
    <a:lvl6pPr marL="2286000" algn="l" defTabSz="914400" rtl="0" eaLnBrk="1" latinLnBrk="0" hangingPunct="1">
      <a:defRPr sz="4300" b="1" kern="1200">
        <a:solidFill>
          <a:srgbClr val="FF9900"/>
        </a:solidFill>
        <a:latin typeface="Arial"/>
        <a:ea typeface="+mn-ea"/>
        <a:cs typeface="+mn-cs"/>
      </a:defRPr>
    </a:lvl6pPr>
    <a:lvl7pPr marL="2743200" algn="l" defTabSz="914400" rtl="0" eaLnBrk="1" latinLnBrk="0" hangingPunct="1">
      <a:defRPr sz="4300" b="1" kern="1200">
        <a:solidFill>
          <a:srgbClr val="FF9900"/>
        </a:solidFill>
        <a:latin typeface="Arial"/>
        <a:ea typeface="+mn-ea"/>
        <a:cs typeface="+mn-cs"/>
      </a:defRPr>
    </a:lvl7pPr>
    <a:lvl8pPr marL="3200400" algn="l" defTabSz="914400" rtl="0" eaLnBrk="1" latinLnBrk="0" hangingPunct="1">
      <a:defRPr sz="4300" b="1" kern="1200">
        <a:solidFill>
          <a:srgbClr val="FF9900"/>
        </a:solidFill>
        <a:latin typeface="Arial"/>
        <a:ea typeface="+mn-ea"/>
        <a:cs typeface="+mn-cs"/>
      </a:defRPr>
    </a:lvl8pPr>
    <a:lvl9pPr marL="3657600" algn="l" defTabSz="914400" rtl="0" eaLnBrk="1" latinLnBrk="0" hangingPunct="1">
      <a:defRPr sz="4300" b="1" kern="1200">
        <a:solidFill>
          <a:srgbClr val="FF9900"/>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extLst>
      <p:ext uri="{19B8F6BF-5375-455C-9EA6-DF929625EA0E}">
        <p15:presenceInfo xmlns:p15="http://schemas.microsoft.com/office/powerpoint/2012/main" userId="Justin Del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39A5F4-937B-497E-996D-E1B92980B194}" v="765" dt="2024-04-22T22:43:52.279"/>
    <p1510:client id="{D91C037E-6617-AEF9-1445-97C88D1C73FB}" v="6148" dt="2024-04-22T22:44:18.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3824"/>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a:defPPr>
            <a:lvl1pPr algn="l" defTabSz="928688">
              <a:defRPr sz="1200" b="0">
                <a:solidFill>
                  <a:schemeClr val="tx1"/>
                </a:solidFill>
                <a:latin typeface="Arial" pitchFamily="34" charset="0"/>
              </a:defRPr>
            </a:lvl1pPr>
          </a:lstStyle>
          <a:p>
            <a:pPr>
              <a:defRPr/>
            </a:pPr>
            <a:endParaRPr lang="en-US"/>
          </a:p>
        </p:txBody>
      </p:sp>
      <p:sp>
        <p:nvSpPr>
          <p:cNvPr id="29699" name="Rectangle 3"/>
          <p:cNvSpPr>
            <a:spLocks noGrp="1" noChangeArrowheads="1"/>
          </p:cNvSpPr>
          <p:nvPr>
            <p:ph type="dt" sz="quarter" idx="1"/>
          </p:nvPr>
        </p:nvSpPr>
        <p:spPr bwMode="auto">
          <a:xfrm>
            <a:off x="3938588" y="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a:defPPr>
            <a:lvl1pPr algn="r" defTabSz="928688">
              <a:defRPr sz="1200" b="0">
                <a:solidFill>
                  <a:schemeClr val="tx1"/>
                </a:solidFill>
                <a:latin typeface="Arial" pitchFamily="34" charset="0"/>
              </a:defRPr>
            </a:lvl1pPr>
          </a:lstStyle>
          <a:p>
            <a:pPr>
              <a:defRPr/>
            </a:pPr>
            <a:endParaRPr lang="en-US"/>
          </a:p>
        </p:txBody>
      </p:sp>
      <p:sp>
        <p:nvSpPr>
          <p:cNvPr id="29700" name="Rectangle 4"/>
          <p:cNvSpPr>
            <a:spLocks noGrp="1" noChangeArrowheads="1"/>
          </p:cNvSpPr>
          <p:nvPr>
            <p:ph type="ftr" sz="quarter" idx="2"/>
          </p:nvPr>
        </p:nvSpPr>
        <p:spPr bwMode="auto">
          <a:xfrm>
            <a:off x="0" y="877570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a:defPPr>
            <a:lvl1pPr algn="l" defTabSz="928688">
              <a:defRPr sz="1200" b="0">
                <a:solidFill>
                  <a:schemeClr val="tx1"/>
                </a:solidFill>
                <a:latin typeface="Arial" pitchFamily="34" charset="0"/>
              </a:defRPr>
            </a:lvl1pPr>
          </a:lstStyle>
          <a:p>
            <a:pPr>
              <a:defRPr/>
            </a:pPr>
            <a:endParaRPr lang="en-US"/>
          </a:p>
        </p:txBody>
      </p:sp>
      <p:sp>
        <p:nvSpPr>
          <p:cNvPr id="29701" name="Rectangle 5"/>
          <p:cNvSpPr>
            <a:spLocks noGrp="1" noChangeArrowheads="1"/>
          </p:cNvSpPr>
          <p:nvPr>
            <p:ph type="sldNum" sz="quarter" idx="3"/>
          </p:nvPr>
        </p:nvSpPr>
        <p:spPr bwMode="auto">
          <a:xfrm>
            <a:off x="3938588" y="877570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a:defPPr>
            <a:lvl1pPr algn="r" defTabSz="928688">
              <a:defRPr sz="1200" b="0">
                <a:solidFill>
                  <a:schemeClr val="tx1"/>
                </a:solidFill>
                <a:latin typeface="Arial" pitchFamily="34" charset="0"/>
              </a:defRPr>
            </a:lvl1pPr>
          </a:lstStyle>
          <a:p>
            <a:pPr>
              <a:defRPr/>
            </a:pPr>
            <a:fld id="{54F1B5D8-D97D-47DE-99FD-BED51FB7C907}" type="slidenum">
              <a:rPr lang="en-US"/>
              <a:pPr>
                <a:defRPr/>
              </a:pPr>
              <a:t>‹#›</a:t>
            </a:fld>
            <a:endParaRPr lang="en-US"/>
          </a:p>
        </p:txBody>
      </p:sp>
    </p:spTree>
    <p:extLst>
      <p:ext uri="{BB962C8B-B14F-4D97-AF65-F5344CB8AC3E}">
        <p14:creationId xmlns:p14="http://schemas.microsoft.com/office/powerpoint/2010/main" val="74827842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5EDBB11-81A3-4CFA-BA97-1ABE9A8F32CF}" type="slidenum">
              <a:rPr lang="en-US"/>
              <a:pPr>
                <a:defRPr/>
              </a:pPr>
              <a:t>‹#›</a:t>
            </a:fld>
            <a:endParaRPr lang="en-US"/>
          </a:p>
        </p:txBody>
      </p:sp>
    </p:spTree>
    <p:extLst>
      <p:ext uri="{BB962C8B-B14F-4D97-AF65-F5344CB8AC3E}">
        <p14:creationId xmlns:p14="http://schemas.microsoft.com/office/powerpoint/2010/main" val="356581677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65ECC0F7-0140-4FFA-BB4D-270D63D3C308}" type="slidenum">
              <a:rPr lang="en-US"/>
              <a:pPr>
                <a:defRPr/>
              </a:pPr>
              <a:t>‹#›</a:t>
            </a:fld>
            <a:endParaRPr lang="en-US"/>
          </a:p>
        </p:txBody>
      </p:sp>
    </p:spTree>
    <p:extLst>
      <p:ext uri="{BB962C8B-B14F-4D97-AF65-F5344CB8AC3E}">
        <p14:creationId xmlns:p14="http://schemas.microsoft.com/office/powerpoint/2010/main" val="3707377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41" y="1317625"/>
            <a:ext cx="9875837" cy="2808922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C1B9D64-3336-481D-94A5-F579BB4A8A39}" type="slidenum">
              <a:rPr lang="en-US"/>
              <a:pPr>
                <a:defRPr/>
              </a:pPr>
              <a:t>‹#›</a:t>
            </a:fld>
            <a:endParaRPr lang="en-US"/>
          </a:p>
        </p:txBody>
      </p:sp>
    </p:spTree>
    <p:extLst>
      <p:ext uri="{BB962C8B-B14F-4D97-AF65-F5344CB8AC3E}">
        <p14:creationId xmlns:p14="http://schemas.microsoft.com/office/powerpoint/2010/main" val="183614209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193927" y="1317625"/>
            <a:ext cx="39503350" cy="5486400"/>
          </a:xfrm>
        </p:spPr>
        <p:txBody>
          <a:bodyPr/>
          <a:lstStyle>
            <a:defPPr>
              <a:defRPr kern="1200"/>
            </a:defPPr>
          </a:lstStyle>
          <a:p>
            <a:r>
              <a:rPr lang="en-US"/>
              <a:t>Click to edit Master title style</a:t>
            </a:r>
          </a:p>
        </p:txBody>
      </p:sp>
      <p:sp>
        <p:nvSpPr>
          <p:cNvPr id="3" name="Content Placeholder 2"/>
          <p:cNvSpPr>
            <a:spLocks noGrp="1"/>
          </p:cNvSpPr>
          <p:nvPr>
            <p:ph sz="quarter" idx="1"/>
          </p:nvPr>
        </p:nvSpPr>
        <p:spPr>
          <a:xfrm>
            <a:off x="2193927" y="7680326"/>
            <a:ext cx="19675475" cy="10787063"/>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22021802" y="7680326"/>
            <a:ext cx="19675475" cy="10787063"/>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193927" y="18619788"/>
            <a:ext cx="19675475" cy="10787062"/>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22021802" y="18619788"/>
            <a:ext cx="19675475" cy="10787062"/>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2D98BD33-354E-4B11-91E6-709054688882}" type="slidenum">
              <a:rPr lang="en-US"/>
              <a:pPr>
                <a:defRPr/>
              </a:pPr>
              <a:t>‹#›</a:t>
            </a:fld>
            <a:endParaRPr lang="en-US"/>
          </a:p>
        </p:txBody>
      </p:sp>
    </p:spTree>
    <p:extLst>
      <p:ext uri="{BB962C8B-B14F-4D97-AF65-F5344CB8AC3E}">
        <p14:creationId xmlns:p14="http://schemas.microsoft.com/office/powerpoint/2010/main" val="11064980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5940B6B-3169-44D4-847B-7863905C32CF}" type="slidenum">
              <a:rPr lang="en-US"/>
              <a:pPr>
                <a:defRPr/>
              </a:pPr>
              <a:t>‹#›</a:t>
            </a:fld>
            <a:endParaRPr lang="en-US"/>
          </a:p>
        </p:txBody>
      </p:sp>
    </p:spTree>
    <p:extLst>
      <p:ext uri="{BB962C8B-B14F-4D97-AF65-F5344CB8AC3E}">
        <p14:creationId xmlns:p14="http://schemas.microsoft.com/office/powerpoint/2010/main" val="17305290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42"/>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03A4FA6-7C07-49C1-973B-224AB06B993C}" type="slidenum">
              <a:rPr lang="en-US"/>
              <a:pPr>
                <a:defRPr/>
              </a:pPr>
              <a:t>‹#›</a:t>
            </a:fld>
            <a:endParaRPr lang="en-US"/>
          </a:p>
        </p:txBody>
      </p:sp>
    </p:spTree>
    <p:extLst>
      <p:ext uri="{BB962C8B-B14F-4D97-AF65-F5344CB8AC3E}">
        <p14:creationId xmlns:p14="http://schemas.microsoft.com/office/powerpoint/2010/main" val="23931173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7"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2"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302B25C-7078-4EDD-9EEA-F171F39DFD5B}" type="slidenum">
              <a:rPr lang="en-US"/>
              <a:pPr>
                <a:defRPr/>
              </a:pPr>
              <a:t>‹#›</a:t>
            </a:fld>
            <a:endParaRPr lang="en-US"/>
          </a:p>
        </p:txBody>
      </p:sp>
    </p:spTree>
    <p:extLst>
      <p:ext uri="{BB962C8B-B14F-4D97-AF65-F5344CB8AC3E}">
        <p14:creationId xmlns:p14="http://schemas.microsoft.com/office/powerpoint/2010/main" val="35662033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8"/>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8"/>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32F454DA-B8E5-407C-A8B0-B2982CBF7185}" type="slidenum">
              <a:rPr lang="en-US"/>
              <a:pPr>
                <a:defRPr/>
              </a:pPr>
              <a:t>‹#›</a:t>
            </a:fld>
            <a:endParaRPr lang="en-US"/>
          </a:p>
        </p:txBody>
      </p:sp>
    </p:spTree>
    <p:extLst>
      <p:ext uri="{BB962C8B-B14F-4D97-AF65-F5344CB8AC3E}">
        <p14:creationId xmlns:p14="http://schemas.microsoft.com/office/powerpoint/2010/main" val="180588905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865CC813-0CE0-4F7E-9B7F-FCCCD6CE8862}" type="slidenum">
              <a:rPr lang="en-US"/>
              <a:pPr>
                <a:defRPr/>
              </a:pPr>
              <a:t>‹#›</a:t>
            </a:fld>
            <a:endParaRPr lang="en-US"/>
          </a:p>
        </p:txBody>
      </p:sp>
    </p:spTree>
    <p:extLst>
      <p:ext uri="{BB962C8B-B14F-4D97-AF65-F5344CB8AC3E}">
        <p14:creationId xmlns:p14="http://schemas.microsoft.com/office/powerpoint/2010/main" val="22604356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5D3508A-868C-432E-A93E-3C5AF7B204CE}" type="slidenum">
              <a:rPr lang="en-US"/>
              <a:pPr>
                <a:defRPr/>
              </a:pPr>
              <a:t>‹#›</a:t>
            </a:fld>
            <a:endParaRPr lang="en-US"/>
          </a:p>
        </p:txBody>
      </p:sp>
    </p:spTree>
    <p:extLst>
      <p:ext uri="{BB962C8B-B14F-4D97-AF65-F5344CB8AC3E}">
        <p14:creationId xmlns:p14="http://schemas.microsoft.com/office/powerpoint/2010/main" val="232937732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DEB5CAF5-4FB5-4E33-861E-BCE1A11039C1}" type="slidenum">
              <a:rPr lang="en-US"/>
              <a:pPr>
                <a:defRPr/>
              </a:pPr>
              <a:t>‹#›</a:t>
            </a:fld>
            <a:endParaRPr lang="en-US"/>
          </a:p>
        </p:txBody>
      </p:sp>
    </p:spTree>
    <p:extLst>
      <p:ext uri="{BB962C8B-B14F-4D97-AF65-F5344CB8AC3E}">
        <p14:creationId xmlns:p14="http://schemas.microsoft.com/office/powerpoint/2010/main" val="306706918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5" y="23042567"/>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5"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5" y="25763542"/>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E1738493-E10F-4F1A-B075-F4B94CA41991}" type="slidenum">
              <a:rPr lang="en-US"/>
              <a:pPr>
                <a:defRPr/>
              </a:pPr>
              <a:t>‹#›</a:t>
            </a:fld>
            <a:endParaRPr lang="en-US"/>
          </a:p>
        </p:txBody>
      </p:sp>
    </p:spTree>
    <p:extLst>
      <p:ext uri="{BB962C8B-B14F-4D97-AF65-F5344CB8AC3E}">
        <p14:creationId xmlns:p14="http://schemas.microsoft.com/office/powerpoint/2010/main" val="412977478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A9A9"/>
            </a:gs>
            <a:gs pos="50000">
              <a:srgbClr val="990000"/>
            </a:gs>
            <a:gs pos="100000">
              <a:srgbClr val="DDA9A9"/>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a:defPPr>
            <a:lvl1pPr algn="l" defTabSz="3762375">
              <a:defRPr sz="5700" b="0">
                <a:solidFill>
                  <a:schemeClr val="tx1"/>
                </a:solidFill>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a:defPPr>
            <a:lvl1pPr defTabSz="3762375">
              <a:defRPr sz="5700" b="0">
                <a:solidFill>
                  <a:schemeClr val="tx1"/>
                </a:solidFill>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a:defPPr>
            <a:lvl1pPr algn="r" defTabSz="3762375">
              <a:defRPr sz="5700" b="0">
                <a:solidFill>
                  <a:schemeClr val="tx1"/>
                </a:solidFill>
                <a:latin typeface="Arial" pitchFamily="34" charset="0"/>
              </a:defRPr>
            </a:lvl1pPr>
          </a:lstStyle>
          <a:p>
            <a:pPr>
              <a:defRPr/>
            </a:pPr>
            <a:fld id="{B42DBB13-E718-4C9A-AC99-89A36AFA8FDE}" type="slidenum">
              <a:rPr lang="en-US"/>
              <a:pPr>
                <a:defRPr/>
              </a:pPr>
              <a:t>‹#›</a:t>
            </a:fld>
            <a:endParaRPr lang="en-US"/>
          </a:p>
        </p:txBody>
      </p:sp>
      <p:pic>
        <p:nvPicPr>
          <p:cNvPr id="1031" name="New picture"/>
          <p:cNvPicPr/>
          <p:nvPr/>
        </p:nvPicPr>
        <p:blipFill>
          <a:blip r:embed="rId14"/>
          <a:stretch>
            <a:fillRect/>
          </a:stretch>
        </p:blipFill>
        <p:spPr>
          <a:xfrm rot="16200000">
            <a:off x="-11074400" y="16459200"/>
            <a:ext cx="14274800" cy="3937000"/>
          </a:xfrm>
          <a:prstGeom prst="rect">
            <a:avLst/>
          </a:prstGeom>
        </p:spPr>
      </p:pic>
      <p:pic>
        <p:nvPicPr>
          <p:cNvPr id="1032" name="New picture"/>
          <p:cNvPicPr/>
          <p:nvPr/>
        </p:nvPicPr>
        <p:blipFill>
          <a:blip r:embed="rId14"/>
          <a:stretch>
            <a:fillRect/>
          </a:stretch>
        </p:blipFill>
        <p:spPr>
          <a:xfrm rot="5400000">
            <a:off x="40690800" y="16459200"/>
            <a:ext cx="14274800" cy="3937000"/>
          </a:xfrm>
          <a:prstGeom prst="rect">
            <a:avLst/>
          </a:prstGeom>
        </p:spPr>
      </p:pic>
      <p:pic>
        <p:nvPicPr>
          <p:cNvPr id="1033" name="New picture"/>
          <p:cNvPicPr/>
          <p:nvPr/>
        </p:nvPicPr>
        <p:blipFill>
          <a:blip r:embed="rId15"/>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perceptualpewter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pitchFamily="34" charset="0"/>
        </a:defRPr>
      </a:lvl2pPr>
      <a:lvl3pPr algn="ctr" defTabSz="3762375" rtl="0" eaLnBrk="0" fontAlgn="base" hangingPunct="0">
        <a:spcBef>
          <a:spcPct val="0"/>
        </a:spcBef>
        <a:spcAft>
          <a:spcPct val="0"/>
        </a:spcAft>
        <a:defRPr sz="18200">
          <a:solidFill>
            <a:schemeClr val="tx2"/>
          </a:solidFill>
          <a:latin typeface="Arial" pitchFamily="34" charset="0"/>
        </a:defRPr>
      </a:lvl3pPr>
      <a:lvl4pPr algn="ctr" defTabSz="3762375" rtl="0" eaLnBrk="0" fontAlgn="base" hangingPunct="0">
        <a:spcBef>
          <a:spcPct val="0"/>
        </a:spcBef>
        <a:spcAft>
          <a:spcPct val="0"/>
        </a:spcAft>
        <a:defRPr sz="18200">
          <a:solidFill>
            <a:schemeClr val="tx2"/>
          </a:solidFill>
          <a:latin typeface="Arial" pitchFamily="34" charset="0"/>
        </a:defRPr>
      </a:lvl4pPr>
      <a:lvl5pPr algn="ctr" defTabSz="3762375" rtl="0" eaLnBrk="0" fontAlgn="base" hangingPunct="0">
        <a:spcBef>
          <a:spcPct val="0"/>
        </a:spcBef>
        <a:spcAft>
          <a:spcPct val="0"/>
        </a:spcAft>
        <a:defRPr sz="18200">
          <a:solidFill>
            <a:schemeClr val="tx2"/>
          </a:solidFill>
          <a:latin typeface="Arial" pitchFamily="34" charset="0"/>
        </a:defRPr>
      </a:lvl5pPr>
      <a:lvl6pPr marL="457200" algn="ctr" defTabSz="3762375" rtl="0" fontAlgn="base">
        <a:spcBef>
          <a:spcPct val="0"/>
        </a:spcBef>
        <a:spcAft>
          <a:spcPct val="0"/>
        </a:spcAft>
        <a:defRPr sz="18200">
          <a:solidFill>
            <a:schemeClr val="tx2"/>
          </a:solidFill>
          <a:latin typeface="Arial" pitchFamily="34" charset="0"/>
        </a:defRPr>
      </a:lvl6pPr>
      <a:lvl7pPr marL="914400" algn="ctr" defTabSz="3762375" rtl="0" fontAlgn="base">
        <a:spcBef>
          <a:spcPct val="0"/>
        </a:spcBef>
        <a:spcAft>
          <a:spcPct val="0"/>
        </a:spcAft>
        <a:defRPr sz="18200">
          <a:solidFill>
            <a:schemeClr val="tx2"/>
          </a:solidFill>
          <a:latin typeface="Arial" pitchFamily="34" charset="0"/>
        </a:defRPr>
      </a:lvl7pPr>
      <a:lvl8pPr marL="1371600" algn="ctr" defTabSz="3762375" rtl="0" fontAlgn="base">
        <a:spcBef>
          <a:spcPct val="0"/>
        </a:spcBef>
        <a:spcAft>
          <a:spcPct val="0"/>
        </a:spcAft>
        <a:defRPr sz="18200">
          <a:solidFill>
            <a:schemeClr val="tx2"/>
          </a:solidFill>
          <a:latin typeface="Arial" pitchFamily="34" charset="0"/>
        </a:defRPr>
      </a:lvl8pPr>
      <a:lvl9pPr marL="1828800" algn="ctr" defTabSz="3762375" rtl="0" fontAlgn="base">
        <a:spcBef>
          <a:spcPct val="0"/>
        </a:spcBef>
        <a:spcAft>
          <a:spcPct val="0"/>
        </a:spcAft>
        <a:defRPr sz="18200">
          <a:solidFill>
            <a:schemeClr val="tx2"/>
          </a:solidFill>
          <a:latin typeface="Arial" pitchFamily="34" charset="0"/>
        </a:defRPr>
      </a:lvl9pPr>
    </p:titleStyle>
    <p:bodyStyle>
      <a:defPPr>
        <a:defRPr kern="1200"/>
      </a:defPPr>
      <a:lvl1pPr marL="1409700" indent="-1409700" algn="l" defTabSz="3762375" rtl="0" eaLnBrk="0" fontAlgn="base" hangingPunct="0">
        <a:spcBef>
          <a:spcPct val="20000"/>
        </a:spcBef>
        <a:spcAft>
          <a:spcPct val="0"/>
        </a:spcAft>
        <a:buChar char="•"/>
        <a:defRPr sz="13200">
          <a:solidFill>
            <a:schemeClr val="tx1"/>
          </a:solidFill>
          <a:latin typeface="+mn-lt"/>
          <a:ea typeface="+mn-ea"/>
          <a:cs typeface="+mn-cs"/>
        </a:defRPr>
      </a:lvl1pPr>
      <a:lvl2pPr marL="3057525" indent="-1176338" algn="l" defTabSz="3762375" rtl="0" eaLnBrk="0" fontAlgn="base" hangingPunct="0">
        <a:spcBef>
          <a:spcPct val="20000"/>
        </a:spcBef>
        <a:spcAft>
          <a:spcPct val="0"/>
        </a:spcAft>
        <a:buChar char="–"/>
        <a:defRPr sz="11500">
          <a:solidFill>
            <a:schemeClr val="tx1"/>
          </a:solidFill>
          <a:latin typeface="+mn-lt"/>
        </a:defRPr>
      </a:lvl2pPr>
      <a:lvl3pPr marL="4702175" indent="-939800" algn="l" defTabSz="3762375" rtl="0" eaLnBrk="0" fontAlgn="base" hangingPunct="0">
        <a:spcBef>
          <a:spcPct val="20000"/>
        </a:spcBef>
        <a:spcAft>
          <a:spcPct val="0"/>
        </a:spcAft>
        <a:buChar char="•"/>
        <a:defRPr sz="9900">
          <a:solidFill>
            <a:schemeClr val="tx1"/>
          </a:solidFill>
          <a:latin typeface="+mn-lt"/>
        </a:defRPr>
      </a:lvl3pPr>
      <a:lvl4pPr marL="6583363" indent="-939800" algn="l" defTabSz="3762375" rtl="0" eaLnBrk="0" fontAlgn="base" hangingPunct="0">
        <a:spcBef>
          <a:spcPct val="20000"/>
        </a:spcBef>
        <a:spcAft>
          <a:spcPct val="0"/>
        </a:spcAft>
        <a:buChar char="–"/>
        <a:defRPr sz="8200">
          <a:solidFill>
            <a:schemeClr val="tx1"/>
          </a:solidFill>
          <a:latin typeface="+mn-lt"/>
        </a:defRPr>
      </a:lvl4pPr>
      <a:lvl5pPr marL="8466138" indent="-941388" algn="l" defTabSz="3762375" rtl="0" eaLnBrk="0" fontAlgn="base" hangingPunct="0">
        <a:spcBef>
          <a:spcPct val="20000"/>
        </a:spcBef>
        <a:spcAft>
          <a:spcPct val="0"/>
        </a:spcAft>
        <a:buChar char="»"/>
        <a:defRPr sz="8200">
          <a:solidFill>
            <a:schemeClr val="tx1"/>
          </a:solidFill>
          <a:latin typeface="+mn-lt"/>
        </a:defRPr>
      </a:lvl5pPr>
      <a:lvl6pPr marL="8923338" indent="-941388" algn="l" defTabSz="3762375" rtl="0" fontAlgn="base">
        <a:spcBef>
          <a:spcPct val="20000"/>
        </a:spcBef>
        <a:spcAft>
          <a:spcPct val="0"/>
        </a:spcAft>
        <a:buChar char="»"/>
        <a:defRPr sz="8200">
          <a:solidFill>
            <a:schemeClr val="tx1"/>
          </a:solidFill>
          <a:latin typeface="+mn-lt"/>
        </a:defRPr>
      </a:lvl6pPr>
      <a:lvl7pPr marL="9380538" indent="-941388" algn="l" defTabSz="3762375" rtl="0" fontAlgn="base">
        <a:spcBef>
          <a:spcPct val="20000"/>
        </a:spcBef>
        <a:spcAft>
          <a:spcPct val="0"/>
        </a:spcAft>
        <a:buChar char="»"/>
        <a:defRPr sz="8200">
          <a:solidFill>
            <a:schemeClr val="tx1"/>
          </a:solidFill>
          <a:latin typeface="+mn-lt"/>
        </a:defRPr>
      </a:lvl7pPr>
      <a:lvl8pPr marL="9837738" indent="-941388" algn="l" defTabSz="3762375" rtl="0" fontAlgn="base">
        <a:spcBef>
          <a:spcPct val="20000"/>
        </a:spcBef>
        <a:spcAft>
          <a:spcPct val="0"/>
        </a:spcAft>
        <a:buChar char="»"/>
        <a:defRPr sz="8200">
          <a:solidFill>
            <a:schemeClr val="tx1"/>
          </a:solidFill>
          <a:latin typeface="+mn-lt"/>
        </a:defRPr>
      </a:lvl8pPr>
      <a:lvl9pPr marL="10294938" indent="-941388" algn="l" defTabSz="3762375" rtl="0" fontAlgn="base">
        <a:spcBef>
          <a:spcPct val="20000"/>
        </a:spcBef>
        <a:spcAft>
          <a:spcPct val="0"/>
        </a:spcAft>
        <a:buChar char="»"/>
        <a:defRPr sz="8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i.org/10.1016/j.aiopen.2022.03.001" TargetMode="Externa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C8C8C8"/>
            </a:gs>
          </a:gsLst>
          <a:lin ang="5400000" scaled="1"/>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sz="quarter"/>
          </p:nvPr>
        </p:nvSpPr>
        <p:spPr>
          <a:xfrm>
            <a:off x="685800" y="533399"/>
            <a:ext cx="42519600" cy="5114323"/>
          </a:xfrm>
          <a:prstGeom prst="roundRect">
            <a:avLst>
              <a:gd name="adj" fmla="val 6990"/>
            </a:avLst>
          </a:prstGeom>
          <a:solidFill>
            <a:srgbClr val="2D3C50"/>
          </a:solidFill>
          <a:ln>
            <a:solidFill>
              <a:schemeClr val="tx1"/>
            </a:solidFill>
            <a:miter lim="800000"/>
          </a:ln>
        </p:spPr>
        <p:txBody>
          <a:bodyPr/>
          <a:lstStyle>
            <a:defPPr>
              <a:defRPr kern="1200"/>
            </a:defPPr>
          </a:lstStyle>
          <a:p>
            <a:pPr eaLnBrk="1" hangingPunct="1"/>
            <a:endParaRPr lang="en-US" sz="4000" i="1">
              <a:noFill/>
            </a:endParaRPr>
          </a:p>
        </p:txBody>
      </p:sp>
      <p:sp>
        <p:nvSpPr>
          <p:cNvPr id="2155" name="Rectangle 167"/>
          <p:cNvSpPr>
            <a:spLocks noChangeArrowheads="1"/>
          </p:cNvSpPr>
          <p:nvPr/>
        </p:nvSpPr>
        <p:spPr bwMode="auto">
          <a:xfrm>
            <a:off x="589336" y="6375709"/>
            <a:ext cx="14140358" cy="1158944"/>
          </a:xfrm>
          <a:prstGeom prst="roundRect">
            <a:avLst/>
          </a:prstGeom>
          <a:solidFill>
            <a:srgbClr val="E64B3C"/>
          </a:solidFill>
          <a:ln w="9525">
            <a:noFill/>
            <a:miter lim="800000"/>
          </a:ln>
        </p:spPr>
        <p:txBody>
          <a:bodyPr wrap="none" lIns="137160" tIns="68580" rIns="137160" bIns="68580" anchor="ctr"/>
          <a:lstStyle>
            <a:defPPr>
              <a:defRPr kern="1200"/>
            </a:defPPr>
          </a:lstStyle>
          <a:p>
            <a:pPr defTabSz="3762375"/>
            <a:r>
              <a:rPr lang="en-US" sz="5400">
                <a:solidFill>
                  <a:schemeClr val="bg1"/>
                </a:solidFill>
                <a:latin typeface="Nunito"/>
              </a:rPr>
              <a:t>Abstract</a:t>
            </a:r>
          </a:p>
        </p:txBody>
      </p:sp>
      <p:sp>
        <p:nvSpPr>
          <p:cNvPr id="17" name="Text Placeholder 5">
            <a:extLst>
              <a:ext uri="{FF2B5EF4-FFF2-40B4-BE49-F238E27FC236}">
                <a16:creationId xmlns:a16="http://schemas.microsoft.com/office/drawing/2014/main" id="{B2C25681-95AF-45D0-852E-DC3E00E2FDFE}"/>
              </a:ext>
            </a:extLst>
          </p:cNvPr>
          <p:cNvSpPr txBox="1"/>
          <p:nvPr/>
        </p:nvSpPr>
        <p:spPr>
          <a:xfrm>
            <a:off x="3657600" y="1278651"/>
            <a:ext cx="36576000" cy="2937440"/>
          </a:xfrm>
          <a:prstGeom prst="rect">
            <a:avLst/>
          </a:prstGeom>
        </p:spPr>
        <p:txBody>
          <a:bodyPr lIns="0" tIns="0" rIns="0" bIns="0" anchor="t">
            <a:no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algn="ctr" defTabSz="3761086">
              <a:spcBef>
                <a:spcPct val="20000"/>
              </a:spcBef>
              <a:defRPr/>
            </a:pPr>
            <a:r>
              <a:rPr lang="en-US" sz="8500">
                <a:solidFill>
                  <a:schemeClr val="bg1"/>
                </a:solidFill>
                <a:latin typeface="Nunito"/>
              </a:rPr>
              <a:t>Evidence Retrieval</a:t>
            </a:r>
            <a:endParaRPr lang="en-US"/>
          </a:p>
        </p:txBody>
      </p:sp>
      <p:sp>
        <p:nvSpPr>
          <p:cNvPr id="18" name="Text Placeholder 5">
            <a:extLst>
              <a:ext uri="{FF2B5EF4-FFF2-40B4-BE49-F238E27FC236}">
                <a16:creationId xmlns:a16="http://schemas.microsoft.com/office/drawing/2014/main" id="{EF872E11-D0DF-4446-BE76-A398B88E9B44}"/>
              </a:ext>
            </a:extLst>
          </p:cNvPr>
          <p:cNvSpPr txBox="1"/>
          <p:nvPr/>
        </p:nvSpPr>
        <p:spPr>
          <a:xfrm>
            <a:off x="3657600" y="3096246"/>
            <a:ext cx="36576000" cy="1723549"/>
          </a:xfrm>
          <a:prstGeom prst="rect">
            <a:avLst/>
          </a:prstGeom>
        </p:spPr>
        <p:txBody>
          <a:bodyPr lIns="0" tIns="0" rIns="0" bIns="0" anchor="t">
            <a:sp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algn="ctr">
              <a:defRPr/>
            </a:pPr>
            <a:r>
              <a:rPr lang="en-US" sz="5600" b="0" err="1">
                <a:solidFill>
                  <a:schemeClr val="bg1"/>
                </a:solidFill>
                <a:latin typeface="Open Sans"/>
                <a:ea typeface="Open Sans"/>
                <a:cs typeface="Open Sans"/>
              </a:rPr>
              <a:t>Enlong</a:t>
            </a:r>
            <a:r>
              <a:rPr lang="en-US" sz="5600" b="0">
                <a:solidFill>
                  <a:schemeClr val="bg1"/>
                </a:solidFill>
                <a:latin typeface="Open Sans"/>
                <a:ea typeface="Open Sans"/>
                <a:cs typeface="Open Sans"/>
              </a:rPr>
              <a:t> Bo and Wei Xiang Wong</a:t>
            </a:r>
            <a:endParaRPr lang="en-US" sz="5600" b="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ctr">
              <a:defRPr/>
            </a:pPr>
            <a:r>
              <a:rPr lang="en-US" sz="5600" b="0" dirty="0">
                <a:solidFill>
                  <a:schemeClr val="bg1"/>
                </a:solidFill>
                <a:latin typeface="Open Sans"/>
                <a:ea typeface="Open Sans"/>
                <a:cs typeface="Open Sans"/>
              </a:rPr>
              <a:t>University of Manchester</a:t>
            </a:r>
            <a:endParaRPr lang="en-US" sz="56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Rectangle 167">
            <a:extLst>
              <a:ext uri="{FF2B5EF4-FFF2-40B4-BE49-F238E27FC236}">
                <a16:creationId xmlns:a16="http://schemas.microsoft.com/office/drawing/2014/main" id="{F8160BCC-36FC-4419-BD0D-F8E0CD69D3FC}"/>
              </a:ext>
            </a:extLst>
          </p:cNvPr>
          <p:cNvSpPr>
            <a:spLocks noChangeArrowheads="1"/>
          </p:cNvSpPr>
          <p:nvPr/>
        </p:nvSpPr>
        <p:spPr bwMode="auto">
          <a:xfrm>
            <a:off x="15561415" y="6375709"/>
            <a:ext cx="14348519" cy="1158944"/>
          </a:xfrm>
          <a:prstGeom prst="roundRect">
            <a:avLst/>
          </a:prstGeom>
          <a:solidFill>
            <a:srgbClr val="E64B3C"/>
          </a:solidFill>
          <a:ln w="9525">
            <a:noFill/>
            <a:miter lim="800000"/>
          </a:ln>
        </p:spPr>
        <p:txBody>
          <a:bodyPr wrap="none" lIns="137160" tIns="68580" rIns="137160" bIns="68580" anchor="ctr"/>
          <a:lstStyle>
            <a:defPPr>
              <a:defRPr kern="1200"/>
            </a:defPPr>
          </a:lstStyle>
          <a:p>
            <a:pPr defTabSz="3762375"/>
            <a:r>
              <a:rPr lang="en-US" sz="5400">
                <a:solidFill>
                  <a:schemeClr val="bg1"/>
                </a:solidFill>
                <a:latin typeface="Nunito"/>
              </a:rPr>
              <a:t>Methodology</a:t>
            </a:r>
          </a:p>
        </p:txBody>
      </p:sp>
      <p:sp>
        <p:nvSpPr>
          <p:cNvPr id="22" name="Rectangle 167">
            <a:extLst>
              <a:ext uri="{FF2B5EF4-FFF2-40B4-BE49-F238E27FC236}">
                <a16:creationId xmlns:a16="http://schemas.microsoft.com/office/drawing/2014/main" id="{911E8223-4617-4E14-85CC-64FBEF860AEB}"/>
              </a:ext>
            </a:extLst>
          </p:cNvPr>
          <p:cNvSpPr>
            <a:spLocks noChangeArrowheads="1"/>
          </p:cNvSpPr>
          <p:nvPr/>
        </p:nvSpPr>
        <p:spPr bwMode="auto">
          <a:xfrm>
            <a:off x="31001943" y="6375709"/>
            <a:ext cx="12203457" cy="1158944"/>
          </a:xfrm>
          <a:prstGeom prst="roundRect">
            <a:avLst/>
          </a:prstGeom>
          <a:solidFill>
            <a:srgbClr val="E64B3C"/>
          </a:solidFill>
          <a:ln w="9525">
            <a:noFill/>
            <a:miter lim="800000"/>
          </a:ln>
        </p:spPr>
        <p:txBody>
          <a:bodyPr wrap="none" lIns="137160" tIns="68580" rIns="137160" bIns="68580" anchor="ctr"/>
          <a:lstStyle>
            <a:defPPr>
              <a:defRPr kern="1200"/>
            </a:defPPr>
          </a:lstStyle>
          <a:p>
            <a:pPr defTabSz="3762375"/>
            <a:r>
              <a:rPr lang="en-US" sz="5400">
                <a:solidFill>
                  <a:schemeClr val="bg1"/>
                </a:solidFill>
                <a:latin typeface="Nunito"/>
              </a:rPr>
              <a:t>Conclusion</a:t>
            </a:r>
          </a:p>
        </p:txBody>
      </p:sp>
      <p:sp>
        <p:nvSpPr>
          <p:cNvPr id="27" name="Rectangle 167">
            <a:extLst>
              <a:ext uri="{FF2B5EF4-FFF2-40B4-BE49-F238E27FC236}">
                <a16:creationId xmlns:a16="http://schemas.microsoft.com/office/drawing/2014/main" id="{9E369C6D-A264-4B89-931F-14FD6655F2D2}"/>
              </a:ext>
            </a:extLst>
          </p:cNvPr>
          <p:cNvSpPr>
            <a:spLocks noChangeArrowheads="1"/>
          </p:cNvSpPr>
          <p:nvPr/>
        </p:nvSpPr>
        <p:spPr bwMode="auto">
          <a:xfrm>
            <a:off x="603298" y="12821181"/>
            <a:ext cx="14156011" cy="1161906"/>
          </a:xfrm>
          <a:prstGeom prst="roundRect">
            <a:avLst/>
          </a:prstGeom>
          <a:solidFill>
            <a:srgbClr val="E64B3C"/>
          </a:solidFill>
          <a:ln w="9525">
            <a:noFill/>
            <a:miter lim="800000"/>
          </a:ln>
        </p:spPr>
        <p:txBody>
          <a:bodyPr wrap="none" lIns="137160" tIns="68580" rIns="137160" bIns="68580" anchor="ctr"/>
          <a:lstStyle>
            <a:defPPr>
              <a:defRPr kern="1200"/>
            </a:defPPr>
          </a:lstStyle>
          <a:p>
            <a:pPr defTabSz="3762375"/>
            <a:r>
              <a:rPr lang="en-US" sz="5400">
                <a:solidFill>
                  <a:schemeClr val="bg1"/>
                </a:solidFill>
                <a:latin typeface="Nunito"/>
              </a:rPr>
              <a:t>Introduction</a:t>
            </a:r>
          </a:p>
        </p:txBody>
      </p:sp>
      <p:sp>
        <p:nvSpPr>
          <p:cNvPr id="21" name="Rectangle 167">
            <a:extLst>
              <a:ext uri="{FF2B5EF4-FFF2-40B4-BE49-F238E27FC236}">
                <a16:creationId xmlns:a16="http://schemas.microsoft.com/office/drawing/2014/main" id="{101B52F1-D8CA-4741-B86D-98C03F645847}"/>
              </a:ext>
            </a:extLst>
          </p:cNvPr>
          <p:cNvSpPr>
            <a:spLocks noChangeArrowheads="1"/>
          </p:cNvSpPr>
          <p:nvPr/>
        </p:nvSpPr>
        <p:spPr bwMode="auto">
          <a:xfrm>
            <a:off x="15561415" y="17068291"/>
            <a:ext cx="14348517" cy="1152176"/>
          </a:xfrm>
          <a:prstGeom prst="roundRect">
            <a:avLst/>
          </a:prstGeom>
          <a:solidFill>
            <a:srgbClr val="E64B3C"/>
          </a:solidFill>
          <a:ln w="9525">
            <a:noFill/>
            <a:miter lim="800000"/>
          </a:ln>
        </p:spPr>
        <p:txBody>
          <a:bodyPr wrap="none" lIns="137160" tIns="68580" rIns="137160" bIns="68580" anchor="ctr"/>
          <a:lstStyle>
            <a:defPPr>
              <a:defRPr kern="1200"/>
            </a:defPPr>
          </a:lstStyle>
          <a:p>
            <a:pPr defTabSz="3762375"/>
            <a:r>
              <a:rPr lang="en-US" sz="5400" dirty="0">
                <a:solidFill>
                  <a:schemeClr val="bg1"/>
                </a:solidFill>
                <a:latin typeface="Nunito"/>
              </a:rPr>
              <a:t>Results</a:t>
            </a:r>
          </a:p>
        </p:txBody>
      </p:sp>
      <p:sp>
        <p:nvSpPr>
          <p:cNvPr id="32" name="Rectangle 167">
            <a:extLst>
              <a:ext uri="{FF2B5EF4-FFF2-40B4-BE49-F238E27FC236}">
                <a16:creationId xmlns:a16="http://schemas.microsoft.com/office/drawing/2014/main" id="{8A36DE9E-ADA7-4B49-A36B-D777D03B40F4}"/>
              </a:ext>
            </a:extLst>
          </p:cNvPr>
          <p:cNvSpPr>
            <a:spLocks noChangeArrowheads="1"/>
          </p:cNvSpPr>
          <p:nvPr/>
        </p:nvSpPr>
        <p:spPr bwMode="auto">
          <a:xfrm>
            <a:off x="30989954" y="23197168"/>
            <a:ext cx="11777784" cy="967991"/>
          </a:xfrm>
          <a:prstGeom prst="roundRect">
            <a:avLst/>
          </a:prstGeom>
          <a:solidFill>
            <a:srgbClr val="E64B3C"/>
          </a:solidFill>
          <a:ln w="9525">
            <a:noFill/>
            <a:miter lim="800000"/>
          </a:ln>
        </p:spPr>
        <p:txBody>
          <a:bodyPr wrap="none" lIns="137160" tIns="68580" rIns="137160" bIns="68580" anchor="ctr"/>
          <a:lstStyle>
            <a:defPPr>
              <a:defRPr kern="1200"/>
            </a:defPPr>
          </a:lstStyle>
          <a:p>
            <a:pPr defTabSz="3762375"/>
            <a:r>
              <a:rPr lang="en-US" sz="5400">
                <a:solidFill>
                  <a:schemeClr val="bg1"/>
                </a:solidFill>
                <a:latin typeface="Nunito"/>
              </a:rPr>
              <a:t>Reference</a:t>
            </a:r>
          </a:p>
        </p:txBody>
      </p:sp>
      <p:sp>
        <p:nvSpPr>
          <p:cNvPr id="33" name="TextBox 19">
            <a:extLst>
              <a:ext uri="{FF2B5EF4-FFF2-40B4-BE49-F238E27FC236}">
                <a16:creationId xmlns:a16="http://schemas.microsoft.com/office/drawing/2014/main" id="{AD61A419-7763-464E-BEFD-5783756FD735}"/>
              </a:ext>
            </a:extLst>
          </p:cNvPr>
          <p:cNvSpPr txBox="1">
            <a:spLocks noChangeArrowheads="1"/>
          </p:cNvSpPr>
          <p:nvPr/>
        </p:nvSpPr>
        <p:spPr bwMode="auto">
          <a:xfrm>
            <a:off x="31615184" y="24574942"/>
            <a:ext cx="11027507" cy="6986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nchor="t">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l"/>
            <a:r>
              <a:rPr lang="en-US" sz="3200" b="0" dirty="0">
                <a:latin typeface="Times New Roman"/>
                <a:ea typeface="Open Sans"/>
                <a:cs typeface="Times New Roman"/>
              </a:rPr>
              <a:t>[1] (Li, B., Hou, Y. and Che, W. (2022) ‘Data augmentation approaches in natural language processing: A survey’, AI Open, 3, pp. 71–90. Available at: </a:t>
            </a:r>
            <a:r>
              <a:rPr lang="en-US" sz="3200" b="0" dirty="0">
                <a:latin typeface="Times New Roman"/>
                <a:ea typeface="Open Sans"/>
                <a:cs typeface="Times New Roman"/>
                <a:hlinkClick r:id="rId2">
                  <a:extLst>
                    <a:ext uri="{A12FA001-AC4F-418D-AE19-62706E023703}">
                      <ahyp:hlinkClr xmlns:ahyp="http://schemas.microsoft.com/office/drawing/2018/hyperlinkcolor" val="tx"/>
                    </a:ext>
                  </a:extLst>
                </a:hlinkClick>
              </a:rPr>
              <a:t>https://doi.org/10.1016/j.aiopen.2022.03.001</a:t>
            </a:r>
            <a:r>
              <a:rPr lang="en-US" sz="3200" b="0" dirty="0">
                <a:latin typeface="Times New Roman"/>
                <a:ea typeface="Open Sans"/>
                <a:cs typeface="Times New Roman"/>
              </a:rPr>
              <a:t>.</a:t>
            </a:r>
            <a:endParaRPr lang="zh-CN" altLang="en-US" sz="3200" b="0" dirty="0">
              <a:latin typeface="Times New Roman"/>
              <a:cs typeface="Times New Roman"/>
            </a:endParaRPr>
          </a:p>
          <a:p>
            <a:pPr algn="l"/>
            <a:endParaRPr lang="en-US" sz="3200" b="0">
              <a:latin typeface="Times New Roman"/>
              <a:ea typeface="Open Sans"/>
              <a:cs typeface="Times New Roman"/>
            </a:endParaRPr>
          </a:p>
          <a:p>
            <a:pPr algn="l"/>
            <a:r>
              <a:rPr lang="en-US" sz="3200" b="0" dirty="0">
                <a:latin typeface="Times New Roman"/>
                <a:ea typeface="Open Sans"/>
                <a:cs typeface="Times New Roman"/>
              </a:rPr>
              <a:t>[2]Adoma, </a:t>
            </a:r>
            <a:r>
              <a:rPr lang="en-US" sz="3200" b="0">
                <a:latin typeface="Times New Roman"/>
                <a:ea typeface="Open Sans"/>
                <a:cs typeface="Times New Roman"/>
              </a:rPr>
              <a:t>Acheampong Francisca, Henry, </a:t>
            </a:r>
            <a:r>
              <a:rPr lang="en-US" sz="3200" b="0" dirty="0">
                <a:latin typeface="Times New Roman"/>
                <a:ea typeface="Open Sans"/>
                <a:cs typeface="Times New Roman"/>
              </a:rPr>
              <a:t>N</a:t>
            </a:r>
            <a:r>
              <a:rPr lang="en-US" sz="3200" b="0">
                <a:latin typeface="Times New Roman"/>
                <a:ea typeface="Open Sans"/>
                <a:cs typeface="Times New Roman"/>
              </a:rPr>
              <a:t>.-</a:t>
            </a:r>
            <a:r>
              <a:rPr lang="en-US" sz="3200" b="0" dirty="0">
                <a:latin typeface="Times New Roman"/>
                <a:ea typeface="Open Sans"/>
                <a:cs typeface="Times New Roman"/>
              </a:rPr>
              <a:t>M. and Chen, </a:t>
            </a:r>
            <a:r>
              <a:rPr lang="en-US" sz="3200" b="0">
                <a:latin typeface="Times New Roman"/>
                <a:ea typeface="Open Sans"/>
                <a:cs typeface="Times New Roman"/>
              </a:rPr>
              <a:t>W. (2020) ‘</a:t>
            </a:r>
            <a:r>
              <a:rPr lang="en-US" sz="3200" b="0" dirty="0">
                <a:latin typeface="Times New Roman"/>
                <a:ea typeface="Open Sans"/>
                <a:cs typeface="Times New Roman"/>
              </a:rPr>
              <a:t>Comparative </a:t>
            </a:r>
            <a:r>
              <a:rPr lang="en-US" sz="3200" b="0">
                <a:latin typeface="Times New Roman"/>
                <a:ea typeface="Open Sans"/>
                <a:cs typeface="Times New Roman"/>
              </a:rPr>
              <a:t>analyses </a:t>
            </a:r>
            <a:r>
              <a:rPr lang="en-US" sz="3200" b="0" dirty="0">
                <a:latin typeface="Times New Roman"/>
                <a:ea typeface="Open Sans"/>
                <a:cs typeface="Times New Roman"/>
              </a:rPr>
              <a:t>of </a:t>
            </a:r>
            <a:r>
              <a:rPr lang="en-US" sz="3200" b="0" err="1">
                <a:latin typeface="Times New Roman"/>
                <a:ea typeface="Open Sans"/>
                <a:cs typeface="Times New Roman"/>
              </a:rPr>
              <a:t>bert</a:t>
            </a:r>
            <a:r>
              <a:rPr lang="en-US" sz="3200" b="0" dirty="0">
                <a:latin typeface="Times New Roman"/>
                <a:ea typeface="Open Sans"/>
                <a:cs typeface="Times New Roman"/>
              </a:rPr>
              <a:t>, </a:t>
            </a:r>
            <a:r>
              <a:rPr lang="en-US" sz="3200" b="0" err="1">
                <a:latin typeface="Times New Roman"/>
                <a:ea typeface="Open Sans"/>
                <a:cs typeface="Times New Roman"/>
              </a:rPr>
              <a:t>roberta</a:t>
            </a:r>
            <a:r>
              <a:rPr lang="en-US" sz="3200" b="0" dirty="0">
                <a:latin typeface="Times New Roman"/>
                <a:ea typeface="Open Sans"/>
                <a:cs typeface="Times New Roman"/>
              </a:rPr>
              <a:t>, </a:t>
            </a:r>
            <a:r>
              <a:rPr lang="en-US" sz="3200" b="0" err="1">
                <a:latin typeface="Times New Roman"/>
                <a:ea typeface="Open Sans"/>
                <a:cs typeface="Times New Roman"/>
              </a:rPr>
              <a:t>distilbert</a:t>
            </a:r>
            <a:r>
              <a:rPr lang="en-US" sz="3200" b="0" dirty="0">
                <a:latin typeface="Times New Roman"/>
                <a:ea typeface="Open Sans"/>
                <a:cs typeface="Times New Roman"/>
              </a:rPr>
              <a:t>, and </a:t>
            </a:r>
            <a:r>
              <a:rPr lang="en-US" sz="3200" b="0" err="1">
                <a:latin typeface="Times New Roman"/>
                <a:ea typeface="Open Sans"/>
                <a:cs typeface="Times New Roman"/>
              </a:rPr>
              <a:t>xlnet</a:t>
            </a:r>
            <a:r>
              <a:rPr lang="en-US" sz="3200" b="0">
                <a:latin typeface="Times New Roman"/>
                <a:ea typeface="Open Sans"/>
                <a:cs typeface="Times New Roman"/>
              </a:rPr>
              <a:t> </a:t>
            </a:r>
            <a:r>
              <a:rPr lang="en-US" sz="3200" b="0" dirty="0">
                <a:latin typeface="Times New Roman"/>
                <a:ea typeface="Open Sans"/>
                <a:cs typeface="Times New Roman"/>
              </a:rPr>
              <a:t>for </a:t>
            </a:r>
            <a:r>
              <a:rPr lang="en-US" sz="3200" b="0">
                <a:latin typeface="Times New Roman"/>
                <a:ea typeface="Open Sans"/>
                <a:cs typeface="Times New Roman"/>
              </a:rPr>
              <a:t>text-based emotion recognition’, </a:t>
            </a:r>
            <a:r>
              <a:rPr lang="en-US" sz="3200" b="0" dirty="0">
                <a:latin typeface="Times New Roman"/>
                <a:ea typeface="Open Sans"/>
                <a:cs typeface="Times New Roman"/>
              </a:rPr>
              <a:t>pp. </a:t>
            </a:r>
            <a:r>
              <a:rPr lang="en-US" sz="3200" b="0">
                <a:latin typeface="Times New Roman"/>
                <a:ea typeface="Open Sans"/>
                <a:cs typeface="Times New Roman"/>
              </a:rPr>
              <a:t>117–121. Available at</a:t>
            </a:r>
            <a:r>
              <a:rPr lang="en-US" sz="3200" b="0" dirty="0">
                <a:latin typeface="Times New Roman"/>
                <a:ea typeface="Open Sans"/>
                <a:cs typeface="Times New Roman"/>
              </a:rPr>
              <a:t>: </a:t>
            </a:r>
            <a:r>
              <a:rPr lang="en-US" sz="3200" b="0">
                <a:latin typeface="Times New Roman"/>
                <a:ea typeface="Open Sans"/>
                <a:cs typeface="Times New Roman"/>
              </a:rPr>
              <a:t>https://doi.org/</a:t>
            </a:r>
            <a:r>
              <a:rPr lang="en-US" sz="3200" b="0" dirty="0">
                <a:latin typeface="Times New Roman"/>
                <a:ea typeface="Open Sans"/>
                <a:cs typeface="Times New Roman"/>
              </a:rPr>
              <a:t>10.1109/ICCWAMTIP51612.2020.9317379.</a:t>
            </a:r>
            <a:endParaRPr lang="en-US" sz="3200" b="0">
              <a:latin typeface="Times New Roman"/>
              <a:ea typeface="Open Sans"/>
              <a:cs typeface="Times New Roman"/>
            </a:endParaRPr>
          </a:p>
          <a:p>
            <a:pPr algn="l"/>
            <a:endParaRPr lang="en-US" sz="3200" b="0">
              <a:latin typeface="Times New Roman"/>
              <a:ea typeface="Open Sans"/>
              <a:cs typeface="Times New Roman"/>
            </a:endParaRPr>
          </a:p>
          <a:p>
            <a:pPr algn="l"/>
            <a:r>
              <a:rPr lang="en-US" sz="3200" b="0" dirty="0">
                <a:latin typeface="Times New Roman"/>
                <a:ea typeface="Open Sans"/>
                <a:cs typeface="Times New Roman"/>
              </a:rPr>
              <a:t>[3]</a:t>
            </a:r>
            <a:r>
              <a:rPr lang="en-US" sz="3200" b="0">
                <a:latin typeface="Times New Roman"/>
                <a:ea typeface="Open Sans"/>
                <a:cs typeface="Times New Roman"/>
              </a:rPr>
              <a:t>Dietterich, T.G. (2000) ‘Ensemble Methods in Machine Learning’, Multiple Classifier Systems, 1857, pp. 1–15. Available at: https://doi.org/10.1007/3-540-45014-9_1.</a:t>
            </a:r>
          </a:p>
          <a:p>
            <a:pPr algn="l"/>
            <a:endParaRPr lang="en-US" sz="3200" b="0" dirty="0">
              <a:latin typeface="Times New Roman"/>
              <a:ea typeface="Open Sans"/>
              <a:cs typeface="Times New Roman"/>
            </a:endParaRPr>
          </a:p>
        </p:txBody>
      </p:sp>
      <p:sp>
        <p:nvSpPr>
          <p:cNvPr id="48" name="TextBox 47">
            <a:extLst>
              <a:ext uri="{FF2B5EF4-FFF2-40B4-BE49-F238E27FC236}">
                <a16:creationId xmlns:a16="http://schemas.microsoft.com/office/drawing/2014/main" id="{6A0D303C-BC2E-4D27-8DCB-AFFC83235B99}"/>
              </a:ext>
            </a:extLst>
          </p:cNvPr>
          <p:cNvSpPr txBox="1"/>
          <p:nvPr/>
        </p:nvSpPr>
        <p:spPr>
          <a:xfrm>
            <a:off x="678757" y="8041224"/>
            <a:ext cx="14183512" cy="3785652"/>
          </a:xfrm>
          <a:prstGeom prst="rect">
            <a:avLst/>
          </a:prstGeom>
          <a:noFill/>
        </p:spPr>
        <p:txBody>
          <a:bodyPr wrap="square" lIns="91440" tIns="45720" rIns="91440" bIns="45720" rtlCol="0" anchor="t">
            <a:spAutoFit/>
          </a:bodyPr>
          <a:lstStyle>
            <a:defPPr>
              <a:defRPr kern="1200"/>
            </a:defPPr>
          </a:lstStyle>
          <a:p>
            <a:pPr algn="l"/>
            <a:r>
              <a:rPr lang="en-US" sz="4000" b="0" dirty="0">
                <a:solidFill>
                  <a:schemeClr val="tx1"/>
                </a:solidFill>
                <a:latin typeface="Open Sans"/>
                <a:ea typeface="Open Sans"/>
                <a:cs typeface="Open Sans"/>
              </a:rPr>
              <a:t>This project explores two different approaches to handle evidence retrieval as a classification task.  The poster will provide a side-by-side comparison of these two models, providing insight into their strengths and limitation and some of the different methods that were tried along the way.</a:t>
            </a:r>
            <a:endPar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1" name="TextBox 240">
            <a:extLst>
              <a:ext uri="{FF2B5EF4-FFF2-40B4-BE49-F238E27FC236}">
                <a16:creationId xmlns:a16="http://schemas.microsoft.com/office/drawing/2014/main" id="{289F4C29-97DA-4889-85D4-4718B5EF9EE5}"/>
              </a:ext>
            </a:extLst>
          </p:cNvPr>
          <p:cNvSpPr txBox="1"/>
          <p:nvPr/>
        </p:nvSpPr>
        <p:spPr>
          <a:xfrm>
            <a:off x="15561413" y="8068725"/>
            <a:ext cx="14348517" cy="9510296"/>
          </a:xfrm>
          <a:prstGeom prst="rect">
            <a:avLst/>
          </a:prstGeom>
          <a:noFill/>
        </p:spPr>
        <p:txBody>
          <a:bodyPr wrap="square" lIns="91440" tIns="45720" rIns="91440" bIns="45720" rtlCol="0" anchor="t">
            <a:spAutoFit/>
          </a:bodyPr>
          <a:lstStyle>
            <a:defPPr>
              <a:defRPr kern="1200"/>
            </a:defPPr>
          </a:lstStyle>
          <a:p>
            <a:pPr marL="1143000" lvl="1" indent="-685800" algn="l">
              <a:buFont typeface="Arial"/>
              <a:buChar char="•"/>
            </a:pPr>
            <a:r>
              <a:rPr lang="en-US" sz="3600" dirty="0">
                <a:solidFill>
                  <a:schemeClr val="tx1"/>
                </a:solidFill>
                <a:ea typeface="Open Sans"/>
                <a:cs typeface="Arial"/>
              </a:rPr>
              <a:t>Preprocess: </a:t>
            </a:r>
          </a:p>
          <a:p>
            <a:pPr marL="1600200" lvl="2" indent="-685800" algn="l">
              <a:buFont typeface="Wingdings"/>
              <a:buChar char="§"/>
            </a:pPr>
            <a:r>
              <a:rPr lang="en-US" sz="3600" b="0" dirty="0">
                <a:solidFill>
                  <a:schemeClr val="tx1"/>
                </a:solidFill>
                <a:ea typeface="Open Sans"/>
                <a:cs typeface="Arial"/>
              </a:rPr>
              <a:t>Removing [REF] tags from Evidence column. </a:t>
            </a:r>
            <a:endParaRPr lang="en-US" sz="3600" dirty="0">
              <a:solidFill>
                <a:schemeClr val="tx1"/>
              </a:solidFill>
            </a:endParaRPr>
          </a:p>
          <a:p>
            <a:pPr marL="1600200" lvl="2" indent="-685800" algn="l">
              <a:buFont typeface="Wingdings"/>
              <a:buChar char="§"/>
            </a:pPr>
            <a:r>
              <a:rPr lang="en-US" sz="3600" b="0" dirty="0">
                <a:solidFill>
                  <a:schemeClr val="tx1"/>
                </a:solidFill>
                <a:ea typeface="Open Sans"/>
                <a:cs typeface="Arial"/>
              </a:rPr>
              <a:t>Apply Data Augmentation[1] to the train data (Synonym Replacement).</a:t>
            </a:r>
          </a:p>
          <a:p>
            <a:pPr marL="1143000" lvl="1" indent="-685800" algn="l">
              <a:buFont typeface="Arial"/>
              <a:buChar char="•"/>
            </a:pPr>
            <a:r>
              <a:rPr lang="en-US" sz="3600" dirty="0">
                <a:solidFill>
                  <a:schemeClr val="tx1"/>
                </a:solidFill>
                <a:ea typeface="Open Sans"/>
                <a:cs typeface="Arial"/>
              </a:rPr>
              <a:t>Generate Word embeddings</a:t>
            </a:r>
          </a:p>
          <a:p>
            <a:pPr marL="1600200" lvl="2" indent="-685800" algn="l">
              <a:buFont typeface="Wingdings"/>
              <a:buChar char="§"/>
            </a:pPr>
            <a:r>
              <a:rPr lang="en-US" sz="3600" b="0" dirty="0">
                <a:solidFill>
                  <a:schemeClr val="tx1"/>
                </a:solidFill>
                <a:ea typeface="Open Sans"/>
                <a:cs typeface="Arial"/>
              </a:rPr>
              <a:t>Concatenate 'Claim' and 'Evidence' with a '[SEP]' tag.</a:t>
            </a:r>
          </a:p>
          <a:p>
            <a:pPr marL="1600200" lvl="2" indent="-685800" algn="l">
              <a:buFont typeface="Wingdings"/>
              <a:buChar char="§"/>
            </a:pPr>
            <a:r>
              <a:rPr lang="en-US" sz="3600" b="0" dirty="0">
                <a:solidFill>
                  <a:schemeClr val="tx1"/>
                </a:solidFill>
                <a:ea typeface="Open Sans"/>
                <a:cs typeface="Arial"/>
              </a:rPr>
              <a:t>Tokenize, generate embeddings using </a:t>
            </a:r>
            <a:r>
              <a:rPr lang="en-US" sz="3600" b="0" dirty="0" err="1">
                <a:solidFill>
                  <a:schemeClr val="tx1"/>
                </a:solidFill>
                <a:ea typeface="Open Sans"/>
                <a:cs typeface="Arial"/>
              </a:rPr>
              <a:t>DistilBERT</a:t>
            </a:r>
            <a:r>
              <a:rPr lang="en-US" sz="3600" b="0" dirty="0">
                <a:solidFill>
                  <a:schemeClr val="tx1"/>
                </a:solidFill>
                <a:ea typeface="Open Sans"/>
                <a:cs typeface="Arial"/>
              </a:rPr>
              <a:t> transformer[2].</a:t>
            </a:r>
          </a:p>
          <a:p>
            <a:pPr marL="1028700" lvl="1" indent="-571500" algn="l">
              <a:buFont typeface="Arial"/>
              <a:buChar char="•"/>
            </a:pPr>
            <a:r>
              <a:rPr lang="en-US" sz="3600" dirty="0">
                <a:solidFill>
                  <a:schemeClr val="tx1"/>
                </a:solidFill>
                <a:ea typeface="Open Sans"/>
                <a:cs typeface="Arial"/>
              </a:rPr>
              <a:t>Train models</a:t>
            </a:r>
            <a:r>
              <a:rPr lang="en-US" sz="3600" b="0" dirty="0">
                <a:solidFill>
                  <a:schemeClr val="tx1"/>
                </a:solidFill>
                <a:ea typeface="Open Sans"/>
                <a:cs typeface="Arial"/>
              </a:rPr>
              <a:t>: </a:t>
            </a:r>
          </a:p>
          <a:p>
            <a:pPr marL="2057400" lvl="3" indent="-685800" algn="l">
              <a:buFont typeface="Wingdings"/>
              <a:buChar char="§"/>
            </a:pPr>
            <a:r>
              <a:rPr lang="en-US" sz="3600" dirty="0">
                <a:solidFill>
                  <a:schemeClr val="tx1"/>
                </a:solidFill>
                <a:ea typeface="Open Sans"/>
                <a:cs typeface="Arial"/>
              </a:rPr>
              <a:t>Logistic Regression: </a:t>
            </a:r>
            <a:endParaRPr lang="en-US" sz="3600" b="0">
              <a:solidFill>
                <a:schemeClr val="tx1"/>
              </a:solidFill>
              <a:ea typeface="Open Sans"/>
              <a:cs typeface="Arial"/>
            </a:endParaRPr>
          </a:p>
          <a:p>
            <a:pPr marL="2514600" lvl="4" indent="-685800" algn="l">
              <a:buFont typeface="Wingdings"/>
              <a:buChar char="§"/>
            </a:pPr>
            <a:r>
              <a:rPr lang="en-US" sz="3600" b="0" dirty="0">
                <a:solidFill>
                  <a:schemeClr val="tx1"/>
                </a:solidFill>
                <a:ea typeface="Open Sans"/>
                <a:cs typeface="Arial"/>
              </a:rPr>
              <a:t>1000 max iterations</a:t>
            </a:r>
          </a:p>
          <a:p>
            <a:pPr marL="2057400" lvl="3" indent="-685800" algn="l">
              <a:buFont typeface="Wingdings"/>
              <a:buChar char="§"/>
            </a:pPr>
            <a:r>
              <a:rPr lang="en-US" sz="3600" dirty="0">
                <a:solidFill>
                  <a:schemeClr val="tx1"/>
                </a:solidFill>
                <a:ea typeface="Open Sans"/>
                <a:cs typeface="Arial"/>
              </a:rPr>
              <a:t>LSTM Model</a:t>
            </a:r>
            <a:r>
              <a:rPr lang="en-US" sz="3600" b="0" dirty="0">
                <a:solidFill>
                  <a:schemeClr val="tx1"/>
                </a:solidFill>
                <a:ea typeface="Open Sans"/>
                <a:cs typeface="Arial"/>
              </a:rPr>
              <a:t>:</a:t>
            </a:r>
            <a:endParaRPr lang="en-US" sz="3600" b="0" dirty="0">
              <a:solidFill>
                <a:schemeClr val="tx1"/>
              </a:solidFill>
              <a:ea typeface="Open Sans"/>
            </a:endParaRPr>
          </a:p>
          <a:p>
            <a:pPr marL="2514600" lvl="4" indent="-685800" algn="l">
              <a:buFont typeface="Wingdings"/>
              <a:buChar char="§"/>
            </a:pPr>
            <a:r>
              <a:rPr lang="en-US" sz="3600" b="0" dirty="0">
                <a:solidFill>
                  <a:schemeClr val="tx1"/>
                </a:solidFill>
                <a:ea typeface="Open Sans"/>
                <a:cs typeface="Arial"/>
              </a:rPr>
              <a:t>64 units Bi-LSTM.</a:t>
            </a:r>
          </a:p>
          <a:p>
            <a:pPr marL="2514600" lvl="4" indent="-685800" algn="l">
              <a:buFont typeface="Wingdings"/>
              <a:buChar char="§"/>
            </a:pPr>
            <a:r>
              <a:rPr lang="en-US" sz="3600" b="0" dirty="0">
                <a:solidFill>
                  <a:schemeClr val="tx1"/>
                </a:solidFill>
                <a:ea typeface="Open Sans"/>
                <a:cs typeface="Arial"/>
              </a:rPr>
              <a:t>2 sets of 64 units Dense Layer with 0.3 dropout</a:t>
            </a:r>
          </a:p>
          <a:p>
            <a:pPr marL="2514600" lvl="4" indent="-685800" algn="l">
              <a:buFont typeface="Wingdings"/>
              <a:buChar char="§"/>
            </a:pPr>
            <a:endParaRPr lang="en-US" sz="3600" b="0">
              <a:solidFill>
                <a:schemeClr val="tx1"/>
              </a:solidFill>
              <a:ea typeface="Open Sans"/>
              <a:cs typeface="Arial"/>
            </a:endParaRPr>
          </a:p>
          <a:p>
            <a:pPr marL="914400" lvl="1" indent="-457200" algn="l">
              <a:buFont typeface="Arial"/>
              <a:buChar char="•"/>
            </a:pPr>
            <a:endParaRPr lang="en-US" sz="3600" b="0">
              <a:solidFill>
                <a:schemeClr val="tx1"/>
              </a:solidFill>
              <a:ea typeface="Open Sans"/>
              <a:cs typeface="Arial"/>
            </a:endParaRPr>
          </a:p>
          <a:p>
            <a:pPr marL="914400" lvl="1" indent="-457200" algn="l">
              <a:buFont typeface="Arial"/>
              <a:buChar char="•"/>
            </a:pPr>
            <a:endParaRPr lang="en-US" sz="3600" b="0">
              <a:solidFill>
                <a:schemeClr val="tx1"/>
              </a:solidFill>
              <a:ea typeface="Open Sans"/>
              <a:cs typeface="Arial"/>
            </a:endParaRPr>
          </a:p>
        </p:txBody>
      </p:sp>
      <p:sp>
        <p:nvSpPr>
          <p:cNvPr id="249" name="TextBox 248">
            <a:extLst>
              <a:ext uri="{FF2B5EF4-FFF2-40B4-BE49-F238E27FC236}">
                <a16:creationId xmlns:a16="http://schemas.microsoft.com/office/drawing/2014/main" id="{E7F5A37C-2B6C-4404-91FF-0640D04BD011}"/>
              </a:ext>
            </a:extLst>
          </p:cNvPr>
          <p:cNvSpPr txBox="1"/>
          <p:nvPr/>
        </p:nvSpPr>
        <p:spPr>
          <a:xfrm>
            <a:off x="31001941" y="8041224"/>
            <a:ext cx="12285960" cy="14496276"/>
          </a:xfrm>
          <a:prstGeom prst="rect">
            <a:avLst/>
          </a:prstGeom>
          <a:noFill/>
        </p:spPr>
        <p:txBody>
          <a:bodyPr wrap="square" lIns="91440" tIns="45720" rIns="91440" bIns="45720" rtlCol="0" anchor="t">
            <a:spAutoFit/>
          </a:bodyPr>
          <a:lstStyle>
            <a:defPPr>
              <a:defRPr kern="1200"/>
            </a:defPPr>
          </a:lstStyle>
          <a:p>
            <a:pPr algn="l"/>
            <a:r>
              <a:rPr lang="en-US" sz="3600" b="0" dirty="0">
                <a:solidFill>
                  <a:schemeClr val="tx1"/>
                </a:solidFill>
                <a:latin typeface="Open Sans"/>
                <a:ea typeface="Open Sans"/>
                <a:cs typeface="Open Sans"/>
              </a:rPr>
              <a:t>To conclude, here is what we found:</a:t>
            </a:r>
          </a:p>
          <a:p>
            <a:pPr algn="l"/>
            <a:endParaRPr lang="en-US" sz="3600" b="0" dirty="0">
              <a:solidFill>
                <a:schemeClr val="tx1"/>
              </a:solidFill>
              <a:latin typeface="Open Sans"/>
              <a:ea typeface="Open Sans"/>
              <a:cs typeface="Open Sans"/>
            </a:endParaRPr>
          </a:p>
          <a:p>
            <a:pPr marL="571500" indent="-571500" algn="l">
              <a:buFont typeface="Calibri"/>
              <a:buChar char="-"/>
            </a:pPr>
            <a:r>
              <a:rPr lang="en-US" sz="3600" b="0" dirty="0">
                <a:solidFill>
                  <a:schemeClr val="tx1"/>
                </a:solidFill>
                <a:latin typeface="Open Sans"/>
                <a:ea typeface="Open Sans"/>
                <a:cs typeface="Open Sans"/>
              </a:rPr>
              <a:t>Higher maximum sequential length helps with performance</a:t>
            </a:r>
          </a:p>
          <a:p>
            <a:pPr marL="571500" indent="-571500" algn="l">
              <a:buFont typeface="Calibri"/>
              <a:buChar char="-"/>
            </a:pPr>
            <a:r>
              <a:rPr lang="en-US" sz="3600" b="0" dirty="0">
                <a:solidFill>
                  <a:schemeClr val="tx1"/>
                </a:solidFill>
                <a:latin typeface="Open Sans"/>
                <a:ea typeface="Open Sans"/>
                <a:cs typeface="Open Sans"/>
              </a:rPr>
              <a:t>Data augmentation allow the model to </a:t>
            </a:r>
            <a:r>
              <a:rPr lang="en-US" sz="3600" b="0" dirty="0" err="1">
                <a:solidFill>
                  <a:schemeClr val="tx1"/>
                </a:solidFill>
                <a:latin typeface="Open Sans"/>
                <a:ea typeface="Open Sans"/>
                <a:cs typeface="Open Sans"/>
              </a:rPr>
              <a:t>generalise</a:t>
            </a:r>
            <a:r>
              <a:rPr lang="en-US" sz="3600" b="0" dirty="0">
                <a:solidFill>
                  <a:schemeClr val="tx1"/>
                </a:solidFill>
                <a:latin typeface="Open Sans"/>
                <a:ea typeface="Open Sans"/>
                <a:cs typeface="Open Sans"/>
              </a:rPr>
              <a:t> better[1]</a:t>
            </a:r>
          </a:p>
          <a:p>
            <a:pPr marL="571500" indent="-571500" algn="l">
              <a:buFont typeface="Calibri"/>
              <a:buChar char="-"/>
            </a:pPr>
            <a:r>
              <a:rPr lang="en-US" sz="3600" b="0" dirty="0" err="1">
                <a:solidFill>
                  <a:schemeClr val="tx1"/>
                </a:solidFill>
                <a:latin typeface="Open Sans"/>
                <a:ea typeface="Open Sans"/>
                <a:cs typeface="Open Sans"/>
              </a:rPr>
              <a:t>DistilBert</a:t>
            </a:r>
            <a:r>
              <a:rPr lang="en-US" sz="3600" b="0" dirty="0">
                <a:solidFill>
                  <a:schemeClr val="tx1"/>
                </a:solidFill>
                <a:latin typeface="Open Sans"/>
                <a:ea typeface="Open Sans"/>
                <a:cs typeface="Open Sans"/>
              </a:rPr>
              <a:t>[2] embeddings are more meaningful compared to more classic approaches like Word2Vec</a:t>
            </a:r>
          </a:p>
          <a:p>
            <a:pPr marL="571500" indent="-571500" algn="l">
              <a:buFont typeface="Calibri"/>
              <a:buChar char="-"/>
            </a:pPr>
            <a:r>
              <a:rPr lang="en-US" sz="3600" b="0" dirty="0">
                <a:solidFill>
                  <a:schemeClr val="tx1"/>
                </a:solidFill>
                <a:latin typeface="Open Sans"/>
                <a:ea typeface="Open Sans"/>
                <a:cs typeface="Open Sans"/>
              </a:rPr>
              <a:t>Deep learning methods performs better overall</a:t>
            </a:r>
          </a:p>
          <a:p>
            <a:pPr marL="571500" indent="-571500" algn="l">
              <a:buFont typeface="Calibri"/>
              <a:buChar char="-"/>
            </a:pPr>
            <a:endParaRPr lang="en-US" sz="3600" b="0" dirty="0">
              <a:solidFill>
                <a:schemeClr val="tx1"/>
              </a:solidFill>
              <a:latin typeface="Open Sans"/>
              <a:ea typeface="Open Sans"/>
              <a:cs typeface="Open Sans"/>
            </a:endParaRPr>
          </a:p>
          <a:p>
            <a:pPr algn="l"/>
            <a:r>
              <a:rPr lang="en-US" sz="3600" b="0" dirty="0">
                <a:solidFill>
                  <a:schemeClr val="tx1"/>
                </a:solidFill>
                <a:latin typeface="Open Sans"/>
                <a:ea typeface="Open Sans"/>
                <a:cs typeface="Open Sans"/>
              </a:rPr>
              <a:t>Practical implication of these findings could influence development of different AI-driven tools like sentiment analysis and content moderation and hopefully help inform best practices for embedding and model selection.</a:t>
            </a:r>
          </a:p>
          <a:p>
            <a:pPr algn="l"/>
            <a:endParaRPr lang="en-US" sz="3600" b="0" dirty="0">
              <a:solidFill>
                <a:schemeClr val="tx1"/>
              </a:solidFill>
              <a:latin typeface="Open Sans"/>
              <a:ea typeface="Open Sans"/>
              <a:cs typeface="Open Sans"/>
            </a:endParaRPr>
          </a:p>
          <a:p>
            <a:pPr algn="l"/>
            <a:r>
              <a:rPr lang="en-US" sz="3600" b="0" dirty="0">
                <a:solidFill>
                  <a:schemeClr val="tx1"/>
                </a:solidFill>
                <a:latin typeface="Open Sans"/>
                <a:ea typeface="Open Sans"/>
                <a:cs typeface="Open Sans"/>
              </a:rPr>
              <a:t>What are some potential future steps?</a:t>
            </a:r>
          </a:p>
          <a:p>
            <a:pPr marL="571500" indent="-571500" algn="l">
              <a:buFont typeface="Calibri"/>
              <a:buChar char="-"/>
            </a:pPr>
            <a:r>
              <a:rPr lang="en-US" sz="3600" dirty="0">
                <a:solidFill>
                  <a:schemeClr val="tx1"/>
                </a:solidFill>
                <a:latin typeface="Open Sans"/>
                <a:ea typeface="Open Sans"/>
                <a:cs typeface="Open Sans"/>
              </a:rPr>
              <a:t>Memory</a:t>
            </a:r>
            <a:r>
              <a:rPr lang="en-US" sz="3600" b="0" dirty="0">
                <a:solidFill>
                  <a:schemeClr val="tx1"/>
                </a:solidFill>
                <a:latin typeface="Open Sans"/>
                <a:ea typeface="Open Sans"/>
                <a:cs typeface="Open Sans"/>
              </a:rPr>
              <a:t>: when creating embedding for large dataset it is easy to run out of memory hence it was important to have the right balance of maximum sequential length. Potentially, it may be better to explore with better hardware.</a:t>
            </a:r>
          </a:p>
          <a:p>
            <a:pPr marL="571500" indent="-571500" algn="l">
              <a:buFont typeface="Calibri"/>
              <a:buChar char="-"/>
            </a:pPr>
            <a:r>
              <a:rPr lang="en-US" sz="3600" dirty="0">
                <a:solidFill>
                  <a:schemeClr val="tx1"/>
                </a:solidFill>
                <a:latin typeface="Open Sans"/>
                <a:ea typeface="Open Sans"/>
                <a:cs typeface="Open Sans"/>
              </a:rPr>
              <a:t>Ensemble</a:t>
            </a:r>
            <a:r>
              <a:rPr lang="en-US" sz="3600" b="0" dirty="0">
                <a:solidFill>
                  <a:schemeClr val="tx1"/>
                </a:solidFill>
                <a:latin typeface="Open Sans"/>
                <a:ea typeface="Open Sans"/>
                <a:cs typeface="Open Sans"/>
              </a:rPr>
              <a:t>: Explore ensemble[3] networks combining the strengths of LSTM and Logistic Regression could yield even better performance.</a:t>
            </a:r>
          </a:p>
          <a:p>
            <a:pPr marL="571500" indent="-571500" algn="l">
              <a:buFont typeface="Calibri"/>
              <a:buChar char="-"/>
            </a:pPr>
            <a:endParaRPr lang="en-US" sz="3600" b="0" dirty="0">
              <a:solidFill>
                <a:schemeClr val="tx1"/>
              </a:solidFill>
              <a:latin typeface="Open Sans"/>
              <a:ea typeface="Open Sans"/>
              <a:cs typeface="Open Sans"/>
            </a:endParaRPr>
          </a:p>
        </p:txBody>
      </p:sp>
      <p:sp>
        <p:nvSpPr>
          <p:cNvPr id="3" name="TextBox 2">
            <a:extLst>
              <a:ext uri="{FF2B5EF4-FFF2-40B4-BE49-F238E27FC236}">
                <a16:creationId xmlns:a16="http://schemas.microsoft.com/office/drawing/2014/main" id="{6D7653A5-88A1-529F-99E7-D1EDAD85EFF5}"/>
              </a:ext>
            </a:extLst>
          </p:cNvPr>
          <p:cNvSpPr txBox="1"/>
          <p:nvPr/>
        </p:nvSpPr>
        <p:spPr>
          <a:xfrm>
            <a:off x="596255" y="14467730"/>
            <a:ext cx="14183512" cy="12403395"/>
          </a:xfrm>
          <a:prstGeom prst="rect">
            <a:avLst/>
          </a:prstGeom>
          <a:noFill/>
        </p:spPr>
        <p:txBody>
          <a:bodyPr wrap="square" lIns="91440" tIns="45720" rIns="91440" bIns="45720" rtlCol="0" anchor="t">
            <a:spAutoFit/>
          </a:bodyPr>
          <a:lstStyle>
            <a:defPPr>
              <a:defRPr kern="1200"/>
            </a:defPPr>
          </a:lstStyle>
          <a:p>
            <a:pPr algn="l"/>
            <a:r>
              <a:rPr lang="en-US" sz="4000" b="0" dirty="0">
                <a:solidFill>
                  <a:schemeClr val="tx1"/>
                </a:solidFill>
                <a:latin typeface="Open Sans"/>
                <a:ea typeface="Open Sans"/>
                <a:cs typeface="Open Sans"/>
              </a:rPr>
              <a:t>In Natural Language Understanding, evidence retrieval is a well-known pairwise task that tries at supporting or refute a given claim based on given evidence. This project aims to compare two distinct approaches: </a:t>
            </a:r>
          </a:p>
          <a:p>
            <a:pPr algn="l"/>
            <a:endPar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l">
              <a:buFont typeface="Arial"/>
              <a:buChar char="•"/>
            </a:pPr>
            <a:r>
              <a:rPr lang="en-US" sz="4000" b="0" dirty="0">
                <a:solidFill>
                  <a:schemeClr val="tx1"/>
                </a:solidFill>
                <a:latin typeface="Open Sans"/>
                <a:ea typeface="Open Sans"/>
                <a:cs typeface="Open Sans"/>
              </a:rPr>
              <a:t>Long Short-Term Memory (LSTM) networks: Modelling word dependencies, allowing contextual text understanding which is critical when understanding evidence and claim.</a:t>
            </a:r>
            <a:endPar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l">
              <a:buFont typeface="Arial"/>
              <a:buChar char="•"/>
            </a:pPr>
            <a:endPar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l">
              <a:buFont typeface="Arial"/>
              <a:buChar char="•"/>
            </a:pPr>
            <a:r>
              <a:rPr lang="en-US" sz="4000" b="0" dirty="0">
                <a:solidFill>
                  <a:schemeClr val="tx1"/>
                </a:solidFill>
                <a:latin typeface="Open Sans"/>
                <a:ea typeface="Open Sans"/>
                <a:cs typeface="Open Sans"/>
              </a:rPr>
              <a:t>Logistic Regression: Statistic approach using Maximum Likelihood Estimation to find set of parameters resulting in largest sum likelihood over training set.</a:t>
            </a:r>
            <a:endPar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4000" b="0">
                <a:solidFill>
                  <a:schemeClr val="tx1"/>
                </a:solidFill>
                <a:latin typeface="Open Sans"/>
                <a:ea typeface="Open Sans"/>
                <a:cs typeface="Open Sans"/>
              </a:rPr>
              <a:t>Theoretically</a:t>
            </a:r>
            <a:r>
              <a:rPr lang="en-US" sz="4000" b="0" dirty="0">
                <a:solidFill>
                  <a:schemeClr val="tx1"/>
                </a:solidFill>
                <a:latin typeface="Open Sans"/>
                <a:ea typeface="Open Sans"/>
                <a:cs typeface="Open Sans"/>
              </a:rPr>
              <a:t>, LSTM should perform better then Logistic Regression as it has access to word dependencies providing better context when classifying.</a:t>
            </a:r>
            <a:endPar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l">
              <a:buFont typeface="Arial"/>
              <a:buChar char="•"/>
            </a:pPr>
            <a:endPar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 name="Picture 1" descr="A Visual Survey of Data Augmentation in NLP">
            <a:extLst>
              <a:ext uri="{FF2B5EF4-FFF2-40B4-BE49-F238E27FC236}">
                <a16:creationId xmlns:a16="http://schemas.microsoft.com/office/drawing/2014/main" id="{C1E431B2-9448-46F4-2B80-9CFE515EB9BC}"/>
              </a:ext>
            </a:extLst>
          </p:cNvPr>
          <p:cNvPicPr>
            <a:picLocks noChangeAspect="1"/>
          </p:cNvPicPr>
          <p:nvPr/>
        </p:nvPicPr>
        <p:blipFill>
          <a:blip r:embed="rId3"/>
          <a:stretch>
            <a:fillRect/>
          </a:stretch>
        </p:blipFill>
        <p:spPr>
          <a:xfrm>
            <a:off x="22746560" y="12251866"/>
            <a:ext cx="7583333" cy="2777012"/>
          </a:xfrm>
          <a:prstGeom prst="rect">
            <a:avLst/>
          </a:prstGeom>
        </p:spPr>
      </p:pic>
      <p:pic>
        <p:nvPicPr>
          <p:cNvPr id="4" name="Picture 3" descr="A screenshot of a video game&#10;&#10;Description automatically generated">
            <a:extLst>
              <a:ext uri="{FF2B5EF4-FFF2-40B4-BE49-F238E27FC236}">
                <a16:creationId xmlns:a16="http://schemas.microsoft.com/office/drawing/2014/main" id="{EFE21886-5928-3D8A-3E0D-7C2A18B8EBBC}"/>
              </a:ext>
            </a:extLst>
          </p:cNvPr>
          <p:cNvPicPr>
            <a:picLocks noChangeAspect="1"/>
          </p:cNvPicPr>
          <p:nvPr/>
        </p:nvPicPr>
        <p:blipFill>
          <a:blip r:embed="rId4"/>
          <a:stretch>
            <a:fillRect/>
          </a:stretch>
        </p:blipFill>
        <p:spPr>
          <a:xfrm>
            <a:off x="696936" y="24783549"/>
            <a:ext cx="12144016" cy="6966930"/>
          </a:xfrm>
          <a:prstGeom prst="rect">
            <a:avLst/>
          </a:prstGeom>
        </p:spPr>
      </p:pic>
      <p:pic>
        <p:nvPicPr>
          <p:cNvPr id="5" name="Picture 4" descr="A graph of a logistic and logistic rate&#10;&#10;Description automatically generated">
            <a:extLst>
              <a:ext uri="{FF2B5EF4-FFF2-40B4-BE49-F238E27FC236}">
                <a16:creationId xmlns:a16="http://schemas.microsoft.com/office/drawing/2014/main" id="{D0181801-38D8-A4D7-F569-0C53D870E148}"/>
              </a:ext>
            </a:extLst>
          </p:cNvPr>
          <p:cNvPicPr>
            <a:picLocks noChangeAspect="1"/>
          </p:cNvPicPr>
          <p:nvPr/>
        </p:nvPicPr>
        <p:blipFill>
          <a:blip r:embed="rId5"/>
          <a:stretch>
            <a:fillRect/>
          </a:stretch>
        </p:blipFill>
        <p:spPr>
          <a:xfrm>
            <a:off x="17677720" y="18568625"/>
            <a:ext cx="9498286" cy="6203926"/>
          </a:xfrm>
          <a:prstGeom prst="rect">
            <a:avLst/>
          </a:prstGeom>
        </p:spPr>
      </p:pic>
      <p:sp>
        <p:nvSpPr>
          <p:cNvPr id="7" name="TextBox 6">
            <a:extLst>
              <a:ext uri="{FF2B5EF4-FFF2-40B4-BE49-F238E27FC236}">
                <a16:creationId xmlns:a16="http://schemas.microsoft.com/office/drawing/2014/main" id="{88443E95-EA06-1181-3E1E-B3802D77F5AA}"/>
              </a:ext>
            </a:extLst>
          </p:cNvPr>
          <p:cNvSpPr txBox="1"/>
          <p:nvPr/>
        </p:nvSpPr>
        <p:spPr>
          <a:xfrm>
            <a:off x="2906318" y="31765700"/>
            <a:ext cx="13633497" cy="1200329"/>
          </a:xfrm>
          <a:prstGeom prst="rect">
            <a:avLst/>
          </a:prstGeom>
          <a:noFill/>
        </p:spPr>
        <p:txBody>
          <a:bodyPr wrap="square" lIns="91440" tIns="45720" rIns="91440" bIns="45720" rtlCol="0" anchor="t">
            <a:spAutoFit/>
          </a:bodyPr>
          <a:lstStyle>
            <a:defPPr>
              <a:defRPr kern="1200"/>
            </a:defPPr>
          </a:lstStyle>
          <a:p>
            <a:pPr algn="l"/>
            <a:r>
              <a:rPr lang="en-US" sz="2400" b="0" dirty="0">
                <a:solidFill>
                  <a:schemeClr val="tx1"/>
                </a:solidFill>
                <a:latin typeface="Open Sans"/>
                <a:ea typeface="Open Sans"/>
                <a:cs typeface="Open Sans"/>
              </a:rPr>
              <a:t>Figure 1: Accuracy and F1 Score of 4 different models</a:t>
            </a:r>
            <a:endParaRPr lang="en-US" sz="2400">
              <a:solidFill>
                <a:schemeClr val="tx1"/>
              </a:solidFill>
            </a:endParaRPr>
          </a:p>
          <a:p>
            <a:pPr algn="l"/>
            <a:endPar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BECD04AB-204A-B458-0E67-0C54AB264D4D}"/>
              </a:ext>
            </a:extLst>
          </p:cNvPr>
          <p:cNvSpPr txBox="1"/>
          <p:nvPr/>
        </p:nvSpPr>
        <p:spPr>
          <a:xfrm>
            <a:off x="19406769" y="24945513"/>
            <a:ext cx="13633497" cy="1200329"/>
          </a:xfrm>
          <a:prstGeom prst="rect">
            <a:avLst/>
          </a:prstGeom>
          <a:noFill/>
        </p:spPr>
        <p:txBody>
          <a:bodyPr wrap="square" lIns="91440" tIns="45720" rIns="91440" bIns="45720" rtlCol="0" anchor="t">
            <a:spAutoFit/>
          </a:bodyPr>
          <a:lstStyle>
            <a:defPPr>
              <a:defRPr kern="1200"/>
            </a:defPPr>
          </a:lstStyle>
          <a:p>
            <a:pPr algn="l"/>
            <a:r>
              <a:rPr lang="en-US" sz="2400" b="0" dirty="0">
                <a:solidFill>
                  <a:schemeClr val="tx1"/>
                </a:solidFill>
                <a:latin typeface="Open Sans"/>
                <a:ea typeface="Open Sans"/>
                <a:cs typeface="Open Sans"/>
              </a:rPr>
              <a:t>Figure 2: Roc Curve of the 2 best models</a:t>
            </a:r>
          </a:p>
          <a:p>
            <a:pPr algn="l"/>
            <a:endPar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9A8C06E0-CC00-0B46-7D98-847918095896}"/>
              </a:ext>
            </a:extLst>
          </p:cNvPr>
          <p:cNvSpPr txBox="1"/>
          <p:nvPr/>
        </p:nvSpPr>
        <p:spPr>
          <a:xfrm>
            <a:off x="15556390" y="25556617"/>
            <a:ext cx="15998561" cy="5632311"/>
          </a:xfrm>
          <a:prstGeom prst="rect">
            <a:avLst/>
          </a:prstGeom>
          <a:noFill/>
        </p:spPr>
        <p:txBody>
          <a:bodyPr wrap="square" lIns="91440" tIns="45720" rIns="91440" bIns="45720" rtlCol="0" anchor="t">
            <a:spAutoFit/>
          </a:bodyPr>
          <a:lstStyle>
            <a:defPPr>
              <a:defRPr kern="1200"/>
            </a:defPPr>
          </a:lstStyle>
          <a:p>
            <a:pPr marL="571500" indent="-571500" algn="l">
              <a:buFont typeface="Arial"/>
              <a:buChar char="•"/>
            </a:pPr>
            <a:r>
              <a:rPr lang="en-US" sz="4000" b="0" dirty="0">
                <a:solidFill>
                  <a:schemeClr val="tx1"/>
                </a:solidFill>
                <a:latin typeface="Open Sans"/>
                <a:ea typeface="Open Sans"/>
                <a:cs typeface="Open Sans"/>
              </a:rPr>
              <a:t>Figure 1 demonstrates an increase in performance with longer maximum sequence length, supporting the fact that more context leads to better classification.</a:t>
            </a:r>
          </a:p>
          <a:p>
            <a:pPr marL="571500" indent="-571500" algn="l">
              <a:buFont typeface="Arial"/>
              <a:buChar char="•"/>
            </a:pPr>
            <a:r>
              <a:rPr lang="en-US" sz="4000" b="0">
                <a:solidFill>
                  <a:schemeClr val="tx1"/>
                </a:solidFill>
                <a:latin typeface="Open Sans"/>
                <a:ea typeface="Open Sans"/>
                <a:cs typeface="Open Sans"/>
              </a:rPr>
              <a:t>DistilBERT's</a:t>
            </a:r>
            <a:r>
              <a:rPr lang="en-US" sz="4000" b="0" dirty="0">
                <a:solidFill>
                  <a:schemeClr val="tx1"/>
                </a:solidFill>
                <a:latin typeface="Open Sans"/>
                <a:ea typeface="Open Sans"/>
                <a:cs typeface="Open Sans"/>
              </a:rPr>
              <a:t> </a:t>
            </a:r>
            <a:r>
              <a:rPr lang="en-US" sz="4000" b="0">
                <a:solidFill>
                  <a:schemeClr val="tx1"/>
                </a:solidFill>
                <a:latin typeface="Open Sans"/>
                <a:ea typeface="Open Sans"/>
                <a:cs typeface="Open Sans"/>
              </a:rPr>
              <a:t>contextualized</a:t>
            </a:r>
            <a:r>
              <a:rPr lang="en-US" sz="4000" b="0" dirty="0">
                <a:solidFill>
                  <a:schemeClr val="tx1"/>
                </a:solidFill>
                <a:latin typeface="Open Sans"/>
                <a:ea typeface="Open Sans"/>
                <a:cs typeface="Open Sans"/>
              </a:rPr>
              <a:t> embeddings outperforms Word2Vec.</a:t>
            </a:r>
          </a:p>
          <a:p>
            <a:pPr marL="571500" indent="-571500" algn="l">
              <a:buFont typeface="Arial"/>
              <a:buChar char="•"/>
            </a:pPr>
            <a:r>
              <a:rPr lang="en-US" sz="4000" b="0" dirty="0">
                <a:solidFill>
                  <a:schemeClr val="tx1"/>
                </a:solidFill>
                <a:latin typeface="Open Sans"/>
                <a:ea typeface="Open Sans"/>
                <a:cs typeface="Open Sans"/>
              </a:rPr>
              <a:t>LSTM showcase better performance over Logistic Regression in terms of both F1 score and accuracy even though it has a shorter maximum sequence length, showing the ability to capture sequential data and </a:t>
            </a:r>
            <a:r>
              <a:rPr lang="en-US" sz="4000" b="0">
                <a:solidFill>
                  <a:schemeClr val="tx1"/>
                </a:solidFill>
                <a:latin typeface="Open Sans"/>
                <a:ea typeface="Open Sans"/>
                <a:cs typeface="Open Sans"/>
              </a:rPr>
              <a:t>long-term</a:t>
            </a:r>
            <a:r>
              <a:rPr lang="en-US" sz="4000" b="0" dirty="0">
                <a:solidFill>
                  <a:schemeClr val="tx1"/>
                </a:solidFill>
                <a:latin typeface="Open Sans"/>
                <a:ea typeface="Open Sans"/>
                <a:cs typeface="Open Sans"/>
              </a:rPr>
              <a:t> dependencies within the text.</a:t>
            </a:r>
          </a:p>
        </p:txBody>
      </p:sp>
      <p:pic>
        <p:nvPicPr>
          <p:cNvPr id="12" name="图片 11" descr="The University of Manchester">
            <a:extLst>
              <a:ext uri="{FF2B5EF4-FFF2-40B4-BE49-F238E27FC236}">
                <a16:creationId xmlns:a16="http://schemas.microsoft.com/office/drawing/2014/main" id="{E7A337B2-1A33-3421-5878-886E0DB14976}"/>
              </a:ext>
            </a:extLst>
          </p:cNvPr>
          <p:cNvPicPr>
            <a:picLocks noChangeAspect="1"/>
          </p:cNvPicPr>
          <p:nvPr/>
        </p:nvPicPr>
        <p:blipFill>
          <a:blip r:embed="rId6"/>
          <a:stretch>
            <a:fillRect/>
          </a:stretch>
        </p:blipFill>
        <p:spPr>
          <a:xfrm>
            <a:off x="33719233" y="1669317"/>
            <a:ext cx="8527072" cy="3132504"/>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erceptualpewter|08-2022"/>
</p:tagLst>
</file>

<file path=ppt/theme/theme1.xml><?xml version="1.0" encoding="utf-8"?>
<a:theme xmlns:a="http://schemas.openxmlformats.org/drawingml/2006/main" name="Default Desig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spDef>
    <a:ln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revision>1231</cp:revision>
  <dcterms:modified xsi:type="dcterms:W3CDTF">2024-04-22T22:45:17Z</dcterms:modified>
  <cp:category>science research poster</cp:category>
</cp:coreProperties>
</file>