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F6F72D-1C51-45C5-A60C-C4883A7C01D1}">
  <a:tblStyle styleId="{2BF6F72D-1C51-45C5-A60C-C4883A7C01D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12779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00754B"/>
              </a:buClr>
              <a:buSzPts val="5200"/>
              <a:buNone/>
              <a:defRPr b="1" sz="5200">
                <a:solidFill>
                  <a:srgbClr val="00754B"/>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33675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cap="flat" cmpd="sng" w="9525">
            <a:solidFill>
              <a:srgbClr val="00754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 name="Google Shape;14;p2"/>
          <p:cNvPicPr preferRelativeResize="0"/>
          <p:nvPr/>
        </p:nvPicPr>
        <p:blipFill rotWithShape="1">
          <a:blip r:embed="rId2">
            <a:alphaModFix/>
          </a:blip>
          <a:srcRect b="0" l="0" r="0" t="0"/>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8" name="Google Shape;18;p3"/>
          <p:cNvPicPr preferRelativeResize="0"/>
          <p:nvPr/>
        </p:nvPicPr>
        <p:blipFill rotWithShape="1">
          <a:blip r:embed="rId2">
            <a:alphaModFix/>
          </a:blip>
          <a:srcRect b="0" l="0" r="0" t="0"/>
          <a:stretch/>
        </p:blipFill>
        <p:spPr>
          <a:xfrm>
            <a:off x="8543075" y="4838625"/>
            <a:ext cx="501600" cy="2030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1F1F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754B"/>
              </a:buClr>
              <a:buSzPts val="2800"/>
              <a:buFont typeface="Georgia"/>
              <a:buNone/>
              <a:defRPr b="1" i="0" sz="2800" u="none" cap="none" strike="noStrike">
                <a:solidFill>
                  <a:srgbClr val="00754B"/>
                </a:solidFill>
                <a:latin typeface="Georgia"/>
                <a:ea typeface="Georgia"/>
                <a:cs typeface="Georgia"/>
                <a:sym typeface="Georgia"/>
              </a:defRPr>
            </a:lvl1pPr>
            <a:lvl2pPr lvl="1"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2pPr>
            <a:lvl3pPr lvl="2"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3pPr>
            <a:lvl4pPr lvl="3"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4pPr>
            <a:lvl5pPr lvl="4"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5pPr>
            <a:lvl6pPr lvl="5"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6pPr>
            <a:lvl7pPr lvl="6"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7pPr>
            <a:lvl8pPr lvl="7"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8pPr>
            <a:lvl9pPr lvl="8" marR="0" rtl="0" algn="l">
              <a:lnSpc>
                <a:spcPct val="100000"/>
              </a:lnSpc>
              <a:spcBef>
                <a:spcPts val="0"/>
              </a:spcBef>
              <a:spcAft>
                <a:spcPts val="0"/>
              </a:spcAft>
              <a:buClr>
                <a:schemeClr val="dk1"/>
              </a:buClr>
              <a:buSzPts val="2800"/>
              <a:buFont typeface="Georgia"/>
              <a:buNone/>
              <a:defRPr b="0" i="0" sz="2800" u="none" cap="none" strike="noStrike">
                <a:solidFill>
                  <a:schemeClr val="dk1"/>
                </a:solidFill>
                <a:latin typeface="Georgia"/>
                <a:ea typeface="Georgia"/>
                <a:cs typeface="Georgia"/>
                <a:sym typeface="Georgi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Georgia"/>
              <a:buChar char="●"/>
              <a:defRPr b="0" i="0" sz="1800" u="none" cap="none" strike="noStrike">
                <a:solidFill>
                  <a:schemeClr val="dk1"/>
                </a:solidFill>
                <a:latin typeface="Georgia"/>
                <a:ea typeface="Georgia"/>
                <a:cs typeface="Georgia"/>
                <a:sym typeface="Georgia"/>
              </a:defRPr>
            </a:lvl1pPr>
            <a:lvl2pPr indent="-317500" lvl="1" marL="914400" marR="0" rtl="0" algn="l">
              <a:lnSpc>
                <a:spcPct val="115000"/>
              </a:lnSpc>
              <a:spcBef>
                <a:spcPts val="0"/>
              </a:spcBef>
              <a:spcAft>
                <a:spcPts val="0"/>
              </a:spcAft>
              <a:buClr>
                <a:schemeClr val="dk1"/>
              </a:buClr>
              <a:buSzPts val="1400"/>
              <a:buFont typeface="Georgia"/>
              <a:buChar char="○"/>
              <a:defRPr b="0" i="0" sz="1400" u="none" cap="none" strike="noStrike">
                <a:solidFill>
                  <a:schemeClr val="dk1"/>
                </a:solidFill>
                <a:latin typeface="Georgia"/>
                <a:ea typeface="Georgia"/>
                <a:cs typeface="Georgia"/>
                <a:sym typeface="Georgia"/>
              </a:defRPr>
            </a:lvl2pPr>
            <a:lvl3pPr indent="-317500" lvl="2" marL="1371600" marR="0" rtl="0" algn="l">
              <a:lnSpc>
                <a:spcPct val="115000"/>
              </a:lnSpc>
              <a:spcBef>
                <a:spcPts val="0"/>
              </a:spcBef>
              <a:spcAft>
                <a:spcPts val="0"/>
              </a:spcAft>
              <a:buClr>
                <a:schemeClr val="dk1"/>
              </a:buClr>
              <a:buSzPts val="1400"/>
              <a:buFont typeface="Georgia"/>
              <a:buChar char="■"/>
              <a:defRPr b="0" i="0" sz="1400" u="none" cap="none" strike="noStrike">
                <a:solidFill>
                  <a:schemeClr val="dk1"/>
                </a:solidFill>
                <a:latin typeface="Georgia"/>
                <a:ea typeface="Georgia"/>
                <a:cs typeface="Georgia"/>
                <a:sym typeface="Georgia"/>
              </a:defRPr>
            </a:lvl3pPr>
            <a:lvl4pPr indent="-317500" lvl="3" marL="1828800" marR="0" rtl="0" algn="l">
              <a:lnSpc>
                <a:spcPct val="115000"/>
              </a:lnSpc>
              <a:spcBef>
                <a:spcPts val="0"/>
              </a:spcBef>
              <a:spcAft>
                <a:spcPts val="0"/>
              </a:spcAft>
              <a:buClr>
                <a:schemeClr val="dk1"/>
              </a:buClr>
              <a:buSzPts val="1400"/>
              <a:buFont typeface="Georgia"/>
              <a:buChar char="●"/>
              <a:defRPr b="0" i="0" sz="1400" u="none" cap="none" strike="noStrike">
                <a:solidFill>
                  <a:schemeClr val="dk1"/>
                </a:solidFill>
                <a:latin typeface="Georgia"/>
                <a:ea typeface="Georgia"/>
                <a:cs typeface="Georgia"/>
                <a:sym typeface="Georgia"/>
              </a:defRPr>
            </a:lvl4pPr>
            <a:lvl5pPr indent="-317500" lvl="4" marL="2286000" marR="0" rtl="0" algn="l">
              <a:lnSpc>
                <a:spcPct val="115000"/>
              </a:lnSpc>
              <a:spcBef>
                <a:spcPts val="0"/>
              </a:spcBef>
              <a:spcAft>
                <a:spcPts val="0"/>
              </a:spcAft>
              <a:buClr>
                <a:schemeClr val="dk1"/>
              </a:buClr>
              <a:buSzPts val="1400"/>
              <a:buFont typeface="Georgia"/>
              <a:buChar char="○"/>
              <a:defRPr b="0" i="0" sz="1400" u="none" cap="none" strike="noStrike">
                <a:solidFill>
                  <a:schemeClr val="dk1"/>
                </a:solidFill>
                <a:latin typeface="Georgia"/>
                <a:ea typeface="Georgia"/>
                <a:cs typeface="Georgia"/>
                <a:sym typeface="Georgia"/>
              </a:defRPr>
            </a:lvl5pPr>
            <a:lvl6pPr indent="-317500" lvl="5" marL="2743200" marR="0" rtl="0" algn="l">
              <a:lnSpc>
                <a:spcPct val="115000"/>
              </a:lnSpc>
              <a:spcBef>
                <a:spcPts val="0"/>
              </a:spcBef>
              <a:spcAft>
                <a:spcPts val="0"/>
              </a:spcAft>
              <a:buClr>
                <a:schemeClr val="dk1"/>
              </a:buClr>
              <a:buSzPts val="1400"/>
              <a:buFont typeface="Georgia"/>
              <a:buChar char="■"/>
              <a:defRPr b="0" i="0" sz="1400" u="none" cap="none" strike="noStrike">
                <a:solidFill>
                  <a:schemeClr val="dk1"/>
                </a:solidFill>
                <a:latin typeface="Georgia"/>
                <a:ea typeface="Georgia"/>
                <a:cs typeface="Georgia"/>
                <a:sym typeface="Georgia"/>
              </a:defRPr>
            </a:lvl6pPr>
            <a:lvl7pPr indent="-317500" lvl="6" marL="3200400" marR="0" rtl="0" algn="l">
              <a:lnSpc>
                <a:spcPct val="115000"/>
              </a:lnSpc>
              <a:spcBef>
                <a:spcPts val="0"/>
              </a:spcBef>
              <a:spcAft>
                <a:spcPts val="0"/>
              </a:spcAft>
              <a:buClr>
                <a:schemeClr val="dk1"/>
              </a:buClr>
              <a:buSzPts val="1400"/>
              <a:buFont typeface="Georgia"/>
              <a:buChar char="●"/>
              <a:defRPr b="0" i="0" sz="1400" u="none" cap="none" strike="noStrike">
                <a:solidFill>
                  <a:schemeClr val="dk1"/>
                </a:solidFill>
                <a:latin typeface="Georgia"/>
                <a:ea typeface="Georgia"/>
                <a:cs typeface="Georgia"/>
                <a:sym typeface="Georgia"/>
              </a:defRPr>
            </a:lvl7pPr>
            <a:lvl8pPr indent="-317500" lvl="7" marL="3657600" marR="0" rtl="0" algn="l">
              <a:lnSpc>
                <a:spcPct val="115000"/>
              </a:lnSpc>
              <a:spcBef>
                <a:spcPts val="0"/>
              </a:spcBef>
              <a:spcAft>
                <a:spcPts val="0"/>
              </a:spcAft>
              <a:buClr>
                <a:schemeClr val="dk1"/>
              </a:buClr>
              <a:buSzPts val="1400"/>
              <a:buFont typeface="Georgia"/>
              <a:buChar char="○"/>
              <a:defRPr b="0" i="0" sz="1400" u="none" cap="none" strike="noStrike">
                <a:solidFill>
                  <a:schemeClr val="dk1"/>
                </a:solidFill>
                <a:latin typeface="Georgia"/>
                <a:ea typeface="Georgia"/>
                <a:cs typeface="Georgia"/>
                <a:sym typeface="Georgia"/>
              </a:defRPr>
            </a:lvl8pPr>
            <a:lvl9pPr indent="-317500" lvl="8" marL="4114800" marR="0" rtl="0" algn="l">
              <a:lnSpc>
                <a:spcPct val="115000"/>
              </a:lnSpc>
              <a:spcBef>
                <a:spcPts val="0"/>
              </a:spcBef>
              <a:spcAft>
                <a:spcPts val="0"/>
              </a:spcAft>
              <a:buClr>
                <a:schemeClr val="dk1"/>
              </a:buClr>
              <a:buSzPts val="1400"/>
              <a:buFont typeface="Georgia"/>
              <a:buChar char="■"/>
              <a:defRPr b="0" i="0" sz="1400" u="none" cap="none" strike="noStrike">
                <a:solidFill>
                  <a:schemeClr val="dk1"/>
                </a:solidFill>
                <a:latin typeface="Georgia"/>
                <a:ea typeface="Georgia"/>
                <a:cs typeface="Georgia"/>
                <a:sym typeface="Georgi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87900" y="2140100"/>
            <a:ext cx="60342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It is up to us to interpret the “facts”</a:t>
            </a:r>
            <a:endParaRPr/>
          </a:p>
          <a:p>
            <a:pPr indent="0" lvl="0" marL="0" rtl="0" algn="l">
              <a:lnSpc>
                <a:spcPct val="100000"/>
              </a:lnSpc>
              <a:spcBef>
                <a:spcPts val="0"/>
              </a:spcBef>
              <a:spcAft>
                <a:spcPts val="0"/>
              </a:spcAft>
              <a:buClr>
                <a:schemeClr val="dk1"/>
              </a:buClr>
              <a:buSzPct val="85344"/>
              <a:buFont typeface="Arial"/>
              <a:buNone/>
            </a:pPr>
            <a:r>
              <a:rPr b="0" lang="en-GB" sz="1288">
                <a:solidFill>
                  <a:schemeClr val="dk1"/>
                </a:solidFill>
              </a:rPr>
              <a:t>Thought exercise: is a given megatrend an opportunity or threat? It could be either, depending on your mindset. Complete this exercise by filling in the </a:t>
            </a:r>
            <a:r>
              <a:rPr b="0" lang="en-GB" sz="1288">
                <a:solidFill>
                  <a:schemeClr val="dk1"/>
                </a:solidFill>
                <a:highlight>
                  <a:srgbClr val="D9EAD3"/>
                </a:highlight>
              </a:rPr>
              <a:t>blanks</a:t>
            </a:r>
            <a:r>
              <a:rPr b="0" lang="en-GB" sz="1288">
                <a:solidFill>
                  <a:schemeClr val="dk1"/>
                </a:solidFill>
              </a:rPr>
              <a:t>, challenging yourself to interpret the “facts”, which many see as threats, as opportunities.</a:t>
            </a:r>
            <a:endParaRPr b="0" sz="1288">
              <a:solidFill>
                <a:srgbClr val="000000"/>
              </a:solidFill>
            </a:endParaRPr>
          </a:p>
        </p:txBody>
      </p:sp>
      <p:graphicFrame>
        <p:nvGraphicFramePr>
          <p:cNvPr id="62" name="Google Shape;62;p14"/>
          <p:cNvGraphicFramePr/>
          <p:nvPr/>
        </p:nvGraphicFramePr>
        <p:xfrm>
          <a:off x="311700" y="1396125"/>
          <a:ext cx="3000000" cy="3000000"/>
        </p:xfrm>
        <a:graphic>
          <a:graphicData uri="http://schemas.openxmlformats.org/drawingml/2006/table">
            <a:tbl>
              <a:tblPr>
                <a:noFill/>
                <a:tableStyleId>{2BF6F72D-1C51-45C5-A60C-C4883A7C01D1}</a:tableStyleId>
              </a:tblPr>
              <a:tblGrid>
                <a:gridCol w="2840200"/>
                <a:gridCol w="2840200"/>
                <a:gridCol w="2840200"/>
              </a:tblGrid>
              <a:tr h="244025">
                <a:tc>
                  <a:txBody>
                    <a:bodyPr/>
                    <a:lstStyle/>
                    <a:p>
                      <a:pPr indent="0" lvl="0" marL="0" marR="0" rtl="0" algn="l">
                        <a:lnSpc>
                          <a:spcPct val="100000"/>
                        </a:lnSpc>
                        <a:spcBef>
                          <a:spcPts val="0"/>
                        </a:spcBef>
                        <a:spcAft>
                          <a:spcPts val="0"/>
                        </a:spcAft>
                        <a:buClr>
                          <a:srgbClr val="000000"/>
                        </a:buClr>
                        <a:buSzPts val="1300"/>
                        <a:buFont typeface="Arial"/>
                        <a:buNone/>
                      </a:pPr>
                      <a:r>
                        <a:rPr b="1" lang="en-GB" sz="1300" u="none" cap="none" strike="noStrike">
                          <a:solidFill>
                            <a:srgbClr val="980000"/>
                          </a:solidFill>
                          <a:latin typeface="Georgia"/>
                          <a:ea typeface="Georgia"/>
                          <a:cs typeface="Georgia"/>
                          <a:sym typeface="Georgia"/>
                        </a:rPr>
                        <a:t>Threat</a:t>
                      </a:r>
                      <a:endParaRPr b="1" sz="1300" u="none" cap="none" strike="noStrike">
                        <a:solidFill>
                          <a:srgbClr val="980000"/>
                        </a:solidFill>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alpha val="0"/>
                        </a:srgbClr>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t/>
                      </a:r>
                      <a:endParaRPr b="1"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alpha val="0"/>
                        </a:srgbClr>
                      </a:solidFill>
                      <a:prstDash val="dot"/>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b="1" lang="en-GB" sz="1300" u="none" cap="none" strike="noStrike">
                          <a:solidFill>
                            <a:srgbClr val="00754B"/>
                          </a:solidFill>
                          <a:latin typeface="Georgia"/>
                          <a:ea typeface="Georgia"/>
                          <a:cs typeface="Georgia"/>
                          <a:sym typeface="Georgia"/>
                        </a:rPr>
                        <a:t>Opportunity</a:t>
                      </a:r>
                      <a:endParaRPr b="1" sz="1300" u="none" cap="none" strike="noStrike">
                        <a:solidFill>
                          <a:srgbClr val="00754B"/>
                        </a:solidFill>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alpha val="0"/>
                        </a:srgbClr>
                      </a:solidFill>
                      <a:prstDash val="dot"/>
                      <a:round/>
                      <a:headEnd len="sm" w="sm" type="none"/>
                      <a:tailEnd len="sm" w="sm" type="none"/>
                    </a:lnB>
                  </a:tcPr>
                </a:tc>
              </a:tr>
              <a:tr h="437425">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Aging demographics</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Georgia"/>
                          <a:ea typeface="Georgia"/>
                          <a:cs typeface="Georgia"/>
                          <a:sym typeface="Georgia"/>
                        </a:rPr>
                        <a:t>Aging population</a:t>
                      </a:r>
                      <a:endParaRPr b="1"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New “silver market”</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alpha val="0"/>
                        </a:srgbClr>
                      </a:solidFill>
                      <a:prstDash val="dot"/>
                      <a:round/>
                      <a:headEnd len="sm" w="sm" type="none"/>
                      <a:tailEnd len="sm" w="sm" type="none"/>
                    </a:lnT>
                    <a:lnB cap="flat" cmpd="sng" w="9525">
                      <a:solidFill>
                        <a:srgbClr val="9E9E9E"/>
                      </a:solidFill>
                      <a:prstDash val="dot"/>
                      <a:round/>
                      <a:headEnd len="sm" w="sm" type="none"/>
                      <a:tailEnd len="sm" w="sm" type="none"/>
                    </a:lnB>
                  </a:tcPr>
                </a:tc>
              </a:tr>
              <a:tr h="450525">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Rising health-care costs</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Georgia"/>
                          <a:ea typeface="Georgia"/>
                          <a:cs typeface="Georgia"/>
                          <a:sym typeface="Georgia"/>
                        </a:rPr>
                        <a:t>Health-care spending</a:t>
                      </a:r>
                      <a:endParaRPr b="1"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100"/>
                        <a:buFont typeface="Arial"/>
                        <a:buNone/>
                      </a:pPr>
                      <a:r>
                        <a:rPr lang="en-GB" sz="1300" u="none" cap="none" strike="noStrike">
                          <a:latin typeface="Georgia"/>
                          <a:ea typeface="Georgia"/>
                          <a:cs typeface="Georgia"/>
                          <a:sym typeface="Georgia"/>
                        </a:rPr>
                        <a:t>New health-care</a:t>
                      </a:r>
                      <a:endParaRPr sz="1300" u="none" cap="none" strike="noStrike">
                        <a:latin typeface="Georgia"/>
                        <a:ea typeface="Georgia"/>
                        <a:cs typeface="Georgia"/>
                        <a:sym typeface="Georgia"/>
                      </a:endParaRPr>
                    </a:p>
                    <a:p>
                      <a:pPr indent="0" lvl="0" marL="0" marR="0" rtl="0" algn="r">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services and settings</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37425">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Urban congestion</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Georgia"/>
                          <a:ea typeface="Georgia"/>
                          <a:cs typeface="Georgia"/>
                          <a:sym typeface="Georgia"/>
                        </a:rPr>
                        <a:t>Urbanization</a:t>
                      </a:r>
                      <a:endParaRPr b="1"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GB" sz="1300">
                          <a:latin typeface="Georgia"/>
                          <a:ea typeface="Georgia"/>
                          <a:cs typeface="Georgia"/>
                          <a:sym typeface="Georgia"/>
                        </a:rPr>
                        <a:t>Higher Acceptance of New ideas and </a:t>
                      </a:r>
                      <a:endParaRPr sz="1300">
                        <a:latin typeface="Georgia"/>
                        <a:ea typeface="Georgia"/>
                        <a:cs typeface="Georgia"/>
                        <a:sym typeface="Georgia"/>
                      </a:endParaRPr>
                    </a:p>
                    <a:p>
                      <a:pPr indent="0" lvl="0" marL="0" marR="0" rtl="0" algn="r">
                        <a:lnSpc>
                          <a:spcPct val="100000"/>
                        </a:lnSpc>
                        <a:spcBef>
                          <a:spcPts val="0"/>
                        </a:spcBef>
                        <a:spcAft>
                          <a:spcPts val="0"/>
                        </a:spcAft>
                        <a:buClr>
                          <a:srgbClr val="000000"/>
                        </a:buClr>
                        <a:buSzPts val="1300"/>
                        <a:buFont typeface="Arial"/>
                        <a:buNone/>
                      </a:pPr>
                      <a:r>
                        <a:rPr lang="en-GB" sz="1300">
                          <a:latin typeface="Georgia"/>
                          <a:ea typeface="Georgia"/>
                          <a:cs typeface="Georgia"/>
                          <a:sym typeface="Georgia"/>
                        </a:rPr>
                        <a:t>products.More push towards active</a:t>
                      </a:r>
                      <a:endParaRPr sz="1300">
                        <a:latin typeface="Georgia"/>
                        <a:ea typeface="Georgia"/>
                        <a:cs typeface="Georgia"/>
                        <a:sym typeface="Georgia"/>
                      </a:endParaRPr>
                    </a:p>
                    <a:p>
                      <a:pPr indent="0" lvl="0" marL="0" marR="0" rtl="0" algn="r">
                        <a:lnSpc>
                          <a:spcPct val="100000"/>
                        </a:lnSpc>
                        <a:spcBef>
                          <a:spcPts val="0"/>
                        </a:spcBef>
                        <a:spcAft>
                          <a:spcPts val="0"/>
                        </a:spcAft>
                        <a:buClr>
                          <a:srgbClr val="000000"/>
                        </a:buClr>
                        <a:buSzPts val="1300"/>
                        <a:buFont typeface="Arial"/>
                        <a:buNone/>
                      </a:pPr>
                      <a:r>
                        <a:rPr lang="en-GB" sz="1300">
                          <a:latin typeface="Georgia"/>
                          <a:ea typeface="Georgia"/>
                          <a:cs typeface="Georgia"/>
                          <a:sym typeface="Georgia"/>
                        </a:rPr>
                        <a:t>Economic cycle.</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r>
              <a:tr h="450525">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Economic loss and human impact</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Georgia"/>
                          <a:ea typeface="Georgia"/>
                          <a:cs typeface="Georgia"/>
                          <a:sym typeface="Georgia"/>
                        </a:rPr>
                        <a:t>Sustainability</a:t>
                      </a:r>
                      <a:endParaRPr b="1"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100"/>
                        <a:buFont typeface="Arial"/>
                        <a:buNone/>
                      </a:pPr>
                      <a:r>
                        <a:rPr lang="en-GB" sz="1300" u="none" cap="none" strike="noStrike">
                          <a:latin typeface="Georgia"/>
                          <a:ea typeface="Georgia"/>
                          <a:cs typeface="Georgia"/>
                          <a:sym typeface="Georgia"/>
                        </a:rPr>
                        <a:t>Growing power and</a:t>
                      </a:r>
                      <a:endParaRPr sz="1300" u="none" cap="none" strike="noStrike">
                        <a:latin typeface="Georgia"/>
                        <a:ea typeface="Georgia"/>
                        <a:cs typeface="Georgia"/>
                        <a:sym typeface="Georgia"/>
                      </a:endParaRPr>
                    </a:p>
                    <a:p>
                      <a:pPr indent="0" lvl="0" marL="0" marR="0" rtl="0" algn="r">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infrastructure needs</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r>
              <a:tr h="437425">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Near-term price and energy volatility</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Georgia"/>
                          <a:ea typeface="Georgia"/>
                          <a:cs typeface="Georgia"/>
                          <a:sym typeface="Georgia"/>
                        </a:rPr>
                        <a:t>Energy price volatility</a:t>
                      </a:r>
                      <a:endParaRPr b="1"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GB" sz="1300">
                          <a:latin typeface="Georgia"/>
                          <a:ea typeface="Georgia"/>
                          <a:cs typeface="Georgia"/>
                          <a:sym typeface="Georgia"/>
                        </a:rPr>
                        <a:t>Businesses can modify </a:t>
                      </a:r>
                      <a:r>
                        <a:rPr lang="en-GB" sz="1300">
                          <a:latin typeface="Georgia"/>
                          <a:ea typeface="Georgia"/>
                          <a:cs typeface="Georgia"/>
                          <a:sym typeface="Georgia"/>
                        </a:rPr>
                        <a:t>their</a:t>
                      </a:r>
                      <a:r>
                        <a:rPr lang="en-GB" sz="1300">
                          <a:latin typeface="Georgia"/>
                          <a:ea typeface="Georgia"/>
                          <a:cs typeface="Georgia"/>
                          <a:sym typeface="Georgia"/>
                        </a:rPr>
                        <a:t> supply</a:t>
                      </a:r>
                      <a:endParaRPr sz="1300">
                        <a:latin typeface="Georgia"/>
                        <a:ea typeface="Georgia"/>
                        <a:cs typeface="Georgia"/>
                        <a:sym typeface="Georgia"/>
                      </a:endParaRPr>
                    </a:p>
                    <a:p>
                      <a:pPr indent="0" lvl="0" marL="0" marR="0" rtl="0" algn="r">
                        <a:lnSpc>
                          <a:spcPct val="100000"/>
                        </a:lnSpc>
                        <a:spcBef>
                          <a:spcPts val="0"/>
                        </a:spcBef>
                        <a:spcAft>
                          <a:spcPts val="0"/>
                        </a:spcAft>
                        <a:buClr>
                          <a:srgbClr val="000000"/>
                        </a:buClr>
                        <a:buSzPts val="1300"/>
                        <a:buFont typeface="Arial"/>
                        <a:buNone/>
                      </a:pPr>
                      <a:r>
                        <a:rPr lang="en-GB" sz="1300">
                          <a:latin typeface="Georgia"/>
                          <a:ea typeface="Georgia"/>
                          <a:cs typeface="Georgia"/>
                          <a:sym typeface="Georgia"/>
                        </a:rPr>
                        <a:t>Portfolio to achieve financial benefits</a:t>
                      </a:r>
                      <a:endParaRPr sz="1300">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r>
              <a:tr h="450525">
                <a:tc>
                  <a:txBody>
                    <a:bodyPr/>
                    <a:lstStyle/>
                    <a:p>
                      <a:pPr indent="0" lvl="0" marL="0" marR="0" rtl="0" algn="l">
                        <a:lnSpc>
                          <a:spcPct val="100000"/>
                        </a:lnSpc>
                        <a:spcBef>
                          <a:spcPts val="0"/>
                        </a:spcBef>
                        <a:spcAft>
                          <a:spcPts val="0"/>
                        </a:spcAft>
                        <a:buClr>
                          <a:srgbClr val="000000"/>
                        </a:buClr>
                        <a:buSzPts val="1300"/>
                        <a:buFont typeface="Arial"/>
                        <a:buNone/>
                      </a:pPr>
                      <a:r>
                        <a:rPr lang="en-GB" sz="1300" u="none" cap="none" strike="noStrike">
                          <a:latin typeface="Georgia"/>
                          <a:ea typeface="Georgia"/>
                          <a:cs typeface="Georgia"/>
                          <a:sym typeface="Georgia"/>
                        </a:rPr>
                        <a:t>High competition in rapidly evolving area</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u="none" cap="none" strike="noStrike">
                          <a:latin typeface="Georgia"/>
                          <a:ea typeface="Georgia"/>
                          <a:cs typeface="Georgia"/>
                          <a:sym typeface="Georgia"/>
                        </a:rPr>
                        <a:t>Smart devices</a:t>
                      </a:r>
                      <a:endParaRPr b="1"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300"/>
                        <a:buFont typeface="Arial"/>
                        <a:buNone/>
                      </a:pPr>
                      <a:r>
                        <a:rPr lang="en-GB" sz="1300">
                          <a:latin typeface="Georgia"/>
                          <a:ea typeface="Georgia"/>
                          <a:cs typeface="Georgia"/>
                          <a:sym typeface="Georgia"/>
                        </a:rPr>
                        <a:t>New way to connect to new age market</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r>
              <a:tr h="437425">
                <a:tc>
                  <a:txBody>
                    <a:bodyPr/>
                    <a:lstStyle/>
                    <a:p>
                      <a:pPr indent="0" lvl="0" marL="0" marR="0" rtl="0" algn="l">
                        <a:lnSpc>
                          <a:spcPct val="100000"/>
                        </a:lnSpc>
                        <a:spcBef>
                          <a:spcPts val="0"/>
                        </a:spcBef>
                        <a:spcAft>
                          <a:spcPts val="0"/>
                        </a:spcAft>
                        <a:buClr>
                          <a:srgbClr val="000000"/>
                        </a:buClr>
                        <a:buSzPts val="1300"/>
                        <a:buFont typeface="Arial"/>
                        <a:buNone/>
                      </a:pPr>
                      <a:r>
                        <a:rPr lang="en-GB" sz="1300">
                          <a:latin typeface="Georgia"/>
                          <a:ea typeface="Georgia"/>
                          <a:cs typeface="Georgia"/>
                          <a:sym typeface="Georgia"/>
                        </a:rPr>
                        <a:t>Bane to traditional businesses</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1300"/>
                        <a:buFont typeface="Arial"/>
                        <a:buNone/>
                      </a:pPr>
                      <a:r>
                        <a:rPr b="1" lang="en-GB" sz="1300">
                          <a:latin typeface="Georgia"/>
                          <a:ea typeface="Georgia"/>
                          <a:cs typeface="Georgia"/>
                          <a:sym typeface="Georgia"/>
                        </a:rPr>
                        <a:t>Digitization</a:t>
                      </a:r>
                      <a:endParaRPr b="1"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c>
                  <a:txBody>
                    <a:bodyPr/>
                    <a:lstStyle/>
                    <a:p>
                      <a:pPr indent="0" lvl="0" marL="0" marR="0" rtl="0" algn="r">
                        <a:lnSpc>
                          <a:spcPct val="100000"/>
                        </a:lnSpc>
                        <a:spcBef>
                          <a:spcPts val="0"/>
                        </a:spcBef>
                        <a:spcAft>
                          <a:spcPts val="0"/>
                        </a:spcAft>
                        <a:buClr>
                          <a:srgbClr val="000000"/>
                        </a:buClr>
                        <a:buSzPts val="1300"/>
                        <a:buFont typeface="Arial"/>
                        <a:buNone/>
                      </a:pPr>
                      <a:r>
                        <a:rPr lang="en-GB" sz="1300">
                          <a:latin typeface="Georgia"/>
                          <a:ea typeface="Georgia"/>
                          <a:cs typeface="Georgia"/>
                          <a:sym typeface="Georgia"/>
                        </a:rPr>
                        <a:t>Seamless</a:t>
                      </a:r>
                      <a:r>
                        <a:rPr lang="en-GB" sz="1300">
                          <a:latin typeface="Georgia"/>
                          <a:ea typeface="Georgia"/>
                          <a:cs typeface="Georgia"/>
                          <a:sym typeface="Georgia"/>
                        </a:rPr>
                        <a:t> </a:t>
                      </a:r>
                      <a:r>
                        <a:rPr lang="en-GB" sz="1300">
                          <a:latin typeface="Georgia"/>
                          <a:ea typeface="Georgia"/>
                          <a:cs typeface="Georgia"/>
                          <a:sym typeface="Georgia"/>
                        </a:rPr>
                        <a:t>opportunities</a:t>
                      </a:r>
                      <a:r>
                        <a:rPr lang="en-GB" sz="1300">
                          <a:latin typeface="Georgia"/>
                          <a:ea typeface="Georgia"/>
                          <a:cs typeface="Georgia"/>
                          <a:sym typeface="Georgia"/>
                        </a:rPr>
                        <a:t> for online businesses and ease of transactions</a:t>
                      </a:r>
                      <a:endParaRPr sz="1300" u="none" cap="none" strike="noStrike">
                        <a:latin typeface="Georgia"/>
                        <a:ea typeface="Georgia"/>
                        <a:cs typeface="Georgia"/>
                        <a:sym typeface="Georgia"/>
                      </a:endParaRPr>
                    </a:p>
                  </a:txBody>
                  <a:tcPr marT="18000" marB="18000" marR="18000" marL="18000" anchor="ctr">
                    <a:lnL cap="flat" cmpd="sng" w="9525">
                      <a:solidFill>
                        <a:srgbClr val="9E9E9E">
                          <a:alpha val="0"/>
                        </a:srgbClr>
                      </a:solidFill>
                      <a:prstDash val="dot"/>
                      <a:round/>
                      <a:headEnd len="sm" w="sm" type="none"/>
                      <a:tailEnd len="sm" w="sm" type="none"/>
                    </a:lnL>
                    <a:lnR cap="flat" cmpd="sng" w="9525">
                      <a:solidFill>
                        <a:srgbClr val="9E9E9E">
                          <a:alpha val="0"/>
                        </a:srgbClr>
                      </a:solidFill>
                      <a:prstDash val="dot"/>
                      <a:round/>
                      <a:headEnd len="sm" w="sm" type="none"/>
                      <a:tailEnd len="sm" w="sm" type="none"/>
                    </a:lnR>
                    <a:lnT cap="flat" cmpd="sng" w="9525">
                      <a:solidFill>
                        <a:srgbClr val="9E9E9E"/>
                      </a:solidFill>
                      <a:prstDash val="dot"/>
                      <a:round/>
                      <a:headEnd len="sm" w="sm" type="none"/>
                      <a:tailEnd len="sm" w="sm" type="none"/>
                    </a:lnT>
                    <a:lnB cap="flat" cmpd="sng" w="9525">
                      <a:solidFill>
                        <a:srgbClr val="9E9E9E"/>
                      </a:solidFill>
                      <a:prstDash val="dot"/>
                      <a:round/>
                      <a:headEnd len="sm" w="sm" type="none"/>
                      <a:tailEnd len="sm" w="sm" type="none"/>
                    </a:lnB>
                    <a:solidFill>
                      <a:srgbClr val="D9EAD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rect b="b" l="l" r="r" t="t"/>
              <a:pathLst>
                <a:path extrusionOk="0" h="2038" w="3682">
                  <a:moveTo>
                    <a:pt x="0" y="0"/>
                  </a:moveTo>
                  <a:lnTo>
                    <a:pt x="0" y="2038"/>
                  </a:lnTo>
                  <a:lnTo>
                    <a:pt x="3682" y="2038"/>
                  </a:lnTo>
                </a:path>
              </a:pathLst>
            </a:custGeom>
            <a:noFill/>
            <a:ln cap="flat" cmpd="sng" w="9525">
              <a:solidFill>
                <a:srgbClr val="6E6F73"/>
              </a:solidFill>
              <a:prstDash val="solid"/>
              <a:round/>
              <a:headEnd len="med" w="med" type="triangle"/>
              <a:tailEnd len="med" w="med" type="triangle"/>
            </a:ln>
          </p:spPr>
          <p:txBody>
            <a:bodyPr anchorCtr="0" anchor="ctr" bIns="51950" lIns="103900" spcFirstLastPara="1" rIns="103900" wrap="square" tIns="519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cap="flat" cmpd="sng" w="38100">
                <a:solidFill>
                  <a:srgbClr val="00754B"/>
                </a:solidFill>
                <a:prstDash val="solid"/>
                <a:round/>
                <a:headEnd len="sm" w="sm" type="none"/>
                <a:tailEnd len="sm" w="sm" type="none"/>
              </a:ln>
            </p:spPr>
          </p:cxnSp>
          <p:cxnSp>
            <p:nvCxnSpPr>
              <p:cNvPr id="72" name="Google Shape;72;p15"/>
              <p:cNvCxnSpPr/>
              <p:nvPr/>
            </p:nvCxnSpPr>
            <p:spPr>
              <a:xfrm>
                <a:off x="6274169" y="3545840"/>
                <a:ext cx="0" cy="579000"/>
              </a:xfrm>
              <a:prstGeom prst="straightConnector1">
                <a:avLst/>
              </a:prstGeom>
              <a:noFill/>
              <a:ln cap="flat" cmpd="sng" w="38100">
                <a:solidFill>
                  <a:srgbClr val="980000"/>
                </a:solidFill>
                <a:prstDash val="solid"/>
                <a:round/>
                <a:headEnd len="sm" w="sm" type="none"/>
                <a:tailEnd len="sm" w="sm" type="none"/>
              </a:ln>
            </p:spPr>
          </p:cxnSp>
        </p:grpSp>
        <p:sp>
          <p:nvSpPr>
            <p:cNvPr id="73" name="Google Shape;73;p15"/>
            <p:cNvSpPr/>
            <p:nvPr/>
          </p:nvSpPr>
          <p:spPr>
            <a:xfrm>
              <a:off x="6620950" y="1838650"/>
              <a:ext cx="2049600" cy="342300"/>
            </a:xfrm>
            <a:prstGeom prst="rect">
              <a:avLst/>
            </a:prstGeom>
            <a:noFill/>
            <a:ln>
              <a:noFill/>
            </a:ln>
          </p:spPr>
          <p:txBody>
            <a:bodyPr anchorCtr="0" anchor="t" bIns="45700" lIns="91425" spcFirstLastPara="1" rIns="91425" wrap="square" tIns="45700">
              <a:noAutofit/>
            </a:bodyPr>
            <a:lstStyle/>
            <a:p>
              <a:pPr indent="0" lvl="3" marL="0" marR="0" rtl="0" algn="r">
                <a:lnSpc>
                  <a:spcPct val="96000"/>
                </a:lnSpc>
                <a:spcBef>
                  <a:spcPts val="0"/>
                </a:spcBef>
                <a:spcAft>
                  <a:spcPts val="0"/>
                </a:spcAft>
                <a:buClr>
                  <a:srgbClr val="000000"/>
                </a:buClr>
                <a:buSzPts val="1300"/>
                <a:buFont typeface="Arial"/>
                <a:buNone/>
              </a:pPr>
              <a:r>
                <a:rPr b="1" i="0" lang="en-GB" sz="1300" u="none" cap="none" strike="noStrike">
                  <a:solidFill>
                    <a:srgbClr val="00754B"/>
                  </a:solidFill>
                  <a:latin typeface="Georgia"/>
                  <a:ea typeface="Georgia"/>
                  <a:cs typeface="Georgia"/>
                  <a:sym typeface="Georgia"/>
                </a:rPr>
                <a:t>New mental models</a:t>
              </a:r>
              <a:endParaRPr b="1" i="0" sz="300" u="none" cap="none" strike="noStrike">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Clr>
                  <a:srgbClr val="000000"/>
                </a:buClr>
                <a:buSzPts val="1300"/>
                <a:buFont typeface="Arial"/>
                <a:buNone/>
              </a:pPr>
              <a:r>
                <a:rPr b="0" i="0" lang="en-GB" sz="1300" u="none" cap="none" strike="noStrike">
                  <a:solidFill>
                    <a:srgbClr val="575757"/>
                  </a:solidFill>
                  <a:latin typeface="Georgia"/>
                  <a:ea typeface="Georgia"/>
                  <a:cs typeface="Georgia"/>
                  <a:sym typeface="Georgia"/>
                </a:rPr>
                <a:t>Change</a:t>
              </a:r>
              <a:endParaRPr b="0" i="0" sz="300" u="none" cap="none" strike="noStrike">
                <a:solidFill>
                  <a:srgbClr val="000000"/>
                </a:solidFill>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Clr>
                  <a:srgbClr val="000000"/>
                </a:buClr>
                <a:buSzPts val="1300"/>
                <a:buFont typeface="Arial"/>
                <a:buNone/>
              </a:pPr>
              <a:r>
                <a:rPr b="0" i="0" lang="en-GB" sz="1300" u="none" cap="none" strike="noStrike">
                  <a:solidFill>
                    <a:srgbClr val="575757"/>
                  </a:solidFill>
                  <a:latin typeface="Georgia"/>
                  <a:ea typeface="Georgia"/>
                  <a:cs typeface="Georgia"/>
                  <a:sym typeface="Georgia"/>
                </a:rPr>
                <a:t>Time</a:t>
              </a:r>
              <a:endParaRPr b="0" i="0" sz="300" u="none" cap="none" strike="noStrike">
                <a:solidFill>
                  <a:srgbClr val="000000"/>
                </a:solidFill>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anchorCtr="0" anchor="t" bIns="45700" lIns="91425" spcFirstLastPara="1" rIns="91425" wrap="square" tIns="45700">
              <a:noAutofit/>
            </a:bodyPr>
            <a:lstStyle/>
            <a:p>
              <a:pPr indent="0" lvl="3" marL="0" marR="0" rtl="0" algn="l">
                <a:lnSpc>
                  <a:spcPct val="96000"/>
                </a:lnSpc>
                <a:spcBef>
                  <a:spcPts val="0"/>
                </a:spcBef>
                <a:spcAft>
                  <a:spcPts val="0"/>
                </a:spcAft>
                <a:buClr>
                  <a:srgbClr val="000000"/>
                </a:buClr>
                <a:buSzPts val="1300"/>
                <a:buFont typeface="Arial"/>
                <a:buNone/>
              </a:pPr>
              <a:r>
                <a:rPr b="1" i="0" lang="en-GB" sz="1300" u="none" cap="none" strike="noStrike">
                  <a:solidFill>
                    <a:srgbClr val="980000"/>
                  </a:solidFill>
                  <a:latin typeface="Georgia"/>
                  <a:ea typeface="Georgia"/>
                  <a:cs typeface="Georgia"/>
                  <a:sym typeface="Georgia"/>
                </a:rPr>
                <a:t>Old mental models</a:t>
              </a:r>
              <a:endParaRPr b="1" i="0" sz="300" u="none" cap="none" strike="noStrike">
                <a:solidFill>
                  <a:srgbClr val="980000"/>
                </a:solidFill>
                <a:latin typeface="Georgia"/>
                <a:ea typeface="Georgia"/>
                <a:cs typeface="Georgia"/>
                <a:sym typeface="Georgia"/>
              </a:endParaRPr>
            </a:p>
          </p:txBody>
        </p:sp>
        <p:cxnSp>
          <p:nvCxnSpPr>
            <p:cNvPr id="77" name="Google Shape;77;p15"/>
            <p:cNvCxnSpPr/>
            <p:nvPr/>
          </p:nvCxnSpPr>
          <p:spPr>
            <a:xfrm flipH="1" rot="10800000">
              <a:off x="6583175" y="2192050"/>
              <a:ext cx="2104500" cy="859200"/>
            </a:xfrm>
            <a:prstGeom prst="bentConnector3">
              <a:avLst>
                <a:gd fmla="val 248" name="adj1"/>
              </a:avLst>
            </a:prstGeom>
            <a:noFill/>
            <a:ln cap="flat" cmpd="sng" w="38100">
              <a:solidFill>
                <a:srgbClr val="00754B"/>
              </a:solidFill>
              <a:prstDash val="solid"/>
              <a:round/>
              <a:headEnd len="sm" w="sm" type="none"/>
              <a:tailEnd len="sm" w="sm" type="none"/>
            </a:ln>
          </p:spPr>
        </p:cxnSp>
        <p:cxnSp>
          <p:nvCxnSpPr>
            <p:cNvPr id="78" name="Google Shape;78;p15"/>
            <p:cNvCxnSpPr/>
            <p:nvPr/>
          </p:nvCxnSpPr>
          <p:spPr>
            <a:xfrm flipH="1" rot="10800000">
              <a:off x="4338525" y="2967550"/>
              <a:ext cx="2250000" cy="700500"/>
            </a:xfrm>
            <a:prstGeom prst="bentConnector3">
              <a:avLst>
                <a:gd fmla="val 99994" name="adj1"/>
              </a:avLst>
            </a:prstGeom>
            <a:noFill/>
            <a:ln cap="flat" cmpd="sng" w="38100">
              <a:solidFill>
                <a:srgbClr val="980000"/>
              </a:solidFill>
              <a:prstDash val="solid"/>
              <a:miter lim="8000"/>
              <a:headEnd len="sm" w="sm" type="none"/>
              <a:tailEnd len="sm" w="sm" type="none"/>
            </a:ln>
          </p:spPr>
        </p:cxnSp>
      </p:grpSp>
      <p:sp>
        <p:nvSpPr>
          <p:cNvPr id="79" name="Google Shape;79;p15"/>
          <p:cNvSpPr txBox="1"/>
          <p:nvPr/>
        </p:nvSpPr>
        <p:spPr>
          <a:xfrm>
            <a:off x="407725" y="1641325"/>
            <a:ext cx="33975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b="0" i="0" sz="13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000000"/>
                </a:solidFill>
                <a:latin typeface="Georgia"/>
                <a:ea typeface="Georgia"/>
                <a:cs typeface="Georgia"/>
                <a:sym typeface="Georgia"/>
              </a:rPr>
              <a:t>Small, incremental change in our mental models doesn’t always yield the change we need; we need to actively challenge our assumptions to drive meaningful change.</a:t>
            </a:r>
            <a:endParaRPr b="0" i="0" sz="13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Georgia"/>
              <a:ea typeface="Georgia"/>
              <a:cs typeface="Georgia"/>
              <a:sym typeface="Georgia"/>
            </a:endParaRPr>
          </a:p>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rgbClr val="00754B"/>
                </a:solidFill>
                <a:latin typeface="Georgia"/>
                <a:ea typeface="Georgia"/>
                <a:cs typeface="Georgia"/>
                <a:sym typeface="Georgia"/>
              </a:rPr>
              <a:t>Let’s review some examples.</a:t>
            </a:r>
            <a:endParaRPr b="1" i="0" sz="1300" u="none" cap="none" strike="noStrike">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rect b="b" l="l" r="r" t="t"/>
            <a:pathLst>
              <a:path extrusionOk="0" h="2038" w="3682">
                <a:moveTo>
                  <a:pt x="0" y="0"/>
                </a:moveTo>
                <a:lnTo>
                  <a:pt x="0" y="2038"/>
                </a:lnTo>
                <a:lnTo>
                  <a:pt x="3682" y="2038"/>
                </a:lnTo>
              </a:path>
            </a:pathLst>
          </a:custGeom>
          <a:noFill/>
          <a:ln cap="flat" cmpd="sng" w="9525">
            <a:solidFill>
              <a:srgbClr val="6E6F73"/>
            </a:solidFill>
            <a:prstDash val="solid"/>
            <a:round/>
            <a:headEnd len="med" w="med" type="triangle"/>
            <a:tailEnd len="med" w="med" type="triangle"/>
          </a:ln>
        </p:spPr>
        <p:txBody>
          <a:bodyPr anchorCtr="0" anchor="ctr" bIns="51950" lIns="103900" spcFirstLastPara="1" rIns="103900" wrap="square" tIns="519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cap="flat" cmpd="sng" w="38100">
              <a:solidFill>
                <a:srgbClr val="00754B"/>
              </a:solidFill>
              <a:prstDash val="solid"/>
              <a:round/>
              <a:headEnd len="sm" w="sm" type="none"/>
              <a:tailEnd len="sm" w="sm" type="none"/>
            </a:ln>
          </p:spPr>
        </p:cxnSp>
        <p:cxnSp>
          <p:nvCxnSpPr>
            <p:cNvPr id="88" name="Google Shape;88;p16"/>
            <p:cNvCxnSpPr/>
            <p:nvPr/>
          </p:nvCxnSpPr>
          <p:spPr>
            <a:xfrm>
              <a:off x="6274169" y="3545840"/>
              <a:ext cx="0" cy="579000"/>
            </a:xfrm>
            <a:prstGeom prst="straightConnector1">
              <a:avLst/>
            </a:prstGeom>
            <a:noFill/>
            <a:ln cap="flat" cmpd="sng" w="38100">
              <a:solidFill>
                <a:srgbClr val="980000"/>
              </a:solidFill>
              <a:prstDash val="solid"/>
              <a:round/>
              <a:headEnd len="sm" w="sm" type="none"/>
              <a:tailEnd len="sm" w="sm" type="none"/>
            </a:ln>
          </p:spPr>
        </p:cxnSp>
      </p:grpSp>
      <p:sp>
        <p:nvSpPr>
          <p:cNvPr id="89" name="Google Shape;89;p16"/>
          <p:cNvSpPr/>
          <p:nvPr/>
        </p:nvSpPr>
        <p:spPr>
          <a:xfrm>
            <a:off x="4897246" y="1620519"/>
            <a:ext cx="3271800" cy="342300"/>
          </a:xfrm>
          <a:prstGeom prst="rect">
            <a:avLst/>
          </a:prstGeom>
          <a:noFill/>
          <a:ln>
            <a:noFill/>
          </a:ln>
        </p:spPr>
        <p:txBody>
          <a:bodyPr anchorCtr="0" anchor="t" bIns="45700" lIns="91425" spcFirstLastPara="1" rIns="91425" wrap="square" tIns="45700">
            <a:noAutofit/>
          </a:bodyPr>
          <a:lstStyle/>
          <a:p>
            <a:pPr indent="0" lvl="3" marL="0" marR="0" rtl="0" algn="r">
              <a:lnSpc>
                <a:spcPct val="96000"/>
              </a:lnSpc>
              <a:spcBef>
                <a:spcPts val="0"/>
              </a:spcBef>
              <a:spcAft>
                <a:spcPts val="0"/>
              </a:spcAft>
              <a:buClr>
                <a:srgbClr val="000000"/>
              </a:buClr>
              <a:buSzPts val="1300"/>
              <a:buFont typeface="Arial"/>
              <a:buNone/>
            </a:pPr>
            <a:r>
              <a:rPr b="1" i="0" lang="en-GB" sz="1300" u="none" cap="none" strike="noStrike">
                <a:solidFill>
                  <a:srgbClr val="00754B"/>
                </a:solidFill>
                <a:latin typeface="Georgia"/>
                <a:ea typeface="Georgia"/>
                <a:cs typeface="Georgia"/>
                <a:sym typeface="Georgia"/>
              </a:rPr>
              <a:t>New mental models</a:t>
            </a:r>
            <a:endParaRPr b="1" i="0" sz="300" u="none" cap="none" strike="noStrike">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Clr>
                <a:srgbClr val="000000"/>
              </a:buClr>
              <a:buSzPts val="1300"/>
              <a:buFont typeface="Arial"/>
              <a:buNone/>
            </a:pPr>
            <a:r>
              <a:rPr b="0" i="0" lang="en-GB" sz="1300" u="none" cap="none" strike="noStrike">
                <a:solidFill>
                  <a:srgbClr val="575757"/>
                </a:solidFill>
                <a:latin typeface="Georgia"/>
                <a:ea typeface="Georgia"/>
                <a:cs typeface="Georgia"/>
                <a:sym typeface="Georgia"/>
              </a:rPr>
              <a:t>Change</a:t>
            </a:r>
            <a:endParaRPr b="0" i="0" sz="300" u="none" cap="none" strike="noStrike">
              <a:solidFill>
                <a:srgbClr val="000000"/>
              </a:solidFill>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Clr>
                <a:srgbClr val="000000"/>
              </a:buClr>
              <a:buSzPts val="1300"/>
              <a:buFont typeface="Arial"/>
              <a:buNone/>
            </a:pPr>
            <a:r>
              <a:rPr b="0" i="0" lang="en-GB" sz="1300" u="none" cap="none" strike="noStrike">
                <a:solidFill>
                  <a:srgbClr val="575757"/>
                </a:solidFill>
                <a:latin typeface="Georgia"/>
                <a:ea typeface="Georgia"/>
                <a:cs typeface="Georgia"/>
                <a:sym typeface="Georgia"/>
              </a:rPr>
              <a:t>Time</a:t>
            </a:r>
            <a:endParaRPr b="0" i="0" sz="300" u="none" cap="none" strike="noStrike">
              <a:solidFill>
                <a:srgbClr val="000000"/>
              </a:solidFill>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anchorCtr="0" anchor="t" bIns="45700" lIns="91425" spcFirstLastPara="1" rIns="91425" wrap="square" tIns="45700">
            <a:noAutofit/>
          </a:bodyPr>
          <a:lstStyle/>
          <a:p>
            <a:pPr indent="0" lvl="3" marL="0" marR="0" rtl="0" algn="l">
              <a:lnSpc>
                <a:spcPct val="96000"/>
              </a:lnSpc>
              <a:spcBef>
                <a:spcPts val="0"/>
              </a:spcBef>
              <a:spcAft>
                <a:spcPts val="0"/>
              </a:spcAft>
              <a:buClr>
                <a:srgbClr val="000000"/>
              </a:buClr>
              <a:buSzPts val="1300"/>
              <a:buFont typeface="Arial"/>
              <a:buNone/>
            </a:pPr>
            <a:r>
              <a:rPr b="1" i="0" lang="en-GB" sz="1300" u="none" cap="none" strike="noStrike">
                <a:solidFill>
                  <a:srgbClr val="980000"/>
                </a:solidFill>
                <a:latin typeface="Georgia"/>
                <a:ea typeface="Georgia"/>
                <a:cs typeface="Georgia"/>
                <a:sym typeface="Georgia"/>
              </a:rPr>
              <a:t>Old mental models</a:t>
            </a:r>
            <a:endParaRPr b="1" i="0" sz="300" u="none" cap="none" strike="noStrike">
              <a:solidFill>
                <a:srgbClr val="980000"/>
              </a:solidFill>
              <a:latin typeface="Georgia"/>
              <a:ea typeface="Georgia"/>
              <a:cs typeface="Georgia"/>
              <a:sym typeface="Georgia"/>
            </a:endParaRPr>
          </a:p>
        </p:txBody>
      </p:sp>
      <p:cxnSp>
        <p:nvCxnSpPr>
          <p:cNvPr id="93" name="Google Shape;93;p16"/>
          <p:cNvCxnSpPr/>
          <p:nvPr/>
        </p:nvCxnSpPr>
        <p:spPr>
          <a:xfrm flipH="1" rot="10800000">
            <a:off x="4836946" y="1973919"/>
            <a:ext cx="3359400" cy="859200"/>
          </a:xfrm>
          <a:prstGeom prst="bentConnector3">
            <a:avLst>
              <a:gd fmla="val 101" name="adj1"/>
            </a:avLst>
          </a:prstGeom>
          <a:noFill/>
          <a:ln cap="flat" cmpd="sng" w="38100">
            <a:solidFill>
              <a:srgbClr val="00754B"/>
            </a:solidFill>
            <a:prstDash val="solid"/>
            <a:round/>
            <a:headEnd len="sm" w="sm" type="none"/>
            <a:tailEnd len="sm" w="sm" type="none"/>
          </a:ln>
        </p:spPr>
      </p:cxnSp>
      <p:cxnSp>
        <p:nvCxnSpPr>
          <p:cNvPr id="94" name="Google Shape;94;p16"/>
          <p:cNvCxnSpPr/>
          <p:nvPr/>
        </p:nvCxnSpPr>
        <p:spPr>
          <a:xfrm flipH="1" rot="10800000">
            <a:off x="1242600" y="2747769"/>
            <a:ext cx="3591600" cy="700500"/>
          </a:xfrm>
          <a:prstGeom prst="bentConnector3">
            <a:avLst>
              <a:gd fmla="val 100147" name="adj1"/>
            </a:avLst>
          </a:prstGeom>
          <a:noFill/>
          <a:ln cap="flat" cmpd="sng" w="38100">
            <a:solidFill>
              <a:srgbClr val="980000"/>
            </a:solidFill>
            <a:prstDash val="solid"/>
            <a:miter lim="8000"/>
            <a:headEnd len="sm" w="sm" type="none"/>
            <a:tailEnd len="sm" w="sm" type="none"/>
          </a:ln>
        </p:spPr>
      </p:cxnSp>
      <p:sp>
        <p:nvSpPr>
          <p:cNvPr id="95" name="Google Shape;95;p16"/>
          <p:cNvSpPr txBox="1"/>
          <p:nvPr/>
        </p:nvSpPr>
        <p:spPr>
          <a:xfrm>
            <a:off x="1265655" y="3448287"/>
            <a:ext cx="3204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Georgia"/>
                <a:ea typeface="Georgia"/>
                <a:cs typeface="Georgia"/>
                <a:sym typeface="Georgia"/>
              </a:rPr>
              <a:t>“We are in the </a:t>
            </a:r>
            <a:r>
              <a:rPr b="1" i="0" lang="en-GB" sz="1400" u="none" cap="none" strike="noStrike">
                <a:solidFill>
                  <a:srgbClr val="000000"/>
                </a:solidFill>
                <a:latin typeface="Georgia"/>
                <a:ea typeface="Georgia"/>
                <a:cs typeface="Georgia"/>
                <a:sym typeface="Georgia"/>
              </a:rPr>
              <a:t>writing business</a:t>
            </a:r>
            <a:r>
              <a:rPr b="0" i="0" lang="en-GB" sz="1400" u="none" cap="none" strike="noStrike">
                <a:solidFill>
                  <a:srgbClr val="000000"/>
                </a:solidFill>
                <a:latin typeface="Georgia"/>
                <a:ea typeface="Georgia"/>
                <a:cs typeface="Georgia"/>
                <a:sym typeface="Georgia"/>
              </a:rPr>
              <a:t>.”</a:t>
            </a:r>
            <a:endParaRPr b="0" i="0" sz="1400" u="none" cap="none" strike="noStrike">
              <a:solidFill>
                <a:srgbClr val="000000"/>
              </a:solidFill>
              <a:latin typeface="Georgia"/>
              <a:ea typeface="Georgia"/>
              <a:cs typeface="Georgia"/>
              <a:sym typeface="Georgia"/>
            </a:endParaRPr>
          </a:p>
          <a:p>
            <a:pPr indent="-311150" lvl="0" marL="457200" marR="0" rtl="0" algn="l">
              <a:lnSpc>
                <a:spcPct val="100000"/>
              </a:lnSpc>
              <a:spcBef>
                <a:spcPts val="0"/>
              </a:spcBef>
              <a:spcAft>
                <a:spcPts val="0"/>
              </a:spcAft>
              <a:buClr>
                <a:srgbClr val="000000"/>
              </a:buClr>
              <a:buSzPts val="1300"/>
              <a:buFont typeface="Georgia"/>
              <a:buChar char="●"/>
            </a:pPr>
            <a:r>
              <a:rPr b="0" i="1" lang="en-GB" sz="1300" u="none" cap="none" strike="noStrike">
                <a:solidFill>
                  <a:srgbClr val="000000"/>
                </a:solidFill>
                <a:latin typeface="Georgia"/>
                <a:ea typeface="Georgia"/>
                <a:cs typeface="Georgia"/>
                <a:sym typeface="Georgia"/>
              </a:rPr>
              <a:t>Cheap pens, cheaper pens, colored pens, black pens, etc.</a:t>
            </a:r>
            <a:endParaRPr b="0" i="1" sz="1300" u="none" cap="none" strike="noStrike">
              <a:solidFill>
                <a:srgbClr val="000000"/>
              </a:solidFill>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Georgia"/>
                <a:ea typeface="Georgia"/>
                <a:cs typeface="Georgia"/>
                <a:sym typeface="Georgia"/>
              </a:rPr>
              <a:t>“We are in the </a:t>
            </a:r>
            <a:r>
              <a:rPr b="1" i="0" lang="en-GB" sz="1400" u="none" cap="none" strike="noStrike">
                <a:solidFill>
                  <a:srgbClr val="000000"/>
                </a:solidFill>
                <a:latin typeface="Georgia"/>
                <a:ea typeface="Georgia"/>
                <a:cs typeface="Georgia"/>
                <a:sym typeface="Georgia"/>
              </a:rPr>
              <a:t>cheap, disposable plastic objects</a:t>
            </a:r>
            <a:r>
              <a:rPr b="0" i="0" lang="en-GB" sz="1400" u="none" cap="none" strike="noStrike">
                <a:solidFill>
                  <a:srgbClr val="000000"/>
                </a:solidFill>
                <a:latin typeface="Georgia"/>
                <a:ea typeface="Georgia"/>
                <a:cs typeface="Georgia"/>
                <a:sym typeface="Georgia"/>
              </a:rPr>
              <a:t> business.”</a:t>
            </a:r>
            <a:endParaRPr b="0" i="0" sz="1400" u="none" cap="none" strike="noStrike">
              <a:solidFill>
                <a:srgbClr val="000000"/>
              </a:solidFill>
              <a:latin typeface="Georgia"/>
              <a:ea typeface="Georgia"/>
              <a:cs typeface="Georgia"/>
              <a:sym typeface="Georgia"/>
            </a:endParaRPr>
          </a:p>
          <a:p>
            <a:pPr indent="-311150" lvl="0" marL="457200" marR="0" rtl="0" algn="l">
              <a:lnSpc>
                <a:spcPct val="100000"/>
              </a:lnSpc>
              <a:spcBef>
                <a:spcPts val="0"/>
              </a:spcBef>
              <a:spcAft>
                <a:spcPts val="0"/>
              </a:spcAft>
              <a:buClr>
                <a:srgbClr val="000000"/>
              </a:buClr>
              <a:buSzPts val="1300"/>
              <a:buFont typeface="Georgia"/>
              <a:buChar char="●"/>
            </a:pPr>
            <a:r>
              <a:rPr b="0" i="1" lang="en-GB" sz="1300" u="none" cap="none" strike="noStrike">
                <a:solidFill>
                  <a:srgbClr val="000000"/>
                </a:solidFill>
                <a:latin typeface="Georgia"/>
                <a:ea typeface="Georgia"/>
                <a:cs typeface="Georgia"/>
                <a:sym typeface="Georgia"/>
              </a:rPr>
              <a:t>Pens, lighters, razors, etc.</a:t>
            </a:r>
            <a:endParaRPr b="0" i="1" sz="1300" u="none" cap="none" strike="noStrike">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Low-cost airlines shifted prevailing airline paradigms to disrupt the aviation industry</a:t>
            </a:r>
            <a:endParaRPr/>
          </a:p>
          <a:p>
            <a:pPr indent="0" lvl="0" marL="0" rtl="0" algn="l">
              <a:lnSpc>
                <a:spcPct val="100000"/>
              </a:lnSpc>
              <a:spcBef>
                <a:spcPts val="0"/>
              </a:spcBef>
              <a:spcAft>
                <a:spcPts val="0"/>
              </a:spcAft>
              <a:buSzPct val="222222"/>
              <a:buNone/>
            </a:pPr>
            <a:r>
              <a:rPr b="0" lang="en-GB" sz="1400">
                <a:solidFill>
                  <a:schemeClr val="dk1"/>
                </a:solidFill>
              </a:rPr>
              <a:t>Fill in the </a:t>
            </a:r>
            <a:r>
              <a:rPr b="0" lang="en-GB" sz="1400">
                <a:solidFill>
                  <a:schemeClr val="dk1"/>
                </a:solidFill>
                <a:highlight>
                  <a:srgbClr val="D9EAD3"/>
                </a:highlight>
              </a:rPr>
              <a:t>blanks</a:t>
            </a:r>
            <a:r>
              <a:rPr b="0" lang="en-GB" sz="1400">
                <a:solidFill>
                  <a:schemeClr val="dk1"/>
                </a:solidFill>
              </a:rPr>
              <a:t>.</a:t>
            </a:r>
            <a:endParaRPr/>
          </a:p>
        </p:txBody>
      </p:sp>
      <p:sp>
        <p:nvSpPr>
          <p:cNvPr id="103" name="Google Shape;103;p17"/>
          <p:cNvSpPr/>
          <p:nvPr/>
        </p:nvSpPr>
        <p:spPr>
          <a:xfrm>
            <a:off x="950218" y="1645107"/>
            <a:ext cx="7559579" cy="2677932"/>
          </a:xfrm>
          <a:custGeom>
            <a:rect b="b" l="l" r="r" t="t"/>
            <a:pathLst>
              <a:path extrusionOk="0" h="2038" w="3682">
                <a:moveTo>
                  <a:pt x="0" y="0"/>
                </a:moveTo>
                <a:lnTo>
                  <a:pt x="0" y="2038"/>
                </a:lnTo>
                <a:lnTo>
                  <a:pt x="3682" y="2038"/>
                </a:lnTo>
              </a:path>
            </a:pathLst>
          </a:custGeom>
          <a:noFill/>
          <a:ln cap="flat" cmpd="sng" w="9525">
            <a:solidFill>
              <a:srgbClr val="6E6F73"/>
            </a:solidFill>
            <a:prstDash val="solid"/>
            <a:round/>
            <a:headEnd len="med" w="med" type="triangle"/>
            <a:tailEnd len="med" w="med" type="triangle"/>
          </a:ln>
        </p:spPr>
        <p:txBody>
          <a:bodyPr anchorCtr="0" anchor="ctr" bIns="51950" lIns="103900" spcFirstLastPara="1" rIns="103900" wrap="square" tIns="519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cap="flat" cmpd="sng" w="38100">
              <a:solidFill>
                <a:srgbClr val="00754B"/>
              </a:solidFill>
              <a:prstDash val="solid"/>
              <a:round/>
              <a:headEnd len="sm" w="sm" type="none"/>
              <a:tailEnd len="sm" w="sm" type="none"/>
            </a:ln>
          </p:spPr>
        </p:cxnSp>
        <p:cxnSp>
          <p:nvCxnSpPr>
            <p:cNvPr id="106" name="Google Shape;106;p17"/>
            <p:cNvCxnSpPr/>
            <p:nvPr/>
          </p:nvCxnSpPr>
          <p:spPr>
            <a:xfrm>
              <a:off x="6274169" y="2624511"/>
              <a:ext cx="0" cy="579000"/>
            </a:xfrm>
            <a:prstGeom prst="straightConnector1">
              <a:avLst/>
            </a:prstGeom>
            <a:noFill/>
            <a:ln cap="flat" cmpd="sng" w="38100">
              <a:solidFill>
                <a:srgbClr val="980000"/>
              </a:solidFill>
              <a:prstDash val="solid"/>
              <a:round/>
              <a:headEnd len="sm" w="sm" type="none"/>
              <a:tailEnd len="sm" w="sm" type="none"/>
            </a:ln>
          </p:spPr>
        </p:cxnSp>
      </p:grpSp>
      <p:sp>
        <p:nvSpPr>
          <p:cNvPr id="107" name="Google Shape;107;p17"/>
          <p:cNvSpPr/>
          <p:nvPr/>
        </p:nvSpPr>
        <p:spPr>
          <a:xfrm>
            <a:off x="4897250" y="1599616"/>
            <a:ext cx="3271800" cy="222600"/>
          </a:xfrm>
          <a:prstGeom prst="rect">
            <a:avLst/>
          </a:prstGeom>
          <a:noFill/>
          <a:ln>
            <a:noFill/>
          </a:ln>
        </p:spPr>
        <p:txBody>
          <a:bodyPr anchorCtr="0" anchor="t" bIns="45700" lIns="91425" spcFirstLastPara="1" rIns="91425" wrap="square" tIns="45700">
            <a:noAutofit/>
          </a:bodyPr>
          <a:lstStyle/>
          <a:p>
            <a:pPr indent="0" lvl="3" marL="0" marR="0" rtl="0" algn="r">
              <a:lnSpc>
                <a:spcPct val="96000"/>
              </a:lnSpc>
              <a:spcBef>
                <a:spcPts val="0"/>
              </a:spcBef>
              <a:spcAft>
                <a:spcPts val="0"/>
              </a:spcAft>
              <a:buClr>
                <a:srgbClr val="000000"/>
              </a:buClr>
              <a:buSzPts val="1300"/>
              <a:buFont typeface="Arial"/>
              <a:buNone/>
            </a:pPr>
            <a:r>
              <a:rPr b="1" i="0" lang="en-GB" sz="1300" u="none" cap="none" strike="noStrike">
                <a:solidFill>
                  <a:srgbClr val="00754B"/>
                </a:solidFill>
                <a:latin typeface="Georgia"/>
                <a:ea typeface="Georgia"/>
                <a:cs typeface="Georgia"/>
                <a:sym typeface="Georgia"/>
              </a:rPr>
              <a:t>New mental models</a:t>
            </a:r>
            <a:endParaRPr b="1" i="0" sz="300" u="none" cap="none" strike="noStrike">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Clr>
                <a:srgbClr val="000000"/>
              </a:buClr>
              <a:buSzPts val="1300"/>
              <a:buFont typeface="Arial"/>
              <a:buNone/>
            </a:pPr>
            <a:r>
              <a:rPr b="0" i="0" lang="en-GB" sz="1300" u="none" cap="none" strike="noStrike">
                <a:solidFill>
                  <a:srgbClr val="575757"/>
                </a:solidFill>
                <a:latin typeface="Georgia"/>
                <a:ea typeface="Georgia"/>
                <a:cs typeface="Georgia"/>
                <a:sym typeface="Georgia"/>
              </a:rPr>
              <a:t>Change</a:t>
            </a:r>
            <a:endParaRPr b="0" i="0" sz="300" u="none" cap="none" strike="noStrike">
              <a:solidFill>
                <a:srgbClr val="000000"/>
              </a:solidFill>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Clr>
                <a:srgbClr val="000000"/>
              </a:buClr>
              <a:buSzPts val="1300"/>
              <a:buFont typeface="Arial"/>
              <a:buNone/>
            </a:pPr>
            <a:r>
              <a:rPr b="0" i="0" lang="en-GB" sz="1300" u="none" cap="none" strike="noStrike">
                <a:solidFill>
                  <a:srgbClr val="575757"/>
                </a:solidFill>
                <a:latin typeface="Georgia"/>
                <a:ea typeface="Georgia"/>
                <a:cs typeface="Georgia"/>
                <a:sym typeface="Georgia"/>
              </a:rPr>
              <a:t>Time</a:t>
            </a:r>
            <a:endParaRPr b="0" i="0" sz="300" u="none" cap="none" strike="noStrike">
              <a:solidFill>
                <a:srgbClr val="000000"/>
              </a:solidFill>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anchorCtr="0" anchor="t" bIns="45700" lIns="91425" spcFirstLastPara="1" rIns="91425" wrap="square" tIns="45700">
            <a:noAutofit/>
          </a:bodyPr>
          <a:lstStyle/>
          <a:p>
            <a:pPr indent="0" lvl="3" marL="0" marR="0" rtl="0" algn="l">
              <a:lnSpc>
                <a:spcPct val="96000"/>
              </a:lnSpc>
              <a:spcBef>
                <a:spcPts val="0"/>
              </a:spcBef>
              <a:spcAft>
                <a:spcPts val="0"/>
              </a:spcAft>
              <a:buClr>
                <a:srgbClr val="000000"/>
              </a:buClr>
              <a:buSzPts val="1300"/>
              <a:buFont typeface="Arial"/>
              <a:buNone/>
            </a:pPr>
            <a:r>
              <a:rPr b="1" i="0" lang="en-GB" sz="1300" u="none" cap="none" strike="noStrike">
                <a:solidFill>
                  <a:srgbClr val="980000"/>
                </a:solidFill>
                <a:latin typeface="Georgia"/>
                <a:ea typeface="Georgia"/>
                <a:cs typeface="Georgia"/>
                <a:sym typeface="Georgia"/>
              </a:rPr>
              <a:t>Old mental models</a:t>
            </a:r>
            <a:endParaRPr b="1" i="0" sz="300" u="none" cap="none" strike="noStrike">
              <a:solidFill>
                <a:srgbClr val="980000"/>
              </a:solidFill>
              <a:latin typeface="Georgia"/>
              <a:ea typeface="Georgia"/>
              <a:cs typeface="Georgia"/>
              <a:sym typeface="Georgia"/>
            </a:endParaRPr>
          </a:p>
        </p:txBody>
      </p:sp>
      <p:cxnSp>
        <p:nvCxnSpPr>
          <p:cNvPr id="111" name="Google Shape;111;p17"/>
          <p:cNvCxnSpPr/>
          <p:nvPr/>
        </p:nvCxnSpPr>
        <p:spPr>
          <a:xfrm flipH="1" rot="10800000">
            <a:off x="4836949" y="1850404"/>
            <a:ext cx="3359400" cy="558900"/>
          </a:xfrm>
          <a:prstGeom prst="bentConnector3">
            <a:avLst>
              <a:gd fmla="val 101" name="adj1"/>
            </a:avLst>
          </a:prstGeom>
          <a:noFill/>
          <a:ln cap="flat" cmpd="sng" w="38100">
            <a:solidFill>
              <a:srgbClr val="00754B"/>
            </a:solidFill>
            <a:prstDash val="solid"/>
            <a:round/>
            <a:headEnd len="sm" w="sm" type="none"/>
            <a:tailEnd len="sm" w="sm" type="none"/>
          </a:ln>
        </p:spPr>
      </p:cxnSp>
      <p:cxnSp>
        <p:nvCxnSpPr>
          <p:cNvPr id="112" name="Google Shape;112;p17"/>
          <p:cNvCxnSpPr/>
          <p:nvPr/>
        </p:nvCxnSpPr>
        <p:spPr>
          <a:xfrm flipH="1" rot="10800000">
            <a:off x="1242600" y="2353750"/>
            <a:ext cx="3591600" cy="455700"/>
          </a:xfrm>
          <a:prstGeom prst="bentConnector3">
            <a:avLst>
              <a:gd fmla="val 100147" name="adj1"/>
            </a:avLst>
          </a:prstGeom>
          <a:noFill/>
          <a:ln cap="flat" cmpd="sng" w="38100">
            <a:solidFill>
              <a:srgbClr val="980000"/>
            </a:solidFill>
            <a:prstDash val="solid"/>
            <a:miter lim="8000"/>
            <a:headEnd len="sm" w="sm" type="none"/>
            <a:tailEnd len="sm" w="sm" type="none"/>
          </a:ln>
        </p:spPr>
      </p:cxnSp>
      <p:sp>
        <p:nvSpPr>
          <p:cNvPr id="113" name="Google Shape;113;p17"/>
          <p:cNvSpPr txBox="1"/>
          <p:nvPr/>
        </p:nvSpPr>
        <p:spPr>
          <a:xfrm>
            <a:off x="1265655" y="2804304"/>
            <a:ext cx="3204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Georgia"/>
                <a:ea typeface="Georgia"/>
                <a:cs typeface="Georgia"/>
                <a:sym typeface="Georgia"/>
              </a:rPr>
              <a:t>Airlines can operate:</a:t>
            </a:r>
            <a:endParaRPr b="0" i="0" sz="14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many types of aircraft</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convenient, major airports</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hub-and-spoke model</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all-inclusive pricing</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pre-assigned seating</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sold via travel agents</a:t>
            </a:r>
            <a:endParaRPr b="0" i="1" sz="1100" u="none" cap="none" strike="noStrike">
              <a:solidFill>
                <a:srgbClr val="000000"/>
              </a:solidFill>
              <a:latin typeface="Georgia"/>
              <a:ea typeface="Georgia"/>
              <a:cs typeface="Georgia"/>
              <a:sym typeface="Georgia"/>
            </a:endParaRPr>
          </a:p>
        </p:txBody>
      </p:sp>
      <p:sp>
        <p:nvSpPr>
          <p:cNvPr id="114" name="Google Shape;114;p17"/>
          <p:cNvSpPr txBox="1"/>
          <p:nvPr/>
        </p:nvSpPr>
        <p:spPr>
          <a:xfrm>
            <a:off x="4951508" y="1854834"/>
            <a:ext cx="32043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Georgia"/>
                <a:ea typeface="Georgia"/>
                <a:cs typeface="Georgia"/>
                <a:sym typeface="Georgia"/>
              </a:rPr>
              <a:t>Airlines can operate:</a:t>
            </a:r>
            <a:endParaRPr b="0" i="0" sz="14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single model of aircraft</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Secondary facilities</a:t>
            </a:r>
            <a:endParaRPr i="1" sz="1100">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I</a:t>
            </a:r>
            <a:r>
              <a:rPr b="0" i="1" lang="en-GB" sz="1100" u="none" cap="none" strike="noStrike">
                <a:solidFill>
                  <a:srgbClr val="000000"/>
                </a:solidFill>
                <a:latin typeface="Georgia"/>
                <a:ea typeface="Georgia"/>
                <a:cs typeface="Georgia"/>
                <a:sym typeface="Georgia"/>
              </a:rPr>
              <a:t>n favor of selling directly</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U</a:t>
            </a:r>
            <a:r>
              <a:rPr b="0" i="1" lang="en-GB" sz="1100" u="none" cap="none" strike="noStrike">
                <a:solidFill>
                  <a:srgbClr val="000000"/>
                </a:solidFill>
                <a:latin typeface="Georgia"/>
                <a:ea typeface="Georgia"/>
                <a:cs typeface="Georgia"/>
                <a:sym typeface="Georgia"/>
              </a:rPr>
              <a:t>nbundled pricing</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P</a:t>
            </a:r>
            <a:r>
              <a:rPr b="0" i="1" lang="en-GB" sz="1100" u="none" cap="none" strike="noStrike">
                <a:solidFill>
                  <a:srgbClr val="000000"/>
                </a:solidFill>
                <a:latin typeface="Georgia"/>
                <a:ea typeface="Georgia"/>
                <a:cs typeface="Georgia"/>
                <a:sym typeface="Georgia"/>
              </a:rPr>
              <a:t>ost assigned seating</a:t>
            </a:r>
            <a:endParaRPr b="0" i="1" sz="1100" u="none" cap="none" strike="noStrike">
              <a:solidFill>
                <a:srgbClr val="0000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1286950" y="2884425"/>
            <a:ext cx="3359400" cy="12861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Describe another mental model shift that has resulted in a major change</a:t>
            </a:r>
            <a:endParaRPr/>
          </a:p>
          <a:p>
            <a:pPr indent="0" lvl="0" marL="0" rtl="0" algn="l">
              <a:lnSpc>
                <a:spcPct val="100000"/>
              </a:lnSpc>
              <a:spcBef>
                <a:spcPts val="0"/>
              </a:spcBef>
              <a:spcAft>
                <a:spcPts val="0"/>
              </a:spcAft>
              <a:buSzPct val="222222"/>
              <a:buNone/>
            </a:pPr>
            <a:r>
              <a:rPr b="0" lang="en-GB" sz="1400">
                <a:solidFill>
                  <a:schemeClr val="dk1"/>
                </a:solidFill>
              </a:rPr>
              <a:t>Fill in the </a:t>
            </a:r>
            <a:r>
              <a:rPr b="0" lang="en-GB" sz="1400">
                <a:solidFill>
                  <a:schemeClr val="dk1"/>
                </a:solidFill>
                <a:highlight>
                  <a:srgbClr val="D9EAD3"/>
                </a:highlight>
              </a:rPr>
              <a:t>blanks</a:t>
            </a:r>
            <a:r>
              <a:rPr b="0" lang="en-GB" sz="1400">
                <a:solidFill>
                  <a:schemeClr val="dk1"/>
                </a:solidFill>
              </a:rPr>
              <a:t>.</a:t>
            </a:r>
            <a:endParaRPr/>
          </a:p>
        </p:txBody>
      </p:sp>
      <p:sp>
        <p:nvSpPr>
          <p:cNvPr id="122" name="Google Shape;122;p18"/>
          <p:cNvSpPr/>
          <p:nvPr/>
        </p:nvSpPr>
        <p:spPr>
          <a:xfrm>
            <a:off x="950218" y="1645107"/>
            <a:ext cx="7559579" cy="2677932"/>
          </a:xfrm>
          <a:custGeom>
            <a:rect b="b" l="l" r="r" t="t"/>
            <a:pathLst>
              <a:path extrusionOk="0" h="2038" w="3682">
                <a:moveTo>
                  <a:pt x="0" y="0"/>
                </a:moveTo>
                <a:lnTo>
                  <a:pt x="0" y="2038"/>
                </a:lnTo>
                <a:lnTo>
                  <a:pt x="3682" y="2038"/>
                </a:lnTo>
              </a:path>
            </a:pathLst>
          </a:custGeom>
          <a:noFill/>
          <a:ln cap="flat" cmpd="sng" w="9525">
            <a:solidFill>
              <a:srgbClr val="6E6F73"/>
            </a:solidFill>
            <a:prstDash val="solid"/>
            <a:round/>
            <a:headEnd len="med" w="med" type="triangle"/>
            <a:tailEnd len="med" w="med" type="triangle"/>
          </a:ln>
        </p:spPr>
        <p:txBody>
          <a:bodyPr anchorCtr="0" anchor="ctr" bIns="51950" lIns="103900" spcFirstLastPara="1" rIns="103900" wrap="square" tIns="5195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cap="flat" cmpd="sng" w="38100">
              <a:solidFill>
                <a:srgbClr val="00754B"/>
              </a:solidFill>
              <a:prstDash val="solid"/>
              <a:round/>
              <a:headEnd len="sm" w="sm" type="none"/>
              <a:tailEnd len="sm" w="sm" type="none"/>
            </a:ln>
          </p:spPr>
        </p:cxnSp>
        <p:cxnSp>
          <p:nvCxnSpPr>
            <p:cNvPr id="125" name="Google Shape;125;p18"/>
            <p:cNvCxnSpPr/>
            <p:nvPr/>
          </p:nvCxnSpPr>
          <p:spPr>
            <a:xfrm>
              <a:off x="6274169" y="2624511"/>
              <a:ext cx="0" cy="579000"/>
            </a:xfrm>
            <a:prstGeom prst="straightConnector1">
              <a:avLst/>
            </a:prstGeom>
            <a:noFill/>
            <a:ln cap="flat" cmpd="sng" w="38100">
              <a:solidFill>
                <a:srgbClr val="980000"/>
              </a:solidFill>
              <a:prstDash val="solid"/>
              <a:round/>
              <a:headEnd len="sm" w="sm" type="none"/>
              <a:tailEnd len="sm" w="sm" type="none"/>
            </a:ln>
          </p:spPr>
        </p:cxnSp>
      </p:grpSp>
      <p:sp>
        <p:nvSpPr>
          <p:cNvPr id="126" name="Google Shape;126;p18"/>
          <p:cNvSpPr/>
          <p:nvPr/>
        </p:nvSpPr>
        <p:spPr>
          <a:xfrm>
            <a:off x="4897250" y="1599616"/>
            <a:ext cx="3271800" cy="222600"/>
          </a:xfrm>
          <a:prstGeom prst="rect">
            <a:avLst/>
          </a:prstGeom>
          <a:noFill/>
          <a:ln>
            <a:noFill/>
          </a:ln>
        </p:spPr>
        <p:txBody>
          <a:bodyPr anchorCtr="0" anchor="t" bIns="45700" lIns="91425" spcFirstLastPara="1" rIns="91425" wrap="square" tIns="45700">
            <a:noAutofit/>
          </a:bodyPr>
          <a:lstStyle/>
          <a:p>
            <a:pPr indent="0" lvl="3" marL="0" marR="0" rtl="0" algn="r">
              <a:lnSpc>
                <a:spcPct val="96000"/>
              </a:lnSpc>
              <a:spcBef>
                <a:spcPts val="0"/>
              </a:spcBef>
              <a:spcAft>
                <a:spcPts val="0"/>
              </a:spcAft>
              <a:buClr>
                <a:srgbClr val="000000"/>
              </a:buClr>
              <a:buSzPts val="1300"/>
              <a:buFont typeface="Arial"/>
              <a:buNone/>
            </a:pPr>
            <a:r>
              <a:rPr b="1" i="0" lang="en-GB" sz="1300" u="none" cap="none" strike="noStrike">
                <a:solidFill>
                  <a:srgbClr val="00754B"/>
                </a:solidFill>
                <a:latin typeface="Georgia"/>
                <a:ea typeface="Georgia"/>
                <a:cs typeface="Georgia"/>
                <a:sym typeface="Georgia"/>
              </a:rPr>
              <a:t>New mental models</a:t>
            </a:r>
            <a:endParaRPr b="1" i="0" sz="300" u="none" cap="none" strike="noStrike">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Clr>
                <a:srgbClr val="000000"/>
              </a:buClr>
              <a:buSzPts val="1300"/>
              <a:buFont typeface="Arial"/>
              <a:buNone/>
            </a:pPr>
            <a:r>
              <a:rPr b="0" i="0" lang="en-GB" sz="1300" u="none" cap="none" strike="noStrike">
                <a:solidFill>
                  <a:srgbClr val="575757"/>
                </a:solidFill>
                <a:latin typeface="Georgia"/>
                <a:ea typeface="Georgia"/>
                <a:cs typeface="Georgia"/>
                <a:sym typeface="Georgia"/>
              </a:rPr>
              <a:t>Change</a:t>
            </a:r>
            <a:endParaRPr b="0" i="0" sz="300" u="none" cap="none" strike="noStrike">
              <a:solidFill>
                <a:srgbClr val="000000"/>
              </a:solidFill>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anchorCtr="0" anchor="ctr" bIns="0" lIns="0" spcFirstLastPara="1" rIns="0" wrap="square" tIns="0">
            <a:spAutoFit/>
          </a:bodyPr>
          <a:lstStyle/>
          <a:p>
            <a:pPr indent="0" lvl="3" marL="0" marR="0" rtl="0" algn="r">
              <a:lnSpc>
                <a:spcPct val="96000"/>
              </a:lnSpc>
              <a:spcBef>
                <a:spcPts val="0"/>
              </a:spcBef>
              <a:spcAft>
                <a:spcPts val="0"/>
              </a:spcAft>
              <a:buClr>
                <a:srgbClr val="000000"/>
              </a:buClr>
              <a:buSzPts val="1300"/>
              <a:buFont typeface="Arial"/>
              <a:buNone/>
            </a:pPr>
            <a:r>
              <a:rPr b="0" i="0" lang="en-GB" sz="1300" u="none" cap="none" strike="noStrike">
                <a:solidFill>
                  <a:srgbClr val="575757"/>
                </a:solidFill>
                <a:latin typeface="Georgia"/>
                <a:ea typeface="Georgia"/>
                <a:cs typeface="Georgia"/>
                <a:sym typeface="Georgia"/>
              </a:rPr>
              <a:t>Time</a:t>
            </a:r>
            <a:endParaRPr b="0" i="0" sz="300" u="none" cap="none" strike="noStrike">
              <a:solidFill>
                <a:srgbClr val="000000"/>
              </a:solidFill>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anchorCtr="0" anchor="t" bIns="45700" lIns="91425" spcFirstLastPara="1" rIns="91425" wrap="square" tIns="45700">
            <a:noAutofit/>
          </a:bodyPr>
          <a:lstStyle/>
          <a:p>
            <a:pPr indent="0" lvl="3" marL="0" marR="0" rtl="0" algn="l">
              <a:lnSpc>
                <a:spcPct val="96000"/>
              </a:lnSpc>
              <a:spcBef>
                <a:spcPts val="0"/>
              </a:spcBef>
              <a:spcAft>
                <a:spcPts val="0"/>
              </a:spcAft>
              <a:buClr>
                <a:srgbClr val="000000"/>
              </a:buClr>
              <a:buSzPts val="1300"/>
              <a:buFont typeface="Arial"/>
              <a:buNone/>
            </a:pPr>
            <a:r>
              <a:rPr b="1" i="0" lang="en-GB" sz="1300" u="none" cap="none" strike="noStrike">
                <a:solidFill>
                  <a:srgbClr val="980000"/>
                </a:solidFill>
                <a:latin typeface="Georgia"/>
                <a:ea typeface="Georgia"/>
                <a:cs typeface="Georgia"/>
                <a:sym typeface="Georgia"/>
              </a:rPr>
              <a:t>Old mental models</a:t>
            </a:r>
            <a:endParaRPr b="1" i="0" sz="300" u="none" cap="none" strike="noStrike">
              <a:solidFill>
                <a:srgbClr val="980000"/>
              </a:solidFill>
              <a:latin typeface="Georgia"/>
              <a:ea typeface="Georgia"/>
              <a:cs typeface="Georgia"/>
              <a:sym typeface="Georgia"/>
            </a:endParaRPr>
          </a:p>
        </p:txBody>
      </p:sp>
      <p:cxnSp>
        <p:nvCxnSpPr>
          <p:cNvPr id="130" name="Google Shape;130;p18"/>
          <p:cNvCxnSpPr/>
          <p:nvPr/>
        </p:nvCxnSpPr>
        <p:spPr>
          <a:xfrm flipH="1" rot="10800000">
            <a:off x="4836949" y="1850404"/>
            <a:ext cx="3359400" cy="558900"/>
          </a:xfrm>
          <a:prstGeom prst="bentConnector3">
            <a:avLst>
              <a:gd fmla="val 101" name="adj1"/>
            </a:avLst>
          </a:prstGeom>
          <a:noFill/>
          <a:ln cap="flat" cmpd="sng" w="38100">
            <a:solidFill>
              <a:srgbClr val="00754B"/>
            </a:solidFill>
            <a:prstDash val="solid"/>
            <a:round/>
            <a:headEnd len="sm" w="sm" type="none"/>
            <a:tailEnd len="sm" w="sm" type="none"/>
          </a:ln>
        </p:spPr>
      </p:cxnSp>
      <p:cxnSp>
        <p:nvCxnSpPr>
          <p:cNvPr id="131" name="Google Shape;131;p18"/>
          <p:cNvCxnSpPr/>
          <p:nvPr/>
        </p:nvCxnSpPr>
        <p:spPr>
          <a:xfrm flipH="1" rot="10800000">
            <a:off x="1242600" y="2353750"/>
            <a:ext cx="3591600" cy="455700"/>
          </a:xfrm>
          <a:prstGeom prst="bentConnector3">
            <a:avLst>
              <a:gd fmla="val 100147" name="adj1"/>
            </a:avLst>
          </a:prstGeom>
          <a:noFill/>
          <a:ln cap="flat" cmpd="sng" w="38100">
            <a:solidFill>
              <a:srgbClr val="980000"/>
            </a:solidFill>
            <a:prstDash val="solid"/>
            <a:miter lim="8000"/>
            <a:headEnd len="sm" w="sm" type="none"/>
            <a:tailEnd len="sm" w="sm" type="none"/>
          </a:ln>
        </p:spPr>
      </p:cxnSp>
      <p:sp>
        <p:nvSpPr>
          <p:cNvPr id="132" name="Google Shape;132;p18"/>
          <p:cNvSpPr txBox="1"/>
          <p:nvPr/>
        </p:nvSpPr>
        <p:spPr>
          <a:xfrm>
            <a:off x="1265655" y="2804304"/>
            <a:ext cx="3204300" cy="107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GB">
                <a:latin typeface="Georgia"/>
                <a:ea typeface="Georgia"/>
                <a:cs typeface="Georgia"/>
                <a:sym typeface="Georgia"/>
              </a:rPr>
              <a:t>Online Payments can operate:</a:t>
            </a:r>
            <a:endParaRPr b="0" i="0" sz="14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i="1" lang="en-GB" sz="1100">
                <a:latin typeface="Georgia"/>
                <a:ea typeface="Georgia"/>
                <a:cs typeface="Georgia"/>
                <a:sym typeface="Georgia"/>
              </a:rPr>
              <a:t>Can affect traditional businesses</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A</a:t>
            </a:r>
            <a:r>
              <a:rPr b="0" i="1" lang="en-GB" sz="1100" u="none" cap="none" strike="noStrike">
                <a:solidFill>
                  <a:srgbClr val="000000"/>
                </a:solidFill>
                <a:latin typeface="Georgia"/>
                <a:ea typeface="Georgia"/>
                <a:cs typeface="Georgia"/>
                <a:sym typeface="Georgia"/>
              </a:rPr>
              <a:t>daption is slow</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No network zone area problems</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i="1" lang="en-GB" sz="1100">
                <a:latin typeface="Georgia"/>
                <a:ea typeface="Georgia"/>
                <a:cs typeface="Georgia"/>
                <a:sym typeface="Georgia"/>
              </a:rPr>
              <a:t>Inter platform transaction issue</a:t>
            </a:r>
            <a:endParaRPr b="0" i="1" sz="1100" u="none" cap="none" strike="noStrike">
              <a:solidFill>
                <a:srgbClr val="000000"/>
              </a:solidFill>
              <a:latin typeface="Georgia"/>
              <a:ea typeface="Georgia"/>
              <a:cs typeface="Georgia"/>
              <a:sym typeface="Georgia"/>
            </a:endParaRPr>
          </a:p>
        </p:txBody>
      </p:sp>
      <p:sp>
        <p:nvSpPr>
          <p:cNvPr id="133" name="Google Shape;133;p18"/>
          <p:cNvSpPr txBox="1"/>
          <p:nvPr/>
        </p:nvSpPr>
        <p:spPr>
          <a:xfrm>
            <a:off x="4951508" y="1854834"/>
            <a:ext cx="32043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Georgia"/>
                <a:ea typeface="Georgia"/>
                <a:cs typeface="Georgia"/>
                <a:sym typeface="Georgia"/>
              </a:rPr>
              <a:t>Online Payments can operate:</a:t>
            </a:r>
            <a:endParaRPr b="0" i="0" sz="14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i="1" lang="en-GB" sz="1100">
                <a:latin typeface="Georgia"/>
                <a:ea typeface="Georgia"/>
                <a:cs typeface="Georgia"/>
                <a:sym typeface="Georgia"/>
              </a:rPr>
              <a:t>Can help all business come to market</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Easy transfers and transactions</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N</a:t>
            </a:r>
            <a:r>
              <a:rPr b="0" i="1" lang="en-GB" sz="1100" u="none" cap="none" strike="noStrike">
                <a:solidFill>
                  <a:srgbClr val="000000"/>
                </a:solidFill>
                <a:latin typeface="Georgia"/>
                <a:ea typeface="Georgia"/>
                <a:cs typeface="Georgia"/>
                <a:sym typeface="Georgia"/>
              </a:rPr>
              <a:t>o hassle to carry change and cas</a:t>
            </a:r>
            <a:r>
              <a:rPr i="1" lang="en-GB" sz="1100">
                <a:latin typeface="Georgia"/>
                <a:ea typeface="Georgia"/>
                <a:cs typeface="Georgia"/>
                <a:sym typeface="Georgia"/>
              </a:rPr>
              <a:t>h</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I</a:t>
            </a:r>
            <a:r>
              <a:rPr b="0" i="1" lang="en-GB" sz="1100" u="none" cap="none" strike="noStrike">
                <a:solidFill>
                  <a:srgbClr val="000000"/>
                </a:solidFill>
                <a:latin typeface="Georgia"/>
                <a:ea typeface="Georgia"/>
                <a:cs typeface="Georgia"/>
                <a:sym typeface="Georgia"/>
              </a:rPr>
              <a:t>nstant transfers</a:t>
            </a:r>
            <a:endParaRPr b="0" i="1" sz="1100" u="none" cap="none" strike="noStrike">
              <a:solidFill>
                <a:srgbClr val="000000"/>
              </a:solidFill>
              <a:latin typeface="Georgia"/>
              <a:ea typeface="Georgia"/>
              <a:cs typeface="Georgia"/>
              <a:sym typeface="Georgia"/>
            </a:endParaRPr>
          </a:p>
          <a:p>
            <a:pPr indent="-298450" lvl="0" marL="457200" marR="0" rtl="0" algn="l">
              <a:lnSpc>
                <a:spcPct val="100000"/>
              </a:lnSpc>
              <a:spcBef>
                <a:spcPts val="0"/>
              </a:spcBef>
              <a:spcAft>
                <a:spcPts val="0"/>
              </a:spcAft>
              <a:buClr>
                <a:srgbClr val="000000"/>
              </a:buClr>
              <a:buSzPts val="1100"/>
              <a:buFont typeface="Georgia"/>
              <a:buChar char="●"/>
            </a:pPr>
            <a:r>
              <a:rPr b="0" i="1" lang="en-GB" sz="1100" u="none" cap="none" strike="noStrike">
                <a:solidFill>
                  <a:srgbClr val="000000"/>
                </a:solidFill>
                <a:latin typeface="Georgia"/>
                <a:ea typeface="Georgia"/>
                <a:cs typeface="Georgia"/>
                <a:sym typeface="Georgia"/>
              </a:rPr>
              <a:t> </a:t>
            </a:r>
            <a:r>
              <a:rPr i="1" lang="en-GB" sz="1100">
                <a:latin typeface="Georgia"/>
                <a:ea typeface="Georgia"/>
                <a:cs typeface="Georgia"/>
                <a:sym typeface="Georgia"/>
              </a:rPr>
              <a:t>Less corruption</a:t>
            </a:r>
            <a:endParaRPr b="0" i="1" sz="1100" u="none" cap="none" strike="noStrike">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