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Average-regular.fnt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27523e14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27523e1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27523e14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27523e14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27523e14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27523e1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27523e1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27523e1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27523e1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27523e1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27523e14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27523e14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273286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273286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2732869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2732869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27328696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27328696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26ef90a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26ef90a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Average"/>
                <a:ea typeface="Average"/>
                <a:cs typeface="Average"/>
                <a:sym typeface="Average"/>
              </a:rPr>
              <a:t>Allow us to work with situations where we cannot observe the state of the system directly and must infer from the visible outputs influence by these hidden states.</a:t>
            </a:r>
            <a:endParaRPr>
              <a:solidFill>
                <a:schemeClr val="dk1"/>
              </a:solidFill>
              <a:latin typeface="Average"/>
              <a:ea typeface="Average"/>
              <a:cs typeface="Average"/>
              <a:sym typeface="Average"/>
            </a:endParaRPr>
          </a:p>
          <a:p>
            <a:pPr indent="0" lvl="0" marL="0" rtl="0" algn="l">
              <a:lnSpc>
                <a:spcPct val="150000"/>
              </a:lnSpc>
              <a:spcBef>
                <a:spcPts val="1200"/>
              </a:spcBef>
              <a:spcAft>
                <a:spcPts val="0"/>
              </a:spcAft>
              <a:buNone/>
            </a:pPr>
            <a:r>
              <a:rPr lang="en">
                <a:solidFill>
                  <a:schemeClr val="dk1"/>
                </a:solidFill>
                <a:latin typeface="Average"/>
                <a:ea typeface="Average"/>
                <a:cs typeface="Average"/>
                <a:sym typeface="Average"/>
              </a:rPr>
              <a:t>In our case for robot localization in a map grid, we can use it to track the robots interactions with its environment which are not directly observable and are subjet to various uncertainties such as sensor noise and unexpected obstacles</a:t>
            </a:r>
            <a:endParaRPr>
              <a:solidFill>
                <a:schemeClr val="dk1"/>
              </a:solidFill>
              <a:latin typeface="Average"/>
              <a:ea typeface="Average"/>
              <a:cs typeface="Average"/>
              <a:sym typeface="Average"/>
            </a:endParaRPr>
          </a:p>
          <a:p>
            <a:pPr indent="0" lvl="0" marL="0" rtl="0" algn="l">
              <a:lnSpc>
                <a:spcPct val="150000"/>
              </a:lnSpc>
              <a:spcBef>
                <a:spcPts val="1200"/>
              </a:spcBef>
              <a:spcAft>
                <a:spcPts val="1200"/>
              </a:spcAft>
              <a:buNone/>
            </a:pPr>
            <a:r>
              <a:t/>
            </a:r>
            <a:endParaRPr>
              <a:solidFill>
                <a:schemeClr val="dk1"/>
              </a:solidFill>
              <a:latin typeface="Average"/>
              <a:ea typeface="Average"/>
              <a:cs typeface="Average"/>
              <a:sym typeface="Averag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26ef90a5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26ef90a5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26ef90a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26ef90a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26ef90a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26ef90a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We also define a motion model with predefined actions and their associated probabilities. Our action space consists of U = {N, E, S, W} where each action corresponds to moving the robot agent in</a:t>
            </a:r>
            <a:endParaRPr>
              <a:solidFill>
                <a:schemeClr val="dk1"/>
              </a:solidFill>
            </a:endParaRPr>
          </a:p>
          <a:p>
            <a:pPr indent="0" lvl="0" marL="0" rtl="0" algn="l">
              <a:lnSpc>
                <a:spcPct val="115000"/>
              </a:lnSpc>
              <a:spcBef>
                <a:spcPts val="0"/>
              </a:spcBef>
              <a:spcAft>
                <a:spcPts val="0"/>
              </a:spcAft>
              <a:buNone/>
            </a:pPr>
            <a:r>
              <a:rPr lang="en" sz="1600">
                <a:solidFill>
                  <a:schemeClr val="dk1"/>
                </a:solidFill>
              </a:rPr>
              <a:t>the North, East, South, or West direction, respectively</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We add a deterministic noise factor to the motion model to account for the uncertainty in the robot’s movement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For example, suppose we have u = N ,then the robot agent moves North with a probability of 0.6, East, South, or West with a probability of 0.1 each, and stays in the same position with probability of 0.1.</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600">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27523e1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27523e1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we also define a transition matrix For each action u ∈ U. T (u)(i, j)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26ef90a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26ef90a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26ef90a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26ef90a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 probability of the sensor detecting an obstacle in the direction u given the true state of the map can be modeled as: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27523e1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27523e1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6244175" y="0"/>
            <a:ext cx="2899826" cy="594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solidFill>
                  <a:srgbClr val="FF9900"/>
                </a:solidFill>
                <a:latin typeface="Times New Roman"/>
                <a:ea typeface="Times New Roman"/>
                <a:cs typeface="Times New Roman"/>
                <a:sym typeface="Times New Roman"/>
              </a:rPr>
              <a:t>HMM for Robot Localization on a Map Grid </a:t>
            </a:r>
            <a:endParaRPr sz="5000">
              <a:solidFill>
                <a:srgbClr val="FF9900"/>
              </a:solidFill>
              <a:latin typeface="Times New Roman"/>
              <a:ea typeface="Times New Roman"/>
              <a:cs typeface="Times New Roman"/>
              <a:sym typeface="Times New Roman"/>
            </a:endParaRPr>
          </a:p>
        </p:txBody>
      </p:sp>
      <p:sp>
        <p:nvSpPr>
          <p:cNvPr id="56" name="Google Shape;56;p13"/>
          <p:cNvSpPr txBox="1"/>
          <p:nvPr>
            <p:ph idx="1" type="subTitle"/>
          </p:nvPr>
        </p:nvSpPr>
        <p:spPr>
          <a:xfrm>
            <a:off x="311700" y="29926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Yifan (Brandon) Yang, Tanush Siotia, Timur Anvar</a:t>
            </a:r>
            <a:endParaRPr sz="1800">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~Probabilistic Machine Learning~</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9900"/>
                </a:solidFill>
              </a:rPr>
              <a:t>Algorithms</a:t>
            </a:r>
            <a:endParaRPr>
              <a:solidFill>
                <a:srgbClr val="FF99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Forward</a:t>
            </a:r>
            <a:endParaRPr>
              <a:solidFill>
                <a:srgbClr val="FF9900"/>
              </a:solidFill>
            </a:endParaRPr>
          </a:p>
        </p:txBody>
      </p:sp>
      <p:sp>
        <p:nvSpPr>
          <p:cNvPr id="127" name="Google Shape;127;p23"/>
          <p:cNvSpPr txBox="1"/>
          <p:nvPr>
            <p:ph idx="1" type="body"/>
          </p:nvPr>
        </p:nvSpPr>
        <p:spPr>
          <a:xfrm>
            <a:off x="165675" y="1152475"/>
            <a:ext cx="8892000" cy="2492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b="1" lang="en" sz="1300">
                <a:solidFill>
                  <a:schemeClr val="dk1"/>
                </a:solidFill>
                <a:latin typeface="Times New Roman"/>
                <a:ea typeface="Times New Roman"/>
                <a:cs typeface="Times New Roman"/>
                <a:sym typeface="Times New Roman"/>
              </a:rPr>
              <a:t>Initial forward probabilities </a:t>
            </a:r>
            <a:r>
              <a:rPr lang="en" sz="1300">
                <a:solidFill>
                  <a:schemeClr val="dk1"/>
                </a:solidFill>
                <a:latin typeface="Times New Roman"/>
                <a:ea typeface="Times New Roman"/>
                <a:cs typeface="Times New Roman"/>
                <a:sym typeface="Times New Roman"/>
              </a:rPr>
              <a:t>are computed by multiplying the uniform initial probabilities of the robot being in each state by the probability of observing the first sensor output from those respective states.</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b="1" lang="en" sz="1300">
                <a:solidFill>
                  <a:schemeClr val="dk1"/>
                </a:solidFill>
                <a:latin typeface="Times New Roman"/>
                <a:ea typeface="Times New Roman"/>
                <a:cs typeface="Times New Roman"/>
                <a:sym typeface="Times New Roman"/>
              </a:rPr>
              <a:t>Probabilistic Estimation</a:t>
            </a:r>
            <a:r>
              <a:rPr lang="en" sz="1300">
                <a:solidFill>
                  <a:schemeClr val="dk1"/>
                </a:solidFill>
                <a:latin typeface="Times New Roman"/>
                <a:ea typeface="Times New Roman"/>
                <a:cs typeface="Times New Roman"/>
                <a:sym typeface="Times New Roman"/>
              </a:rPr>
              <a:t> based on the sequence of sensor observations and control inputs received so far.</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b="1" lang="en" sz="1300">
                <a:solidFill>
                  <a:schemeClr val="dk1"/>
                </a:solidFill>
                <a:latin typeface="Times New Roman"/>
                <a:ea typeface="Times New Roman"/>
                <a:cs typeface="Times New Roman"/>
                <a:sym typeface="Times New Roman"/>
              </a:rPr>
              <a:t>Adaptability</a:t>
            </a:r>
            <a:r>
              <a:rPr lang="en" sz="1300">
                <a:solidFill>
                  <a:schemeClr val="dk1"/>
                </a:solidFill>
                <a:latin typeface="Times New Roman"/>
                <a:ea typeface="Times New Roman"/>
                <a:cs typeface="Times New Roman"/>
                <a:sym typeface="Times New Roman"/>
              </a:rPr>
              <a:t>: The forward algorithm adapts to changes in the robot’s environment by updating the belief about its location with each new piece of sensor data.</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b="1" lang="en" sz="1300">
                <a:solidFill>
                  <a:schemeClr val="dk1"/>
                </a:solidFill>
                <a:latin typeface="Times New Roman"/>
                <a:ea typeface="Times New Roman"/>
                <a:cs typeface="Times New Roman"/>
                <a:sym typeface="Times New Roman"/>
              </a:rPr>
              <a:t>Termination</a:t>
            </a:r>
            <a:r>
              <a:rPr lang="en" sz="1300">
                <a:solidFill>
                  <a:schemeClr val="dk1"/>
                </a:solidFill>
                <a:latin typeface="Times New Roman"/>
                <a:ea typeface="Times New Roman"/>
                <a:cs typeface="Times New Roman"/>
                <a:sym typeface="Times New Roman"/>
              </a:rPr>
              <a:t>: At the end of the observation sequence, the total probability of observing the entire sequence given the model is computed by summing the forward probabilities of all states at the final time step:</a:t>
            </a:r>
            <a:endParaRPr sz="13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3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300">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baseline="-25000" sz="1300">
              <a:latin typeface="Times New Roman"/>
              <a:ea typeface="Times New Roman"/>
              <a:cs typeface="Times New Roman"/>
              <a:sym typeface="Times New Roman"/>
            </a:endParaRPr>
          </a:p>
          <a:p>
            <a:pPr indent="0" lvl="0" marL="457200" rtl="0" algn="l">
              <a:spcBef>
                <a:spcPts val="1200"/>
              </a:spcBef>
              <a:spcAft>
                <a:spcPts val="1200"/>
              </a:spcAft>
              <a:buNone/>
            </a:pPr>
            <a:r>
              <a:t/>
            </a:r>
            <a:endParaRPr sz="1300">
              <a:latin typeface="Times New Roman"/>
              <a:ea typeface="Times New Roman"/>
              <a:cs typeface="Times New Roman"/>
              <a:sym typeface="Times New Roman"/>
            </a:endParaRPr>
          </a:p>
        </p:txBody>
      </p:sp>
      <p:pic>
        <p:nvPicPr>
          <p:cNvPr id="128" name="Google Shape;128;p23"/>
          <p:cNvPicPr preferRelativeResize="0"/>
          <p:nvPr/>
        </p:nvPicPr>
        <p:blipFill>
          <a:blip r:embed="rId3">
            <a:alphaModFix/>
          </a:blip>
          <a:stretch>
            <a:fillRect/>
          </a:stretch>
        </p:blipFill>
        <p:spPr>
          <a:xfrm>
            <a:off x="1095700" y="4403225"/>
            <a:ext cx="2585775" cy="363925"/>
          </a:xfrm>
          <a:prstGeom prst="rect">
            <a:avLst/>
          </a:prstGeom>
          <a:noFill/>
          <a:ln>
            <a:noFill/>
          </a:ln>
        </p:spPr>
      </p:pic>
      <p:pic>
        <p:nvPicPr>
          <p:cNvPr id="129" name="Google Shape;129;p23"/>
          <p:cNvPicPr preferRelativeResize="0"/>
          <p:nvPr/>
        </p:nvPicPr>
        <p:blipFill rotWithShape="1">
          <a:blip r:embed="rId4">
            <a:alphaModFix/>
          </a:blip>
          <a:srcRect b="0" l="6252" r="0" t="18890"/>
          <a:stretch/>
        </p:blipFill>
        <p:spPr>
          <a:xfrm>
            <a:off x="5405675" y="4172690"/>
            <a:ext cx="3041125" cy="701350"/>
          </a:xfrm>
          <a:prstGeom prst="rect">
            <a:avLst/>
          </a:prstGeom>
          <a:noFill/>
          <a:ln>
            <a:noFill/>
          </a:ln>
        </p:spPr>
      </p:pic>
      <p:pic>
        <p:nvPicPr>
          <p:cNvPr id="130" name="Google Shape;130;p23"/>
          <p:cNvPicPr preferRelativeResize="0"/>
          <p:nvPr/>
        </p:nvPicPr>
        <p:blipFill>
          <a:blip r:embed="rId5">
            <a:alphaModFix/>
          </a:blip>
          <a:stretch>
            <a:fillRect/>
          </a:stretch>
        </p:blipFill>
        <p:spPr>
          <a:xfrm>
            <a:off x="0" y="3386894"/>
            <a:ext cx="9144003" cy="7858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Backward</a:t>
            </a:r>
            <a:endParaRPr>
              <a:solidFill>
                <a:srgbClr val="FF9900"/>
              </a:solidFill>
            </a:endParaRPr>
          </a:p>
        </p:txBody>
      </p:sp>
      <p:sp>
        <p:nvSpPr>
          <p:cNvPr id="136" name="Google Shape;136;p24"/>
          <p:cNvSpPr txBox="1"/>
          <p:nvPr>
            <p:ph idx="1" type="body"/>
          </p:nvPr>
        </p:nvSpPr>
        <p:spPr>
          <a:xfrm>
            <a:off x="311700" y="1066025"/>
            <a:ext cx="8520600" cy="2889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1400">
                <a:solidFill>
                  <a:schemeClr val="dk1"/>
                </a:solidFill>
                <a:latin typeface="Times New Roman"/>
                <a:ea typeface="Times New Roman"/>
                <a:cs typeface="Times New Roman"/>
                <a:sym typeface="Times New Roman"/>
              </a:rPr>
              <a:t>Setting Initial Backward Probabilities</a:t>
            </a:r>
            <a:r>
              <a:rPr lang="en" sz="1400">
                <a:solidFill>
                  <a:schemeClr val="dk1"/>
                </a:solidFill>
                <a:latin typeface="Times New Roman"/>
                <a:ea typeface="Times New Roman"/>
                <a:cs typeface="Times New Roman"/>
                <a:sym typeface="Times New Roman"/>
              </a:rPr>
              <a:t>: At the final time step,  the backward probabilities of each state are initialized to 1. This reflects the assumption that there is no future evidence beyond the last observed point, and thus the probability of any future observations given the final state is certain.</a:t>
            </a:r>
            <a:endParaRPr b="1" sz="14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rPr b="1" lang="en" sz="1400">
                <a:solidFill>
                  <a:schemeClr val="dk1"/>
                </a:solidFill>
                <a:latin typeface="Times New Roman"/>
                <a:ea typeface="Times New Roman"/>
                <a:cs typeface="Times New Roman"/>
                <a:sym typeface="Times New Roman"/>
              </a:rPr>
              <a:t>Probabilistic Estimation</a:t>
            </a:r>
            <a:r>
              <a:rPr lang="en" sz="1400">
                <a:solidFill>
                  <a:schemeClr val="dk1"/>
                </a:solidFill>
                <a:latin typeface="Times New Roman"/>
                <a:ea typeface="Times New Roman"/>
                <a:cs typeface="Times New Roman"/>
                <a:sym typeface="Times New Roman"/>
              </a:rPr>
              <a:t>: The backward probabilities provide a way to estimate the influence of future sensor readings on the current state estimation, complementing the forward probabilities which only consider past data.</a:t>
            </a:r>
            <a:endParaRPr sz="14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rPr b="1" lang="en" sz="1400">
                <a:solidFill>
                  <a:schemeClr val="dk1"/>
                </a:solidFill>
                <a:latin typeface="Times New Roman"/>
                <a:ea typeface="Times New Roman"/>
                <a:cs typeface="Times New Roman"/>
                <a:sym typeface="Times New Roman"/>
              </a:rPr>
              <a:t>Adaptability</a:t>
            </a:r>
            <a:r>
              <a:rPr lang="en" sz="1400">
                <a:solidFill>
                  <a:schemeClr val="dk1"/>
                </a:solidFill>
                <a:latin typeface="Times New Roman"/>
                <a:ea typeface="Times New Roman"/>
                <a:cs typeface="Times New Roman"/>
                <a:sym typeface="Times New Roman"/>
              </a:rPr>
              <a:t>: Like the forward algorithm, the backward algorithm can dynamically adapt to changes in observations, refining future state estimates as new data becomes available</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pic>
        <p:nvPicPr>
          <p:cNvPr id="137" name="Google Shape;137;p24"/>
          <p:cNvPicPr preferRelativeResize="0"/>
          <p:nvPr/>
        </p:nvPicPr>
        <p:blipFill>
          <a:blip r:embed="rId3">
            <a:alphaModFix/>
          </a:blip>
          <a:stretch>
            <a:fillRect/>
          </a:stretch>
        </p:blipFill>
        <p:spPr>
          <a:xfrm>
            <a:off x="6753500" y="1783194"/>
            <a:ext cx="1428950" cy="335350"/>
          </a:xfrm>
          <a:prstGeom prst="rect">
            <a:avLst/>
          </a:prstGeom>
          <a:noFill/>
          <a:ln>
            <a:noFill/>
          </a:ln>
        </p:spPr>
      </p:pic>
      <p:pic>
        <p:nvPicPr>
          <p:cNvPr id="138" name="Google Shape;138;p24"/>
          <p:cNvPicPr preferRelativeResize="0"/>
          <p:nvPr/>
        </p:nvPicPr>
        <p:blipFill>
          <a:blip r:embed="rId4">
            <a:alphaModFix/>
          </a:blip>
          <a:stretch>
            <a:fillRect/>
          </a:stretch>
        </p:blipFill>
        <p:spPr>
          <a:xfrm>
            <a:off x="152400" y="4107425"/>
            <a:ext cx="8839201" cy="7428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Smoothing</a:t>
            </a:r>
            <a:endParaRPr>
              <a:solidFill>
                <a:srgbClr val="FF9900"/>
              </a:solidFill>
            </a:endParaRPr>
          </a:p>
        </p:txBody>
      </p:sp>
      <p:sp>
        <p:nvSpPr>
          <p:cNvPr id="144" name="Google Shape;144;p25"/>
          <p:cNvSpPr txBox="1"/>
          <p:nvPr>
            <p:ph idx="1" type="body"/>
          </p:nvPr>
        </p:nvSpPr>
        <p:spPr>
          <a:xfrm>
            <a:off x="311700" y="1152475"/>
            <a:ext cx="8520600" cy="18876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400">
                <a:solidFill>
                  <a:schemeClr val="dk1"/>
                </a:solidFill>
                <a:latin typeface="Times New Roman"/>
                <a:ea typeface="Times New Roman"/>
                <a:cs typeface="Times New Roman"/>
                <a:sym typeface="Times New Roman"/>
              </a:rPr>
              <a:t>Smoothing refers to the process of calculating the probability distribution over the hidden states at any time step t, given all observed sensor readings and control inputs, from the start to the end of the sequence. This approach allows for a more accurate estimation of the state at any given time by utilizing the full breadth of available data.</a:t>
            </a:r>
            <a:endParaRPr sz="14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400">
                <a:solidFill>
                  <a:schemeClr val="dk1"/>
                </a:solidFill>
                <a:latin typeface="Times New Roman"/>
                <a:ea typeface="Times New Roman"/>
                <a:cs typeface="Times New Roman"/>
                <a:sym typeface="Times New Roman"/>
              </a:rPr>
              <a:t>This approach is robust to noise and inaccuracies in sensor data, as it integrates information over time, reducing the impact of any single incorrect reading.</a:t>
            </a:r>
            <a:endParaRPr sz="1400">
              <a:latin typeface="Times New Roman"/>
              <a:ea typeface="Times New Roman"/>
              <a:cs typeface="Times New Roman"/>
              <a:sym typeface="Times New Roman"/>
            </a:endParaRPr>
          </a:p>
        </p:txBody>
      </p:sp>
      <p:pic>
        <p:nvPicPr>
          <p:cNvPr id="145" name="Google Shape;145;p25"/>
          <p:cNvPicPr preferRelativeResize="0"/>
          <p:nvPr/>
        </p:nvPicPr>
        <p:blipFill>
          <a:blip r:embed="rId3">
            <a:alphaModFix/>
          </a:blip>
          <a:stretch>
            <a:fillRect/>
          </a:stretch>
        </p:blipFill>
        <p:spPr>
          <a:xfrm>
            <a:off x="895350" y="3371088"/>
            <a:ext cx="7353300" cy="103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9900"/>
                </a:solidFill>
              </a:rPr>
              <a:t>Experimental Results + Analysis</a:t>
            </a:r>
            <a:endParaRPr>
              <a:solidFill>
                <a:srgbClr val="FF9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idx="1" type="body"/>
          </p:nvPr>
        </p:nvSpPr>
        <p:spPr>
          <a:xfrm>
            <a:off x="261275" y="568975"/>
            <a:ext cx="4046700" cy="47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accent4"/>
                </a:solidFill>
                <a:latin typeface="Times New Roman"/>
                <a:ea typeface="Times New Roman"/>
                <a:cs typeface="Times New Roman"/>
                <a:sym typeface="Times New Roman"/>
              </a:rPr>
              <a:t>Motion Model, Transition Matrix test.</a:t>
            </a:r>
            <a:endParaRPr>
              <a:solidFill>
                <a:schemeClr val="accent4"/>
              </a:solidFill>
              <a:latin typeface="Times New Roman"/>
              <a:ea typeface="Times New Roman"/>
              <a:cs typeface="Times New Roman"/>
              <a:sym typeface="Times New Roman"/>
            </a:endParaRPr>
          </a:p>
        </p:txBody>
      </p:sp>
      <p:pic>
        <p:nvPicPr>
          <p:cNvPr id="156" name="Google Shape;156;p27"/>
          <p:cNvPicPr preferRelativeResize="0"/>
          <p:nvPr/>
        </p:nvPicPr>
        <p:blipFill rotWithShape="1">
          <a:blip r:embed="rId3">
            <a:alphaModFix/>
          </a:blip>
          <a:srcRect b="17122" l="0" r="0" t="0"/>
          <a:stretch/>
        </p:blipFill>
        <p:spPr>
          <a:xfrm>
            <a:off x="0" y="2778925"/>
            <a:ext cx="9144003" cy="2120375"/>
          </a:xfrm>
          <a:prstGeom prst="rect">
            <a:avLst/>
          </a:prstGeom>
          <a:noFill/>
          <a:ln>
            <a:noFill/>
          </a:ln>
        </p:spPr>
      </p:pic>
      <p:sp>
        <p:nvSpPr>
          <p:cNvPr id="157" name="Google Shape;157;p27"/>
          <p:cNvSpPr txBox="1"/>
          <p:nvPr>
            <p:ph idx="1" type="body"/>
          </p:nvPr>
        </p:nvSpPr>
        <p:spPr>
          <a:xfrm>
            <a:off x="338600" y="1168000"/>
            <a:ext cx="8550900" cy="136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688"/>
              <a:buNone/>
            </a:pPr>
            <a:r>
              <a:rPr lang="en" sz="1425">
                <a:solidFill>
                  <a:schemeClr val="dk1"/>
                </a:solidFill>
                <a:latin typeface="Times New Roman"/>
                <a:ea typeface="Times New Roman"/>
                <a:cs typeface="Times New Roman"/>
                <a:sym typeface="Times New Roman"/>
              </a:rPr>
              <a:t>Each control input </a:t>
            </a:r>
            <a:r>
              <a:rPr i="1" lang="en" sz="1425">
                <a:solidFill>
                  <a:schemeClr val="dk1"/>
                </a:solidFill>
                <a:latin typeface="Times New Roman"/>
                <a:ea typeface="Times New Roman"/>
                <a:cs typeface="Times New Roman"/>
                <a:sym typeface="Times New Roman"/>
              </a:rPr>
              <a:t>u </a:t>
            </a:r>
            <a:r>
              <a:rPr lang="en" sz="1425">
                <a:solidFill>
                  <a:schemeClr val="dk1"/>
                </a:solidFill>
                <a:latin typeface="Times New Roman"/>
                <a:ea typeface="Times New Roman"/>
                <a:cs typeface="Times New Roman"/>
                <a:sym typeface="Times New Roman"/>
              </a:rPr>
              <a:t>has a corresponding transition matrix. To verify our implementation of each transition matrix, we utilized their total probability property, which states that each row should sum up to one. However, since the robot can neither move to nor move from obstacle states, the rows corresponding to obstacle states should sum up to zero. We plotted these sums below for each direction of movement and confirmed that the resulting plot matches our initial map. Thus, it appears that our transition matrices have been implemented correctly.</a:t>
            </a:r>
            <a:endParaRPr sz="1425">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77638" y="50500"/>
            <a:ext cx="85206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600">
                <a:solidFill>
                  <a:schemeClr val="accent4"/>
                </a:solidFill>
                <a:latin typeface="Times New Roman"/>
                <a:ea typeface="Times New Roman"/>
                <a:cs typeface="Times New Roman"/>
                <a:sym typeface="Times New Roman"/>
              </a:rPr>
              <a:t>Sensor Model, </a:t>
            </a:r>
            <a:r>
              <a:rPr lang="en" sz="1600">
                <a:solidFill>
                  <a:schemeClr val="accent4"/>
                </a:solidFill>
                <a:latin typeface="Times New Roman"/>
                <a:ea typeface="Times New Roman"/>
                <a:cs typeface="Times New Roman"/>
                <a:sym typeface="Times New Roman"/>
              </a:rPr>
              <a:t>Observation Matrices</a:t>
            </a:r>
            <a:endParaRPr sz="1600">
              <a:solidFill>
                <a:schemeClr val="accent4"/>
              </a:solidFill>
              <a:latin typeface="Times New Roman"/>
              <a:ea typeface="Times New Roman"/>
              <a:cs typeface="Times New Roman"/>
              <a:sym typeface="Times New Roman"/>
            </a:endParaRPr>
          </a:p>
        </p:txBody>
      </p:sp>
      <p:pic>
        <p:nvPicPr>
          <p:cNvPr id="163" name="Google Shape;163;p28"/>
          <p:cNvPicPr preferRelativeResize="0"/>
          <p:nvPr/>
        </p:nvPicPr>
        <p:blipFill rotWithShape="1">
          <a:blip r:embed="rId3">
            <a:alphaModFix/>
          </a:blip>
          <a:srcRect b="11174" l="0" r="0" t="0"/>
          <a:stretch/>
        </p:blipFill>
        <p:spPr>
          <a:xfrm>
            <a:off x="1284800" y="623200"/>
            <a:ext cx="6106277" cy="4448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9"/>
          <p:cNvPicPr preferRelativeResize="0"/>
          <p:nvPr/>
        </p:nvPicPr>
        <p:blipFill rotWithShape="1">
          <a:blip r:embed="rId3">
            <a:alphaModFix/>
          </a:blip>
          <a:srcRect b="0" l="0" r="0" t="0"/>
          <a:stretch/>
        </p:blipFill>
        <p:spPr>
          <a:xfrm>
            <a:off x="364050" y="446625"/>
            <a:ext cx="4696875" cy="4696875"/>
          </a:xfrm>
          <a:prstGeom prst="rect">
            <a:avLst/>
          </a:prstGeom>
          <a:noFill/>
          <a:ln>
            <a:noFill/>
          </a:ln>
        </p:spPr>
      </p:pic>
      <p:sp>
        <p:nvSpPr>
          <p:cNvPr id="169" name="Google Shape;169;p29"/>
          <p:cNvSpPr txBox="1"/>
          <p:nvPr/>
        </p:nvSpPr>
        <p:spPr>
          <a:xfrm>
            <a:off x="5179525" y="788663"/>
            <a:ext cx="3861300" cy="4346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Alpha Probabilities (Forward Algorithm):</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Early Stages</a:t>
            </a:r>
            <a:r>
              <a:rPr lang="en" sz="1200">
                <a:solidFill>
                  <a:schemeClr val="dk1"/>
                </a:solidFill>
                <a:latin typeface="Times New Roman"/>
                <a:ea typeface="Times New Roman"/>
                <a:cs typeface="Times New Roman"/>
                <a:sym typeface="Times New Roman"/>
              </a:rPr>
              <a:t>: Initially low accuracy due to limited historical data.</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Over Time</a:t>
            </a:r>
            <a:r>
              <a:rPr lang="en" sz="1200">
                <a:solidFill>
                  <a:schemeClr val="dk1"/>
                </a:solidFill>
                <a:latin typeface="Times New Roman"/>
                <a:ea typeface="Times New Roman"/>
                <a:cs typeface="Times New Roman"/>
                <a:sym typeface="Times New Roman"/>
              </a:rPr>
              <a:t>: Accuracy improves as more observations are collected.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Beta Probabilities (Backward Algorithm):</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Early Stages</a:t>
            </a:r>
            <a:r>
              <a:rPr lang="en" sz="1200">
                <a:solidFill>
                  <a:schemeClr val="dk1"/>
                </a:solidFill>
                <a:latin typeface="Times New Roman"/>
                <a:ea typeface="Times New Roman"/>
                <a:cs typeface="Times New Roman"/>
                <a:sym typeface="Times New Roman"/>
              </a:rPr>
              <a:t>: Higher initial accuracy with ample future data.</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Over Time</a:t>
            </a:r>
            <a:r>
              <a:rPr lang="en" sz="1200">
                <a:solidFill>
                  <a:schemeClr val="dk1"/>
                </a:solidFill>
                <a:latin typeface="Times New Roman"/>
                <a:ea typeface="Times New Roman"/>
                <a:cs typeface="Times New Roman"/>
                <a:sym typeface="Times New Roman"/>
              </a:rPr>
              <a:t>: Accuracy decreases as future observations diminish.</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Smoothing Probabilities:</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Combination</a:t>
            </a:r>
            <a:r>
              <a:rPr lang="en" sz="1200">
                <a:solidFill>
                  <a:schemeClr val="dk1"/>
                </a:solidFill>
                <a:latin typeface="Times New Roman"/>
                <a:ea typeface="Times New Roman"/>
                <a:cs typeface="Times New Roman"/>
                <a:sym typeface="Times New Roman"/>
              </a:rPr>
              <a:t>: Fuses alpha and beta probabilities for each time step.</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Results</a:t>
            </a:r>
            <a:r>
              <a:rPr lang="en" sz="1200">
                <a:solidFill>
                  <a:schemeClr val="dk1"/>
                </a:solidFill>
                <a:latin typeface="Times New Roman"/>
                <a:ea typeface="Times New Roman"/>
                <a:cs typeface="Times New Roman"/>
                <a:sym typeface="Times New Roman"/>
              </a:rPr>
              <a:t>: Provides the most accurate state estimation, closely aligning with the robot’s actual position.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 sz="1200">
                <a:solidFill>
                  <a:schemeClr val="dk1"/>
                </a:solidFill>
                <a:latin typeface="Times New Roman"/>
                <a:ea typeface="Times New Roman"/>
                <a:cs typeface="Times New Roman"/>
                <a:sym typeface="Times New Roman"/>
              </a:rPr>
              <a:t>Key Insight:</a:t>
            </a:r>
            <a:r>
              <a:rPr lang="en" sz="1200">
                <a:solidFill>
                  <a:schemeClr val="dk1"/>
                </a:solidFill>
                <a:latin typeface="Times New Roman"/>
                <a:ea typeface="Times New Roman"/>
                <a:cs typeface="Times New Roman"/>
                <a:sym typeface="Times New Roman"/>
              </a:rPr>
              <a:t> Smoothing consistently offers the most reliable localization by integrating insights from both past and future observations.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9900"/>
                </a:solidFill>
              </a:rPr>
              <a:t>Thank You</a:t>
            </a:r>
            <a:endParaRPr>
              <a:solidFill>
                <a:srgbClr val="FF99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Introduction</a:t>
            </a:r>
            <a:endParaRPr>
              <a:solidFill>
                <a:srgbClr val="FF9900"/>
              </a:solidFill>
            </a:endParaRPr>
          </a:p>
        </p:txBody>
      </p:sp>
      <p:sp>
        <p:nvSpPr>
          <p:cNvPr id="62" name="Google Shape;62;p14"/>
          <p:cNvSpPr txBox="1"/>
          <p:nvPr>
            <p:ph idx="1" type="body"/>
          </p:nvPr>
        </p:nvSpPr>
        <p:spPr>
          <a:xfrm>
            <a:off x="441375" y="1332550"/>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our probabilistic machine learning class, we have extensively studied Markovian Chains, under-</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standing their potential and limitations. HMMs extend this concept by allowing us to deal with</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situations where the state of the system cannot be directly observed; instead, we must infer the state</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from visible outputs influenced by these hidden states.</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To practically explore the utility of HMMs, we have chosen to implement robot localization on a map</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rPr lang="en" sz="1400">
                <a:solidFill>
                  <a:schemeClr val="dk1"/>
                </a:solidFill>
                <a:latin typeface="Times New Roman"/>
                <a:ea typeface="Times New Roman"/>
                <a:cs typeface="Times New Roman"/>
                <a:sym typeface="Times New Roman"/>
              </a:rPr>
              <a:t>grid as our project. This project serves as a bridge between theoretical probability models and their real-world applications, highlighting the versatility and robustness of HMMs in solving practical problems in robotics</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1200"/>
              </a:spcAft>
              <a:buNone/>
            </a:pPr>
            <a:r>
              <a:rPr lang="en" sz="1400">
                <a:solidFill>
                  <a:schemeClr val="dk1"/>
                </a:solidFill>
                <a:latin typeface="Times New Roman"/>
                <a:ea typeface="Times New Roman"/>
                <a:cs typeface="Times New Roman"/>
                <a:sym typeface="Times New Roman"/>
              </a:rPr>
              <a:t>and beyond.</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100">
                <a:solidFill>
                  <a:srgbClr val="FF9900"/>
                </a:solidFill>
              </a:rPr>
              <a:t>Model </a:t>
            </a:r>
            <a:r>
              <a:rPr lang="en" sz="4100">
                <a:solidFill>
                  <a:srgbClr val="FF9900"/>
                </a:solidFill>
              </a:rPr>
              <a:t>Setup</a:t>
            </a:r>
            <a:endParaRPr sz="4100">
              <a:solidFill>
                <a:srgbClr val="FF99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Map Environment</a:t>
            </a:r>
            <a:endParaRPr>
              <a:solidFill>
                <a:srgbClr val="FF9900"/>
              </a:solidFill>
            </a:endParaRPr>
          </a:p>
        </p:txBody>
      </p:sp>
      <p:sp>
        <p:nvSpPr>
          <p:cNvPr id="73" name="Google Shape;73;p16"/>
          <p:cNvSpPr txBox="1"/>
          <p:nvPr>
            <p:ph idx="1" type="body"/>
          </p:nvPr>
        </p:nvSpPr>
        <p:spPr>
          <a:xfrm>
            <a:off x="311700" y="1152475"/>
            <a:ext cx="345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Grid maps break down the environment into a finite set of discrete states. Each cell in the grid represents a possible state that the robot can occupy. This discrete representation aligns well with the structure of HMMs, which are designed to handle discrete state spaces efficiently:</a:t>
            </a:r>
            <a:endParaRPr>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3907200" y="795512"/>
            <a:ext cx="4662950" cy="3773375"/>
          </a:xfrm>
          <a:prstGeom prst="rect">
            <a:avLst/>
          </a:prstGeom>
          <a:noFill/>
          <a:ln>
            <a:noFill/>
          </a:ln>
        </p:spPr>
      </p:pic>
      <p:pic>
        <p:nvPicPr>
          <p:cNvPr id="75" name="Google Shape;75;p16"/>
          <p:cNvPicPr preferRelativeResize="0"/>
          <p:nvPr/>
        </p:nvPicPr>
        <p:blipFill>
          <a:blip r:embed="rId4">
            <a:alphaModFix/>
          </a:blip>
          <a:stretch>
            <a:fillRect/>
          </a:stretch>
        </p:blipFill>
        <p:spPr>
          <a:xfrm>
            <a:off x="1108238" y="4296146"/>
            <a:ext cx="1759619" cy="27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latin typeface="Times New Roman"/>
                <a:ea typeface="Times New Roman"/>
                <a:cs typeface="Times New Roman"/>
                <a:sym typeface="Times New Roman"/>
              </a:rPr>
              <a:t>Motion Model</a:t>
            </a:r>
            <a:endParaRPr>
              <a:solidFill>
                <a:srgbClr val="FF9900"/>
              </a:solidFill>
              <a:latin typeface="Times New Roman"/>
              <a:ea typeface="Times New Roman"/>
              <a:cs typeface="Times New Roman"/>
              <a:sym typeface="Times New Roman"/>
            </a:endParaRPr>
          </a:p>
        </p:txBody>
      </p:sp>
      <p:sp>
        <p:nvSpPr>
          <p:cNvPr id="81" name="Google Shape;81;p17"/>
          <p:cNvSpPr txBox="1"/>
          <p:nvPr>
            <p:ph idx="1" type="body"/>
          </p:nvPr>
        </p:nvSpPr>
        <p:spPr>
          <a:xfrm>
            <a:off x="311700" y="1152475"/>
            <a:ext cx="2778600" cy="37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The robot can move in one of the </a:t>
            </a:r>
            <a:r>
              <a:rPr lang="en">
                <a:latin typeface="Times New Roman"/>
                <a:ea typeface="Times New Roman"/>
                <a:cs typeface="Times New Roman"/>
                <a:sym typeface="Times New Roman"/>
              </a:rPr>
              <a:t>following</a:t>
            </a:r>
            <a:r>
              <a:rPr lang="en">
                <a:latin typeface="Times New Roman"/>
                <a:ea typeface="Times New Roman"/>
                <a:cs typeface="Times New Roman"/>
                <a:sym typeface="Times New Roman"/>
              </a:rPr>
              <a:t> directions: North, East, West, South.</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If a motion commands leads to an invalid state, </a:t>
            </a:r>
            <a:r>
              <a:rPr lang="en">
                <a:latin typeface="Times New Roman"/>
                <a:ea typeface="Times New Roman"/>
                <a:cs typeface="Times New Roman"/>
                <a:sym typeface="Times New Roman"/>
              </a:rPr>
              <a:t>the robot doesn’t move.</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The motion is noisy, so there is a chance the robot will move to a wrong direction.</a:t>
            </a:r>
            <a:endParaRPr>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3472223" y="1537075"/>
            <a:ext cx="5419099" cy="1213350"/>
          </a:xfrm>
          <a:prstGeom prst="rect">
            <a:avLst/>
          </a:prstGeom>
          <a:noFill/>
          <a:ln>
            <a:noFill/>
          </a:ln>
        </p:spPr>
      </p:pic>
      <p:pic>
        <p:nvPicPr>
          <p:cNvPr id="83" name="Google Shape;83;p17"/>
          <p:cNvPicPr preferRelativeResize="0"/>
          <p:nvPr/>
        </p:nvPicPr>
        <p:blipFill>
          <a:blip r:embed="rId4">
            <a:alphaModFix/>
          </a:blip>
          <a:stretch>
            <a:fillRect/>
          </a:stretch>
        </p:blipFill>
        <p:spPr>
          <a:xfrm>
            <a:off x="4500363" y="1017737"/>
            <a:ext cx="2644326" cy="382450"/>
          </a:xfrm>
          <a:prstGeom prst="rect">
            <a:avLst/>
          </a:prstGeom>
          <a:noFill/>
          <a:ln>
            <a:noFill/>
          </a:ln>
        </p:spPr>
      </p:pic>
      <p:pic>
        <p:nvPicPr>
          <p:cNvPr id="84" name="Google Shape;84;p17"/>
          <p:cNvPicPr preferRelativeResize="0"/>
          <p:nvPr/>
        </p:nvPicPr>
        <p:blipFill>
          <a:blip r:embed="rId5">
            <a:alphaModFix/>
          </a:blip>
          <a:stretch>
            <a:fillRect/>
          </a:stretch>
        </p:blipFill>
        <p:spPr>
          <a:xfrm>
            <a:off x="3472226" y="2815250"/>
            <a:ext cx="5360074" cy="19936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4"/>
                </a:solidFill>
              </a:rPr>
              <a:t>Motion Model, Transition Matrices</a:t>
            </a:r>
            <a:endParaRPr>
              <a:solidFill>
                <a:schemeClr val="accent4"/>
              </a:solidFill>
            </a:endParaRPr>
          </a:p>
        </p:txBody>
      </p:sp>
      <p:sp>
        <p:nvSpPr>
          <p:cNvPr id="90" name="Google Shape;90;p18"/>
          <p:cNvSpPr txBox="1"/>
          <p:nvPr>
            <p:ph idx="1" type="body"/>
          </p:nvPr>
        </p:nvSpPr>
        <p:spPr>
          <a:xfrm>
            <a:off x="477375" y="1017725"/>
            <a:ext cx="8145600" cy="1872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200"/>
              </a:spcAft>
              <a:buSzPts val="688"/>
              <a:buNone/>
            </a:pPr>
            <a:r>
              <a:rPr lang="en" sz="1425">
                <a:latin typeface="Times New Roman"/>
                <a:ea typeface="Times New Roman"/>
                <a:cs typeface="Times New Roman"/>
                <a:sym typeface="Times New Roman"/>
              </a:rPr>
              <a:t>The transition matrix contains the probabilities of moving from one state (or grid cell) to another given a particular action. For example, if the robot intends to move forward, the transition matrix will specify the probability of successfully moving forward, the probability of slipping left or right, and the probability of staying in the same place due to an obstacle or slip. Thus, for each of the </a:t>
            </a:r>
            <a:r>
              <a:rPr lang="en" sz="1425">
                <a:latin typeface="Times New Roman"/>
                <a:ea typeface="Times New Roman"/>
                <a:cs typeface="Times New Roman"/>
                <a:sym typeface="Times New Roman"/>
              </a:rPr>
              <a:t>control</a:t>
            </a:r>
            <a:r>
              <a:rPr lang="en" sz="1425">
                <a:latin typeface="Times New Roman"/>
                <a:ea typeface="Times New Roman"/>
                <a:cs typeface="Times New Roman"/>
                <a:sym typeface="Times New Roman"/>
              </a:rPr>
              <a:t> inputs </a:t>
            </a:r>
            <a:r>
              <a:rPr i="1" lang="en" sz="1425">
                <a:latin typeface="Times New Roman"/>
                <a:ea typeface="Times New Roman"/>
                <a:cs typeface="Times New Roman"/>
                <a:sym typeface="Times New Roman"/>
              </a:rPr>
              <a:t>u</a:t>
            </a:r>
            <a:r>
              <a:rPr lang="en" sz="1425">
                <a:latin typeface="Times New Roman"/>
                <a:ea typeface="Times New Roman"/>
                <a:cs typeface="Times New Roman"/>
                <a:sym typeface="Times New Roman"/>
              </a:rPr>
              <a:t> we have to compute a corresponding transition matrix.</a:t>
            </a:r>
            <a:endParaRPr sz="1425">
              <a:latin typeface="Times New Roman"/>
              <a:ea typeface="Times New Roman"/>
              <a:cs typeface="Times New Roman"/>
              <a:sym typeface="Times New Roman"/>
            </a:endParaRPr>
          </a:p>
        </p:txBody>
      </p:sp>
      <p:pic>
        <p:nvPicPr>
          <p:cNvPr id="91" name="Google Shape;91;p18"/>
          <p:cNvPicPr preferRelativeResize="0"/>
          <p:nvPr/>
        </p:nvPicPr>
        <p:blipFill>
          <a:blip r:embed="rId3">
            <a:alphaModFix/>
          </a:blip>
          <a:stretch>
            <a:fillRect/>
          </a:stretch>
        </p:blipFill>
        <p:spPr>
          <a:xfrm>
            <a:off x="1234138" y="2618200"/>
            <a:ext cx="6675724" cy="235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latin typeface="Times New Roman"/>
                <a:ea typeface="Times New Roman"/>
                <a:cs typeface="Times New Roman"/>
                <a:sym typeface="Times New Roman"/>
              </a:rPr>
              <a:t>Sensor Model</a:t>
            </a:r>
            <a:endParaRPr>
              <a:solidFill>
                <a:srgbClr val="FF9900"/>
              </a:solidFill>
              <a:latin typeface="Times New Roman"/>
              <a:ea typeface="Times New Roman"/>
              <a:cs typeface="Times New Roman"/>
              <a:sym typeface="Times New Roman"/>
            </a:endParaRPr>
          </a:p>
        </p:txBody>
      </p:sp>
      <p:sp>
        <p:nvSpPr>
          <p:cNvPr id="97" name="Google Shape;97;p19"/>
          <p:cNvSpPr txBox="1"/>
          <p:nvPr>
            <p:ph idx="1" type="body"/>
          </p:nvPr>
        </p:nvSpPr>
        <p:spPr>
          <a:xfrm>
            <a:off x="311700" y="1152475"/>
            <a:ext cx="8520600" cy="11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Our robotic agent is equipped with a (simulated) LiDAR sensor which is highly effective in detecting whether neighboring cells are occupied or free. The sensor achieves this with a 95% accuracy. We can describe our sensor readings as follows:</a:t>
            </a:r>
            <a:endParaRPr>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3143738" y="2303962"/>
            <a:ext cx="2856525" cy="379675"/>
          </a:xfrm>
          <a:prstGeom prst="rect">
            <a:avLst/>
          </a:prstGeom>
          <a:noFill/>
          <a:ln>
            <a:noFill/>
          </a:ln>
        </p:spPr>
      </p:pic>
      <p:pic>
        <p:nvPicPr>
          <p:cNvPr id="99" name="Google Shape;99;p19"/>
          <p:cNvPicPr preferRelativeResize="0"/>
          <p:nvPr/>
        </p:nvPicPr>
        <p:blipFill>
          <a:blip r:embed="rId4">
            <a:alphaModFix/>
          </a:blip>
          <a:stretch>
            <a:fillRect/>
          </a:stretch>
        </p:blipFill>
        <p:spPr>
          <a:xfrm>
            <a:off x="2133050" y="2885475"/>
            <a:ext cx="4877926" cy="618075"/>
          </a:xfrm>
          <a:prstGeom prst="rect">
            <a:avLst/>
          </a:prstGeom>
          <a:noFill/>
          <a:ln>
            <a:noFill/>
          </a:ln>
        </p:spPr>
      </p:pic>
      <p:pic>
        <p:nvPicPr>
          <p:cNvPr id="100" name="Google Shape;100;p19"/>
          <p:cNvPicPr preferRelativeResize="0"/>
          <p:nvPr/>
        </p:nvPicPr>
        <p:blipFill>
          <a:blip r:embed="rId5">
            <a:alphaModFix/>
          </a:blip>
          <a:stretch>
            <a:fillRect/>
          </a:stretch>
        </p:blipFill>
        <p:spPr>
          <a:xfrm>
            <a:off x="2056588" y="3564000"/>
            <a:ext cx="5030825" cy="123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4"/>
                </a:solidFill>
                <a:latin typeface="Times New Roman"/>
                <a:ea typeface="Times New Roman"/>
                <a:cs typeface="Times New Roman"/>
                <a:sym typeface="Times New Roman"/>
              </a:rPr>
              <a:t>Sensor Model, Observation Matrices</a:t>
            </a:r>
            <a:endParaRPr>
              <a:solidFill>
                <a:schemeClr val="accent4"/>
              </a:solidFill>
              <a:latin typeface="Times New Roman"/>
              <a:ea typeface="Times New Roman"/>
              <a:cs typeface="Times New Roman"/>
              <a:sym typeface="Times New Roman"/>
            </a:endParaRPr>
          </a:p>
        </p:txBody>
      </p:sp>
      <p:sp>
        <p:nvSpPr>
          <p:cNvPr id="106" name="Google Shape;106;p20"/>
          <p:cNvSpPr txBox="1"/>
          <p:nvPr>
            <p:ph idx="1" type="body"/>
          </p:nvPr>
        </p:nvSpPr>
        <p:spPr>
          <a:xfrm>
            <a:off x="261275" y="1239050"/>
            <a:ext cx="8520600" cy="169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The observation matrix is essentially a probabilistic model that translates sensor readings into the likelihood of the robot being in a particular state. For a robot equipped with a LiDAR sensor, this matrix details the probability of detecting an obstacle or free space in each grid cell relative to the sensor's accuracy.</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Each element in the observation matrix corresponds to the probability of receiving a particular sensor reading given the actual occupancy state of a grid cell.</a:t>
            </a:r>
            <a:endParaRPr>
              <a:latin typeface="Times New Roman"/>
              <a:ea typeface="Times New Roman"/>
              <a:cs typeface="Times New Roman"/>
              <a:sym typeface="Times New Roman"/>
            </a:endParaRPr>
          </a:p>
        </p:txBody>
      </p:sp>
      <p:pic>
        <p:nvPicPr>
          <p:cNvPr id="107" name="Google Shape;107;p20"/>
          <p:cNvPicPr preferRelativeResize="0"/>
          <p:nvPr/>
        </p:nvPicPr>
        <p:blipFill>
          <a:blip r:embed="rId3">
            <a:alphaModFix/>
          </a:blip>
          <a:stretch>
            <a:fillRect/>
          </a:stretch>
        </p:blipFill>
        <p:spPr>
          <a:xfrm>
            <a:off x="287887" y="3158950"/>
            <a:ext cx="8568225" cy="180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Hidden Markov Model (HMM)</a:t>
            </a:r>
            <a:endParaRPr>
              <a:solidFill>
                <a:srgbClr val="FF9900"/>
              </a:solidFill>
            </a:endParaRPr>
          </a:p>
        </p:txBody>
      </p:sp>
      <p:sp>
        <p:nvSpPr>
          <p:cNvPr id="113" name="Google Shape;113;p21"/>
          <p:cNvSpPr txBox="1"/>
          <p:nvPr>
            <p:ph idx="1" type="body"/>
          </p:nvPr>
        </p:nvSpPr>
        <p:spPr>
          <a:xfrm>
            <a:off x="311700" y="1145250"/>
            <a:ext cx="8520600" cy="11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Hidden Markov Models extend the concept of Markov chains by introducing hidden states that are not directly observable. Instead of observing the states directly, we infer the state of the system from visible outputs, which are influenced by these hidden states. This characteristic is particularly useful in situations where direct measurement of the state is challenging or impossible. We can configure our HMM as a tuple</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pic>
        <p:nvPicPr>
          <p:cNvPr id="114" name="Google Shape;114;p21"/>
          <p:cNvPicPr preferRelativeResize="0"/>
          <p:nvPr/>
        </p:nvPicPr>
        <p:blipFill>
          <a:blip r:embed="rId3">
            <a:alphaModFix/>
          </a:blip>
          <a:stretch>
            <a:fillRect/>
          </a:stretch>
        </p:blipFill>
        <p:spPr>
          <a:xfrm>
            <a:off x="5872859" y="1937800"/>
            <a:ext cx="1323716" cy="268575"/>
          </a:xfrm>
          <a:prstGeom prst="rect">
            <a:avLst/>
          </a:prstGeom>
          <a:noFill/>
          <a:ln>
            <a:noFill/>
          </a:ln>
        </p:spPr>
      </p:pic>
      <p:pic>
        <p:nvPicPr>
          <p:cNvPr id="115" name="Google Shape;115;p21"/>
          <p:cNvPicPr preferRelativeResize="0"/>
          <p:nvPr/>
        </p:nvPicPr>
        <p:blipFill>
          <a:blip r:embed="rId4">
            <a:alphaModFix/>
          </a:blip>
          <a:stretch>
            <a:fillRect/>
          </a:stretch>
        </p:blipFill>
        <p:spPr>
          <a:xfrm>
            <a:off x="4237450" y="2521325"/>
            <a:ext cx="4488725" cy="2031475"/>
          </a:xfrm>
          <a:prstGeom prst="rect">
            <a:avLst/>
          </a:prstGeom>
          <a:noFill/>
          <a:ln>
            <a:noFill/>
          </a:ln>
        </p:spPr>
      </p:pic>
      <p:pic>
        <p:nvPicPr>
          <p:cNvPr id="116" name="Google Shape;116;p21"/>
          <p:cNvPicPr preferRelativeResize="0"/>
          <p:nvPr/>
        </p:nvPicPr>
        <p:blipFill>
          <a:blip r:embed="rId5">
            <a:alphaModFix/>
          </a:blip>
          <a:stretch>
            <a:fillRect/>
          </a:stretch>
        </p:blipFill>
        <p:spPr>
          <a:xfrm>
            <a:off x="191675" y="2856700"/>
            <a:ext cx="3976325" cy="136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