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433714-64AA-4D56-856F-6E5A9567ED0E}"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16761-D795-483F-A044-ECF679B454AF}" type="slidenum">
              <a:rPr lang="en-US" smtClean="0"/>
              <a:t>‹#›</a:t>
            </a:fld>
            <a:endParaRPr lang="en-US"/>
          </a:p>
        </p:txBody>
      </p:sp>
    </p:spTree>
    <p:extLst>
      <p:ext uri="{BB962C8B-B14F-4D97-AF65-F5344CB8AC3E}">
        <p14:creationId xmlns:p14="http://schemas.microsoft.com/office/powerpoint/2010/main" val="160773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433714-64AA-4D56-856F-6E5A9567ED0E}"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16761-D795-483F-A044-ECF679B454AF}" type="slidenum">
              <a:rPr lang="en-US" smtClean="0"/>
              <a:t>‹#›</a:t>
            </a:fld>
            <a:endParaRPr lang="en-US"/>
          </a:p>
        </p:txBody>
      </p:sp>
    </p:spTree>
    <p:extLst>
      <p:ext uri="{BB962C8B-B14F-4D97-AF65-F5344CB8AC3E}">
        <p14:creationId xmlns:p14="http://schemas.microsoft.com/office/powerpoint/2010/main" val="170806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33714-64AA-4D56-856F-6E5A9567ED0E}"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16761-D795-483F-A044-ECF679B454AF}" type="slidenum">
              <a:rPr lang="en-US" smtClean="0"/>
              <a:t>‹#›</a:t>
            </a:fld>
            <a:endParaRPr lang="en-US"/>
          </a:p>
        </p:txBody>
      </p:sp>
    </p:spTree>
    <p:extLst>
      <p:ext uri="{BB962C8B-B14F-4D97-AF65-F5344CB8AC3E}">
        <p14:creationId xmlns:p14="http://schemas.microsoft.com/office/powerpoint/2010/main" val="4232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3433714-64AA-4D56-856F-6E5A9567ED0E}"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16761-D795-483F-A044-ECF679B454AF}" type="slidenum">
              <a:rPr lang="en-US" smtClean="0"/>
              <a:t>‹#›</a:t>
            </a:fld>
            <a:endParaRPr lang="en-US"/>
          </a:p>
        </p:txBody>
      </p:sp>
    </p:spTree>
    <p:extLst>
      <p:ext uri="{BB962C8B-B14F-4D97-AF65-F5344CB8AC3E}">
        <p14:creationId xmlns:p14="http://schemas.microsoft.com/office/powerpoint/2010/main" val="3982480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3433714-64AA-4D56-856F-6E5A9567ED0E}"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16761-D795-483F-A044-ECF679B454AF}" type="slidenum">
              <a:rPr lang="en-US" smtClean="0"/>
              <a:t>‹#›</a:t>
            </a:fld>
            <a:endParaRPr lang="en-US"/>
          </a:p>
        </p:txBody>
      </p:sp>
    </p:spTree>
    <p:extLst>
      <p:ext uri="{BB962C8B-B14F-4D97-AF65-F5344CB8AC3E}">
        <p14:creationId xmlns:p14="http://schemas.microsoft.com/office/powerpoint/2010/main" val="3038447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33714-64AA-4D56-856F-6E5A9567ED0E}"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16761-D795-483F-A044-ECF679B454AF}" type="slidenum">
              <a:rPr lang="en-US" smtClean="0"/>
              <a:t>‹#›</a:t>
            </a:fld>
            <a:endParaRPr lang="en-US"/>
          </a:p>
        </p:txBody>
      </p:sp>
    </p:spTree>
    <p:extLst>
      <p:ext uri="{BB962C8B-B14F-4D97-AF65-F5344CB8AC3E}">
        <p14:creationId xmlns:p14="http://schemas.microsoft.com/office/powerpoint/2010/main" val="2120517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33714-64AA-4D56-856F-6E5A9567ED0E}"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16761-D795-483F-A044-ECF679B454AF}" type="slidenum">
              <a:rPr lang="en-US" smtClean="0"/>
              <a:t>‹#›</a:t>
            </a:fld>
            <a:endParaRPr lang="en-US"/>
          </a:p>
        </p:txBody>
      </p:sp>
    </p:spTree>
    <p:extLst>
      <p:ext uri="{BB962C8B-B14F-4D97-AF65-F5344CB8AC3E}">
        <p14:creationId xmlns:p14="http://schemas.microsoft.com/office/powerpoint/2010/main" val="2935478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33714-64AA-4D56-856F-6E5A9567ED0E}"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16761-D795-483F-A044-ECF679B454AF}" type="slidenum">
              <a:rPr lang="en-US" smtClean="0"/>
              <a:t>‹#›</a:t>
            </a:fld>
            <a:endParaRPr lang="en-US"/>
          </a:p>
        </p:txBody>
      </p:sp>
    </p:spTree>
    <p:extLst>
      <p:ext uri="{BB962C8B-B14F-4D97-AF65-F5344CB8AC3E}">
        <p14:creationId xmlns:p14="http://schemas.microsoft.com/office/powerpoint/2010/main" val="3685261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33714-64AA-4D56-856F-6E5A9567ED0E}"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16761-D795-483F-A044-ECF679B454AF}" type="slidenum">
              <a:rPr lang="en-US" smtClean="0"/>
              <a:t>‹#›</a:t>
            </a:fld>
            <a:endParaRPr lang="en-US"/>
          </a:p>
        </p:txBody>
      </p:sp>
    </p:spTree>
    <p:extLst>
      <p:ext uri="{BB962C8B-B14F-4D97-AF65-F5344CB8AC3E}">
        <p14:creationId xmlns:p14="http://schemas.microsoft.com/office/powerpoint/2010/main" val="374785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33714-64AA-4D56-856F-6E5A9567ED0E}"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16761-D795-483F-A044-ECF679B454AF}" type="slidenum">
              <a:rPr lang="en-US" smtClean="0"/>
              <a:t>‹#›</a:t>
            </a:fld>
            <a:endParaRPr lang="en-US"/>
          </a:p>
        </p:txBody>
      </p:sp>
    </p:spTree>
    <p:extLst>
      <p:ext uri="{BB962C8B-B14F-4D97-AF65-F5344CB8AC3E}">
        <p14:creationId xmlns:p14="http://schemas.microsoft.com/office/powerpoint/2010/main" val="32071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33714-64AA-4D56-856F-6E5A9567ED0E}"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16761-D795-483F-A044-ECF679B454AF}" type="slidenum">
              <a:rPr lang="en-US" smtClean="0"/>
              <a:t>‹#›</a:t>
            </a:fld>
            <a:endParaRPr lang="en-US"/>
          </a:p>
        </p:txBody>
      </p:sp>
    </p:spTree>
    <p:extLst>
      <p:ext uri="{BB962C8B-B14F-4D97-AF65-F5344CB8AC3E}">
        <p14:creationId xmlns:p14="http://schemas.microsoft.com/office/powerpoint/2010/main" val="2770024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433714-64AA-4D56-856F-6E5A9567ED0E}"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16761-D795-483F-A044-ECF679B454AF}" type="slidenum">
              <a:rPr lang="en-US" smtClean="0"/>
              <a:t>‹#›</a:t>
            </a:fld>
            <a:endParaRPr lang="en-US"/>
          </a:p>
        </p:txBody>
      </p:sp>
    </p:spTree>
    <p:extLst>
      <p:ext uri="{BB962C8B-B14F-4D97-AF65-F5344CB8AC3E}">
        <p14:creationId xmlns:p14="http://schemas.microsoft.com/office/powerpoint/2010/main" val="1398631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433714-64AA-4D56-856F-6E5A9567ED0E}"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A16761-D795-483F-A044-ECF679B454AF}" type="slidenum">
              <a:rPr lang="en-US" smtClean="0"/>
              <a:t>‹#›</a:t>
            </a:fld>
            <a:endParaRPr lang="en-US"/>
          </a:p>
        </p:txBody>
      </p:sp>
    </p:spTree>
    <p:extLst>
      <p:ext uri="{BB962C8B-B14F-4D97-AF65-F5344CB8AC3E}">
        <p14:creationId xmlns:p14="http://schemas.microsoft.com/office/powerpoint/2010/main" val="977625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433714-64AA-4D56-856F-6E5A9567ED0E}" type="datetimeFigureOut">
              <a:rPr lang="en-US" smtClean="0"/>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A16761-D795-483F-A044-ECF679B454AF}" type="slidenum">
              <a:rPr lang="en-US" smtClean="0"/>
              <a:t>‹#›</a:t>
            </a:fld>
            <a:endParaRPr lang="en-US"/>
          </a:p>
        </p:txBody>
      </p:sp>
    </p:spTree>
    <p:extLst>
      <p:ext uri="{BB962C8B-B14F-4D97-AF65-F5344CB8AC3E}">
        <p14:creationId xmlns:p14="http://schemas.microsoft.com/office/powerpoint/2010/main" val="143248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433714-64AA-4D56-856F-6E5A9567ED0E}" type="datetimeFigureOut">
              <a:rPr lang="en-US" smtClean="0"/>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A16761-D795-483F-A044-ECF679B454AF}" type="slidenum">
              <a:rPr lang="en-US" smtClean="0"/>
              <a:t>‹#›</a:t>
            </a:fld>
            <a:endParaRPr lang="en-US"/>
          </a:p>
        </p:txBody>
      </p:sp>
    </p:spTree>
    <p:extLst>
      <p:ext uri="{BB962C8B-B14F-4D97-AF65-F5344CB8AC3E}">
        <p14:creationId xmlns:p14="http://schemas.microsoft.com/office/powerpoint/2010/main" val="3417907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433714-64AA-4D56-856F-6E5A9567ED0E}"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16761-D795-483F-A044-ECF679B454AF}" type="slidenum">
              <a:rPr lang="en-US" smtClean="0"/>
              <a:t>‹#›</a:t>
            </a:fld>
            <a:endParaRPr lang="en-US"/>
          </a:p>
        </p:txBody>
      </p:sp>
    </p:spTree>
    <p:extLst>
      <p:ext uri="{BB962C8B-B14F-4D97-AF65-F5344CB8AC3E}">
        <p14:creationId xmlns:p14="http://schemas.microsoft.com/office/powerpoint/2010/main" val="1139161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53433714-64AA-4D56-856F-6E5A9567ED0E}" type="datetimeFigureOut">
              <a:rPr lang="en-US" smtClean="0"/>
              <a:t>5/11/2023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1A16761-D795-483F-A044-ECF679B454AF}" type="slidenum">
              <a:rPr lang="en-US" smtClean="0"/>
              <a:t>‹#›</a:t>
            </a:fld>
            <a:endParaRPr lang="en-US"/>
          </a:p>
        </p:txBody>
      </p:sp>
    </p:spTree>
    <p:extLst>
      <p:ext uri="{BB962C8B-B14F-4D97-AF65-F5344CB8AC3E}">
        <p14:creationId xmlns:p14="http://schemas.microsoft.com/office/powerpoint/2010/main" val="1637854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3433714-64AA-4D56-856F-6E5A9567ED0E}" type="datetimeFigureOut">
              <a:rPr lang="en-US" smtClean="0"/>
              <a:t>5/11/2023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1A16761-D795-483F-A044-ECF679B454AF}" type="slidenum">
              <a:rPr lang="en-US" smtClean="0"/>
              <a:t>‹#›</a:t>
            </a:fld>
            <a:endParaRPr lang="en-US"/>
          </a:p>
        </p:txBody>
      </p:sp>
    </p:spTree>
    <p:extLst>
      <p:ext uri="{BB962C8B-B14F-4D97-AF65-F5344CB8AC3E}">
        <p14:creationId xmlns:p14="http://schemas.microsoft.com/office/powerpoint/2010/main" val="32932245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059E-4E30-3FB9-0C03-35B41FA3DD34}"/>
              </a:ext>
            </a:extLst>
          </p:cNvPr>
          <p:cNvSpPr>
            <a:spLocks noGrp="1"/>
          </p:cNvSpPr>
          <p:nvPr>
            <p:ph type="ctrTitle"/>
          </p:nvPr>
        </p:nvSpPr>
        <p:spPr>
          <a:xfrm>
            <a:off x="1757889" y="804295"/>
            <a:ext cx="8676222" cy="2477548"/>
          </a:xfrm>
        </p:spPr>
        <p:txBody>
          <a:bodyPr>
            <a:normAutofit/>
          </a:bodyPr>
          <a:lstStyle/>
          <a:p>
            <a:r>
              <a:rPr lang="en-US" b="1" i="1" dirty="0">
                <a:solidFill>
                  <a:schemeClr val="accent4">
                    <a:lumMod val="75000"/>
                  </a:schemeClr>
                </a:solidFill>
                <a:effectLst>
                  <a:glow rad="38100">
                    <a:schemeClr val="bg1">
                      <a:lumMod val="65000"/>
                      <a:lumOff val="35000"/>
                      <a:alpha val="50000"/>
                    </a:schemeClr>
                  </a:glow>
                </a:effectLst>
              </a:rPr>
              <a:t>Managing</a:t>
            </a:r>
            <a:br>
              <a:rPr lang="en-US" b="1" i="1" dirty="0">
                <a:solidFill>
                  <a:schemeClr val="accent4">
                    <a:lumMod val="75000"/>
                  </a:schemeClr>
                </a:solidFill>
                <a:effectLst>
                  <a:glow rad="38100">
                    <a:schemeClr val="bg1">
                      <a:lumMod val="65000"/>
                      <a:lumOff val="35000"/>
                      <a:alpha val="50000"/>
                    </a:schemeClr>
                  </a:glow>
                </a:effectLst>
              </a:rPr>
            </a:br>
            <a:r>
              <a:rPr lang="en-US" b="1" i="1" dirty="0">
                <a:solidFill>
                  <a:schemeClr val="accent4">
                    <a:lumMod val="75000"/>
                  </a:schemeClr>
                </a:solidFill>
                <a:effectLst>
                  <a:glow rad="38100">
                    <a:schemeClr val="bg1">
                      <a:lumMod val="65000"/>
                      <a:lumOff val="35000"/>
                      <a:alpha val="50000"/>
                    </a:schemeClr>
                  </a:glow>
                </a:effectLst>
              </a:rPr>
              <a:t> a hotel</a:t>
            </a:r>
            <a:br>
              <a:rPr lang="en-US" b="1" i="1" dirty="0">
                <a:solidFill>
                  <a:schemeClr val="accent4">
                    <a:lumMod val="75000"/>
                  </a:schemeClr>
                </a:solidFill>
                <a:effectLst>
                  <a:glow rad="38100">
                    <a:schemeClr val="bg1">
                      <a:lumMod val="65000"/>
                      <a:lumOff val="35000"/>
                      <a:alpha val="50000"/>
                    </a:schemeClr>
                  </a:glow>
                </a:effectLst>
              </a:rPr>
            </a:br>
            <a:r>
              <a:rPr lang="en-US" b="1" i="1" dirty="0">
                <a:solidFill>
                  <a:schemeClr val="accent4">
                    <a:lumMod val="75000"/>
                  </a:schemeClr>
                </a:solidFill>
                <a:effectLst>
                  <a:glow rad="38100">
                    <a:schemeClr val="bg1">
                      <a:lumMod val="65000"/>
                      <a:lumOff val="35000"/>
                      <a:alpha val="50000"/>
                    </a:schemeClr>
                  </a:glow>
                </a:effectLst>
              </a:rPr>
              <a:t> database</a:t>
            </a:r>
          </a:p>
        </p:txBody>
      </p:sp>
      <p:sp>
        <p:nvSpPr>
          <p:cNvPr id="3" name="Subtitle 2">
            <a:extLst>
              <a:ext uri="{FF2B5EF4-FFF2-40B4-BE49-F238E27FC236}">
                <a16:creationId xmlns:a16="http://schemas.microsoft.com/office/drawing/2014/main" id="{8CD886F9-D0F3-C9F0-E44A-6D39FB949494}"/>
              </a:ext>
            </a:extLst>
          </p:cNvPr>
          <p:cNvSpPr>
            <a:spLocks noGrp="1"/>
          </p:cNvSpPr>
          <p:nvPr>
            <p:ph type="subTitle" idx="1"/>
          </p:nvPr>
        </p:nvSpPr>
        <p:spPr>
          <a:xfrm>
            <a:off x="1757889" y="3281843"/>
            <a:ext cx="8676222" cy="1905000"/>
          </a:xfrm>
        </p:spPr>
        <p:txBody>
          <a:bodyPr/>
          <a:lstStyle/>
          <a:p>
            <a:pPr algn="r"/>
            <a:r>
              <a:rPr lang="ro-RO" dirty="0">
                <a:solidFill>
                  <a:schemeClr val="accent4">
                    <a:lumMod val="60000"/>
                    <a:lumOff val="40000"/>
                  </a:schemeClr>
                </a:solidFill>
              </a:rPr>
              <a:t>Șimon Mario-Rafael</a:t>
            </a:r>
          </a:p>
          <a:p>
            <a:pPr algn="r"/>
            <a:r>
              <a:rPr lang="ro-RO" dirty="0">
                <a:solidFill>
                  <a:schemeClr val="accent4">
                    <a:lumMod val="60000"/>
                    <a:lumOff val="40000"/>
                  </a:schemeClr>
                </a:solidFill>
              </a:rPr>
              <a:t>Informatică(Limba EnglezĂ)</a:t>
            </a:r>
          </a:p>
          <a:p>
            <a:pPr algn="r"/>
            <a:r>
              <a:rPr lang="ro-RO" dirty="0">
                <a:solidFill>
                  <a:schemeClr val="accent4">
                    <a:lumMod val="60000"/>
                    <a:lumOff val="40000"/>
                  </a:schemeClr>
                </a:solidFill>
              </a:rPr>
              <a:t>An III</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363845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7867-A8BF-3344-E7D1-B9A7CB0E67E9}"/>
              </a:ext>
            </a:extLst>
          </p:cNvPr>
          <p:cNvSpPr>
            <a:spLocks noGrp="1"/>
          </p:cNvSpPr>
          <p:nvPr>
            <p:ph type="title"/>
          </p:nvPr>
        </p:nvSpPr>
        <p:spPr>
          <a:xfrm>
            <a:off x="1141413" y="198540"/>
            <a:ext cx="3615145" cy="868260"/>
          </a:xfrm>
        </p:spPr>
        <p:txBody>
          <a:bodyPr>
            <a:normAutofit/>
          </a:bodyPr>
          <a:lstStyle/>
          <a:p>
            <a:r>
              <a:rPr lang="ro-RO" sz="3600" dirty="0">
                <a:solidFill>
                  <a:schemeClr val="accent4">
                    <a:lumMod val="75000"/>
                  </a:schemeClr>
                </a:solidFill>
              </a:rPr>
              <a:t>Introduction</a:t>
            </a:r>
            <a:endParaRPr lang="en-US" sz="3600" dirty="0">
              <a:solidFill>
                <a:schemeClr val="accent4">
                  <a:lumMod val="75000"/>
                </a:schemeClr>
              </a:solidFill>
            </a:endParaRPr>
          </a:p>
        </p:txBody>
      </p:sp>
      <p:sp>
        <p:nvSpPr>
          <p:cNvPr id="3" name="Content Placeholder 2">
            <a:extLst>
              <a:ext uri="{FF2B5EF4-FFF2-40B4-BE49-F238E27FC236}">
                <a16:creationId xmlns:a16="http://schemas.microsoft.com/office/drawing/2014/main" id="{A90BA751-B553-1003-EBD1-C21357FA688C}"/>
              </a:ext>
            </a:extLst>
          </p:cNvPr>
          <p:cNvSpPr>
            <a:spLocks noGrp="1"/>
          </p:cNvSpPr>
          <p:nvPr>
            <p:ph idx="1"/>
          </p:nvPr>
        </p:nvSpPr>
        <p:spPr>
          <a:xfrm>
            <a:off x="1141413" y="1066800"/>
            <a:ext cx="9905998" cy="1684788"/>
          </a:xfrm>
        </p:spPr>
        <p:txBody>
          <a:bodyPr>
            <a:noAutofit/>
          </a:bodyPr>
          <a:lstStyle/>
          <a:p>
            <a:pPr marL="0" indent="0">
              <a:buNone/>
            </a:pPr>
            <a:r>
              <a:rPr lang="ro-RO" sz="1800" b="0" i="0" dirty="0">
                <a:solidFill>
                  <a:schemeClr val="accent4">
                    <a:lumMod val="60000"/>
                    <a:lumOff val="40000"/>
                  </a:schemeClr>
                </a:solidFill>
                <a:effectLst/>
                <a:latin typeface="Arial" panose="020B0604020202020204" pitchFamily="34" charset="0"/>
                <a:cs typeface="Arial" panose="020B0604020202020204" pitchFamily="34" charset="0"/>
              </a:rPr>
              <a:t>   </a:t>
            </a:r>
            <a:r>
              <a:rPr lang="en-US" sz="1800" b="0" i="0" dirty="0">
                <a:solidFill>
                  <a:schemeClr val="accent4">
                    <a:lumMod val="60000"/>
                    <a:lumOff val="40000"/>
                  </a:schemeClr>
                </a:solidFill>
                <a:effectLst/>
                <a:latin typeface="Arial" panose="020B0604020202020204" pitchFamily="34" charset="0"/>
                <a:cs typeface="Arial" panose="020B0604020202020204" pitchFamily="34" charset="0"/>
              </a:rPr>
              <a:t>The presentation focuses on the topic of "Hotel Database" It aims to provide an overview of the importance of a well-designed database in managing hotel operations efficiently. The presentation will highlight the benefits of using Visual Studio as a development tool for creating a hotel database and demonstrate the functionalities and features that can be implemented. The audience will gain insights into how a robust database can streamline hotel workflows, improve guest experiences, enable data-driven decision-making, and enhance overall operational efficiency.</a:t>
            </a:r>
            <a:endParaRPr lang="en-US" sz="18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E94EBFA-5709-E75B-9965-E92C797CBD35}"/>
              </a:ext>
            </a:extLst>
          </p:cNvPr>
          <p:cNvSpPr txBox="1"/>
          <p:nvPr/>
        </p:nvSpPr>
        <p:spPr>
          <a:xfrm>
            <a:off x="1141413" y="2925330"/>
            <a:ext cx="9805840" cy="3508653"/>
          </a:xfrm>
          <a:prstGeom prst="rect">
            <a:avLst/>
          </a:prstGeom>
          <a:noFill/>
        </p:spPr>
        <p:txBody>
          <a:bodyPr wrap="square" rtlCol="0">
            <a:spAutoFit/>
          </a:bodyPr>
          <a:lstStyle/>
          <a:p>
            <a:r>
              <a:rPr lang="ro-RO" b="0" i="0" dirty="0">
                <a:solidFill>
                  <a:schemeClr val="accent4">
                    <a:lumMod val="60000"/>
                    <a:lumOff val="40000"/>
                  </a:schemeClr>
                </a:solidFill>
                <a:effectLst/>
                <a:latin typeface="Arial" panose="020B0604020202020204" pitchFamily="34" charset="0"/>
                <a:cs typeface="Arial" panose="020B0604020202020204" pitchFamily="34" charset="0"/>
              </a:rPr>
              <a:t>   </a:t>
            </a:r>
            <a:r>
              <a:rPr lang="en-US" b="0" i="0" dirty="0">
                <a:solidFill>
                  <a:schemeClr val="accent4">
                    <a:lumMod val="60000"/>
                    <a:lumOff val="40000"/>
                  </a:schemeClr>
                </a:solidFill>
                <a:effectLst/>
                <a:latin typeface="Arial" panose="020B0604020202020204" pitchFamily="34" charset="0"/>
                <a:cs typeface="Arial" panose="020B0604020202020204" pitchFamily="34" charset="0"/>
              </a:rPr>
              <a:t>A well-designed database is crucial for managing hotel operations efficiently due to the following reasons:</a:t>
            </a:r>
            <a:r>
              <a:rPr lang="ro-RO" sz="1400" b="0" i="0" dirty="0">
                <a:solidFill>
                  <a:schemeClr val="accent4">
                    <a:lumMod val="60000"/>
                    <a:lumOff val="40000"/>
                  </a:schemeClr>
                </a:solidFill>
                <a:effectLst/>
                <a:latin typeface="Arial" panose="020B0604020202020204" pitchFamily="34" charset="0"/>
                <a:cs typeface="Arial" panose="020B0604020202020204" pitchFamily="34" charset="0"/>
              </a:rPr>
              <a:t>  </a:t>
            </a:r>
          </a:p>
          <a:p>
            <a:pPr marL="342900" indent="-342900">
              <a:buFont typeface="+mj-lt"/>
              <a:buAutoNum type="arabicPeriod"/>
            </a:pPr>
            <a:r>
              <a:rPr lang="en-US" sz="1600" b="0" i="0" dirty="0">
                <a:solidFill>
                  <a:srgbClr val="00B0F0"/>
                </a:solidFill>
                <a:effectLst/>
                <a:latin typeface="Arial Narrow" panose="020B0606020202030204" pitchFamily="34" charset="0"/>
              </a:rPr>
              <a:t>Data Organization and Accessibility</a:t>
            </a:r>
            <a:endParaRPr lang="ro-RO" sz="1600" b="0" i="0" dirty="0">
              <a:solidFill>
                <a:srgbClr val="00B0F0"/>
              </a:solidFill>
              <a:effectLst/>
              <a:latin typeface="Arial Narrow" panose="020B0606020202030204" pitchFamily="34" charset="0"/>
            </a:endParaRPr>
          </a:p>
          <a:p>
            <a:pPr marL="342900" indent="-342900">
              <a:buFont typeface="+mj-lt"/>
              <a:buAutoNum type="arabicPeriod"/>
            </a:pPr>
            <a:r>
              <a:rPr lang="en-US" sz="1600" b="0" i="0" dirty="0">
                <a:solidFill>
                  <a:srgbClr val="00B0F0"/>
                </a:solidFill>
                <a:effectLst/>
                <a:latin typeface="Arial Narrow" panose="020B0606020202030204" pitchFamily="34" charset="0"/>
              </a:rPr>
              <a:t>Streamlined Workflow</a:t>
            </a:r>
            <a:endParaRPr lang="ro-RO" sz="1600" b="0" i="0" dirty="0">
              <a:solidFill>
                <a:srgbClr val="00B0F0"/>
              </a:solidFill>
              <a:effectLst/>
              <a:latin typeface="Arial Narrow" panose="020B0606020202030204" pitchFamily="34" charset="0"/>
            </a:endParaRPr>
          </a:p>
          <a:p>
            <a:pPr marL="342900" indent="-342900">
              <a:buFont typeface="+mj-lt"/>
              <a:buAutoNum type="arabicPeriod"/>
            </a:pPr>
            <a:r>
              <a:rPr lang="en-US" sz="1600" b="0" i="0" dirty="0">
                <a:solidFill>
                  <a:srgbClr val="00B0F0"/>
                </a:solidFill>
                <a:effectLst/>
                <a:latin typeface="Arial Narrow" panose="020B0606020202030204" pitchFamily="34" charset="0"/>
              </a:rPr>
              <a:t>Real-time Reporting and Analysis</a:t>
            </a:r>
            <a:endParaRPr lang="ro-RO" sz="1600" b="0" i="0" dirty="0">
              <a:solidFill>
                <a:srgbClr val="00B0F0"/>
              </a:solidFill>
              <a:effectLst/>
              <a:latin typeface="Arial Narrow" panose="020B0606020202030204" pitchFamily="34" charset="0"/>
            </a:endParaRPr>
          </a:p>
          <a:p>
            <a:pPr marL="342900" indent="-342900">
              <a:buFont typeface="+mj-lt"/>
              <a:buAutoNum type="arabicPeriod"/>
            </a:pPr>
            <a:r>
              <a:rPr lang="en-US" sz="1600" dirty="0">
                <a:solidFill>
                  <a:srgbClr val="00B0F0"/>
                </a:solidFill>
                <a:latin typeface="Arial Narrow" panose="020B0606020202030204" pitchFamily="34" charset="0"/>
              </a:rPr>
              <a:t>Integration with Other Systems</a:t>
            </a:r>
            <a:endParaRPr lang="ro-RO" sz="1600" dirty="0">
              <a:solidFill>
                <a:srgbClr val="00B0F0"/>
              </a:solidFill>
              <a:latin typeface="Arial Narrow" panose="020B0606020202030204" pitchFamily="34" charset="0"/>
            </a:endParaRPr>
          </a:p>
          <a:p>
            <a:pPr marL="342900" indent="-342900">
              <a:buFont typeface="+mj-lt"/>
              <a:buAutoNum type="arabicPeriod"/>
            </a:pPr>
            <a:r>
              <a:rPr lang="en-US" sz="1600" dirty="0">
                <a:solidFill>
                  <a:srgbClr val="00B0F0"/>
                </a:solidFill>
                <a:latin typeface="Arial Narrow" panose="020B0606020202030204" pitchFamily="34" charset="0"/>
              </a:rPr>
              <a:t>Enhanced Guest Experience</a:t>
            </a:r>
            <a:endParaRPr lang="ro-RO" sz="1600" dirty="0">
              <a:solidFill>
                <a:srgbClr val="00B0F0"/>
              </a:solidFill>
              <a:latin typeface="Arial Narrow" panose="020B0606020202030204" pitchFamily="34" charset="0"/>
            </a:endParaRPr>
          </a:p>
          <a:p>
            <a:pPr marL="342900" indent="-342900">
              <a:buFont typeface="+mj-lt"/>
              <a:buAutoNum type="arabicPeriod"/>
            </a:pPr>
            <a:r>
              <a:rPr lang="en-US" sz="1600" dirty="0">
                <a:solidFill>
                  <a:srgbClr val="00B0F0"/>
                </a:solidFill>
                <a:latin typeface="Arial Narrow" panose="020B0606020202030204" pitchFamily="34" charset="0"/>
              </a:rPr>
              <a:t>Data Security and Compliance</a:t>
            </a:r>
            <a:endParaRPr lang="ro-RO" sz="1600" dirty="0">
              <a:solidFill>
                <a:srgbClr val="00B0F0"/>
              </a:solidFill>
              <a:latin typeface="Arial Narrow" panose="020B0606020202030204" pitchFamily="34" charset="0"/>
            </a:endParaRPr>
          </a:p>
          <a:p>
            <a:r>
              <a:rPr lang="ro-RO"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In summary, a well-designed database is essential for managing hotel operations efficiently as it provides data organization, streamlined workflows, real-time reporting, integration with other systems, enhanced guest experiences, and data security. It empowers hotels to make informed decisions, optimize processes, and deliver exceptional guest service, ultimately leading to improved operational efficiency and competitiveness in the hospitality industry.</a:t>
            </a:r>
          </a:p>
        </p:txBody>
      </p:sp>
    </p:spTree>
    <p:extLst>
      <p:ext uri="{BB962C8B-B14F-4D97-AF65-F5344CB8AC3E}">
        <p14:creationId xmlns:p14="http://schemas.microsoft.com/office/powerpoint/2010/main" val="228474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DBD6-7917-795E-3D64-B37CF97C3DD7}"/>
              </a:ext>
            </a:extLst>
          </p:cNvPr>
          <p:cNvSpPr>
            <a:spLocks noGrp="1"/>
          </p:cNvSpPr>
          <p:nvPr>
            <p:ph type="ctrTitle"/>
          </p:nvPr>
        </p:nvSpPr>
        <p:spPr>
          <a:xfrm>
            <a:off x="1751012" y="609601"/>
            <a:ext cx="8676222" cy="841694"/>
          </a:xfrm>
        </p:spPr>
        <p:txBody>
          <a:bodyPr>
            <a:normAutofit/>
          </a:bodyPr>
          <a:lstStyle/>
          <a:p>
            <a:pPr algn="ctr"/>
            <a:r>
              <a:rPr lang="ro-RO" dirty="0">
                <a:solidFill>
                  <a:schemeClr val="accent4">
                    <a:lumMod val="75000"/>
                  </a:schemeClr>
                </a:solidFill>
              </a:rPr>
              <a:t>Objectives</a:t>
            </a:r>
            <a:endParaRPr lang="en-US" dirty="0">
              <a:solidFill>
                <a:schemeClr val="accent4">
                  <a:lumMod val="75000"/>
                </a:schemeClr>
              </a:solidFill>
            </a:endParaRPr>
          </a:p>
        </p:txBody>
      </p:sp>
      <p:sp>
        <p:nvSpPr>
          <p:cNvPr id="8" name="Subtitle 7">
            <a:extLst>
              <a:ext uri="{FF2B5EF4-FFF2-40B4-BE49-F238E27FC236}">
                <a16:creationId xmlns:a16="http://schemas.microsoft.com/office/drawing/2014/main" id="{D6A0B576-5EA4-A429-DBE0-3A3CCA65FF2E}"/>
              </a:ext>
            </a:extLst>
          </p:cNvPr>
          <p:cNvSpPr>
            <a:spLocks noGrp="1"/>
          </p:cNvSpPr>
          <p:nvPr>
            <p:ph type="subTitle" idx="1"/>
          </p:nvPr>
        </p:nvSpPr>
        <p:spPr>
          <a:xfrm>
            <a:off x="1751012" y="1451295"/>
            <a:ext cx="8676222" cy="4339905"/>
          </a:xfrm>
        </p:spPr>
        <p:txBody>
          <a:bodyPr>
            <a:normAutofit fontScale="70000" lnSpcReduction="20000"/>
          </a:bodyPr>
          <a:lstStyle/>
          <a:p>
            <a:pPr algn="l"/>
            <a:r>
              <a:rPr lang="en-US" sz="3400" b="0" i="0" dirty="0">
                <a:solidFill>
                  <a:schemeClr val="accent4">
                    <a:lumMod val="60000"/>
                    <a:lumOff val="40000"/>
                  </a:schemeClr>
                </a:solidFill>
                <a:effectLst/>
                <a:latin typeface="Arial" panose="020B0604020202020204" pitchFamily="34" charset="0"/>
                <a:cs typeface="Arial" panose="020B0604020202020204" pitchFamily="34" charset="0"/>
              </a:rPr>
              <a:t>The objectives of the presentation</a:t>
            </a:r>
            <a:r>
              <a:rPr lang="ro-RO" sz="3400" b="0" i="0" dirty="0">
                <a:solidFill>
                  <a:schemeClr val="accent4">
                    <a:lumMod val="60000"/>
                    <a:lumOff val="40000"/>
                  </a:schemeClr>
                </a:solidFill>
                <a:effectLst/>
                <a:latin typeface="Arial" panose="020B0604020202020204" pitchFamily="34" charset="0"/>
                <a:cs typeface="Arial" panose="020B0604020202020204" pitchFamily="34" charset="0"/>
              </a:rPr>
              <a:t> </a:t>
            </a:r>
            <a:r>
              <a:rPr lang="en-US" sz="3400" b="0" i="0" dirty="0">
                <a:solidFill>
                  <a:schemeClr val="accent4">
                    <a:lumMod val="60000"/>
                    <a:lumOff val="40000"/>
                  </a:schemeClr>
                </a:solidFill>
                <a:effectLst/>
                <a:latin typeface="Arial" panose="020B0604020202020204" pitchFamily="34" charset="0"/>
                <a:cs typeface="Arial" panose="020B0604020202020204" pitchFamily="34" charset="0"/>
              </a:rPr>
              <a:t>include:</a:t>
            </a:r>
            <a:endParaRPr lang="ro-RO" sz="3400" b="0" i="0" dirty="0">
              <a:solidFill>
                <a:schemeClr val="accent4">
                  <a:lumMod val="60000"/>
                  <a:lumOff val="40000"/>
                </a:schemeClr>
              </a:solidFill>
              <a:effectLst/>
              <a:latin typeface="Arial" panose="020B0604020202020204" pitchFamily="34" charset="0"/>
              <a:cs typeface="Arial" panose="020B0604020202020204" pitchFamily="34" charset="0"/>
            </a:endParaRPr>
          </a:p>
          <a:p>
            <a:pPr algn="l">
              <a:buFont typeface="+mj-lt"/>
              <a:buAutoNum type="arabicPeriod"/>
            </a:pPr>
            <a:r>
              <a:rPr lang="en-US" b="0" i="0" dirty="0">
                <a:solidFill>
                  <a:schemeClr val="accent4">
                    <a:lumMod val="60000"/>
                    <a:lumOff val="40000"/>
                  </a:schemeClr>
                </a:solidFill>
                <a:effectLst/>
                <a:latin typeface="Arial" panose="020B0604020202020204" pitchFamily="34" charset="0"/>
                <a:cs typeface="Arial" panose="020B0604020202020204" pitchFamily="34" charset="0"/>
              </a:rPr>
              <a:t>Understanding the key components of a hotel database:</a:t>
            </a:r>
          </a:p>
          <a:p>
            <a:pPr marL="742950" lvl="1" indent="-285750" algn="l">
              <a:buFont typeface="Arial" panose="020B0604020202020204" pitchFamily="34" charset="0"/>
              <a:buChar char="•"/>
            </a:pPr>
            <a:r>
              <a:rPr lang="en-US" b="0" i="0" dirty="0">
                <a:solidFill>
                  <a:srgbClr val="00B0F0"/>
                </a:solidFill>
                <a:effectLst/>
                <a:latin typeface="Arial Narrow" panose="020B0606020202030204" pitchFamily="34" charset="0"/>
              </a:rPr>
              <a:t>Explaining the essential elements such as tables, relationships, queries, forms, and reports within a hotel database.</a:t>
            </a:r>
          </a:p>
          <a:p>
            <a:pPr marL="742950" lvl="1" indent="-285750" algn="l">
              <a:buFont typeface="Arial" panose="020B0604020202020204" pitchFamily="34" charset="0"/>
              <a:buChar char="•"/>
            </a:pPr>
            <a:r>
              <a:rPr lang="en-US" b="0" i="0" dirty="0">
                <a:solidFill>
                  <a:srgbClr val="00B0F0"/>
                </a:solidFill>
                <a:effectLst/>
                <a:latin typeface="Arial Narrow" panose="020B0606020202030204" pitchFamily="34" charset="0"/>
              </a:rPr>
              <a:t>Highlighting the significance of organizing guest information, reservations, room details, and staff data in a structured manner.</a:t>
            </a:r>
          </a:p>
          <a:p>
            <a:pPr algn="l">
              <a:buFont typeface="+mj-lt"/>
              <a:buAutoNum type="arabicPeriod"/>
            </a:pPr>
            <a:r>
              <a:rPr lang="en-US" b="0" i="0" dirty="0">
                <a:solidFill>
                  <a:schemeClr val="accent4">
                    <a:lumMod val="60000"/>
                    <a:lumOff val="40000"/>
                  </a:schemeClr>
                </a:solidFill>
                <a:effectLst/>
                <a:latin typeface="Arial" panose="020B0604020202020204" pitchFamily="34" charset="0"/>
                <a:cs typeface="Arial" panose="020B0604020202020204" pitchFamily="34" charset="0"/>
              </a:rPr>
              <a:t>Exploring the benefits of using Visual Studio for developing the database:</a:t>
            </a:r>
          </a:p>
          <a:p>
            <a:pPr marL="742950" lvl="1" indent="-285750" algn="l">
              <a:buFont typeface="Arial" panose="020B0604020202020204" pitchFamily="34" charset="0"/>
              <a:buChar char="•"/>
            </a:pPr>
            <a:r>
              <a:rPr lang="en-US" b="0" i="0" dirty="0">
                <a:solidFill>
                  <a:srgbClr val="00B0F0"/>
                </a:solidFill>
                <a:effectLst/>
                <a:latin typeface="Arial Narrow" panose="020B0606020202030204" pitchFamily="34" charset="0"/>
              </a:rPr>
              <a:t>Discussing the advantages of leveraging Visual Studio as an Integrated Development Environment (IDE) for hotel database development.</a:t>
            </a:r>
          </a:p>
          <a:p>
            <a:pPr marL="742950" lvl="1" indent="-285750" algn="l">
              <a:buFont typeface="Arial" panose="020B0604020202020204" pitchFamily="34" charset="0"/>
              <a:buChar char="•"/>
            </a:pPr>
            <a:r>
              <a:rPr lang="en-US" b="0" i="0" dirty="0">
                <a:solidFill>
                  <a:srgbClr val="00B0F0"/>
                </a:solidFill>
                <a:effectLst/>
                <a:latin typeface="Arial Narrow" panose="020B0606020202030204" pitchFamily="34" charset="0"/>
              </a:rPr>
              <a:t>Showcasing the support for various programming languages (e.g., C#, VB.NET) and seamless integration with database management systems (e.g., SQL Server).</a:t>
            </a:r>
          </a:p>
          <a:p>
            <a:pPr marL="742950" lvl="1" indent="-285750" algn="l">
              <a:buFont typeface="Arial" panose="020B0604020202020204" pitchFamily="34" charset="0"/>
              <a:buChar char="•"/>
            </a:pPr>
            <a:r>
              <a:rPr lang="en-US" b="0" i="0" dirty="0">
                <a:solidFill>
                  <a:srgbClr val="00B0F0"/>
                </a:solidFill>
                <a:effectLst/>
                <a:latin typeface="Arial Narrow" panose="020B0606020202030204" pitchFamily="34" charset="0"/>
              </a:rPr>
              <a:t>Emphasizing the convenience of using drag-and-drop UI designers and other productivity features in Visual Studio.</a:t>
            </a:r>
          </a:p>
          <a:p>
            <a:pPr algn="l">
              <a:buFont typeface="+mj-lt"/>
              <a:buAutoNum type="arabicPeriod"/>
            </a:pPr>
            <a:r>
              <a:rPr lang="en-US" b="0" i="0" dirty="0">
                <a:solidFill>
                  <a:schemeClr val="accent4">
                    <a:lumMod val="60000"/>
                    <a:lumOff val="40000"/>
                  </a:schemeClr>
                </a:solidFill>
                <a:effectLst/>
                <a:latin typeface="Arial" panose="020B0604020202020204" pitchFamily="34" charset="0"/>
                <a:cs typeface="Arial" panose="020B0604020202020204" pitchFamily="34" charset="0"/>
              </a:rPr>
              <a:t>Demonstrating the functionalities and features of the hotel database:</a:t>
            </a:r>
          </a:p>
          <a:p>
            <a:pPr marL="742950" lvl="1" indent="-285750" algn="l">
              <a:buFont typeface="Arial" panose="020B0604020202020204" pitchFamily="34" charset="0"/>
              <a:buChar char="•"/>
            </a:pPr>
            <a:r>
              <a:rPr lang="en-US" b="0" i="0" dirty="0">
                <a:solidFill>
                  <a:srgbClr val="00B0F0"/>
                </a:solidFill>
                <a:effectLst/>
                <a:latin typeface="Arial Narrow" panose="020B0606020202030204" pitchFamily="34" charset="0"/>
              </a:rPr>
              <a:t>Providing practical examples and demonstrations of the hotel database functionalities and features developed using Visual Studio.</a:t>
            </a:r>
          </a:p>
          <a:p>
            <a:pPr marL="742950" lvl="1" indent="-285750" algn="l">
              <a:buFont typeface="Arial" panose="020B0604020202020204" pitchFamily="34" charset="0"/>
              <a:buChar char="•"/>
            </a:pPr>
            <a:r>
              <a:rPr lang="en-US" b="0" i="0" dirty="0">
                <a:solidFill>
                  <a:srgbClr val="00B0F0"/>
                </a:solidFill>
                <a:effectLst/>
                <a:latin typeface="Arial Narrow" panose="020B0606020202030204" pitchFamily="34" charset="0"/>
              </a:rPr>
              <a:t>Showcasing data retrieval, manipulation, and management techniques through queries and forms.</a:t>
            </a:r>
          </a:p>
          <a:p>
            <a:pPr marL="742950" lvl="1" indent="-285750" algn="l">
              <a:buFont typeface="Arial" panose="020B0604020202020204" pitchFamily="34" charset="0"/>
              <a:buChar char="•"/>
            </a:pPr>
            <a:r>
              <a:rPr lang="en-US" b="0" i="0" dirty="0">
                <a:solidFill>
                  <a:srgbClr val="00B0F0"/>
                </a:solidFill>
                <a:effectLst/>
                <a:latin typeface="Arial Narrow" panose="020B0606020202030204" pitchFamily="34" charset="0"/>
              </a:rPr>
              <a:t>Highlighting the generation of customized reports for effective decision-making and analysis within a hotel context.</a:t>
            </a:r>
          </a:p>
          <a:p>
            <a:pPr algn="l"/>
            <a:endParaRPr lang="en-US" dirty="0"/>
          </a:p>
        </p:txBody>
      </p:sp>
    </p:spTree>
    <p:extLst>
      <p:ext uri="{BB962C8B-B14F-4D97-AF65-F5344CB8AC3E}">
        <p14:creationId xmlns:p14="http://schemas.microsoft.com/office/powerpoint/2010/main" val="1204542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21C1FD-B7B4-AB37-9A0E-79D04B8B984F}"/>
              </a:ext>
            </a:extLst>
          </p:cNvPr>
          <p:cNvSpPr>
            <a:spLocks noGrp="1"/>
          </p:cNvSpPr>
          <p:nvPr>
            <p:ph type="title"/>
          </p:nvPr>
        </p:nvSpPr>
        <p:spPr/>
        <p:txBody>
          <a:bodyPr>
            <a:normAutofit/>
          </a:bodyPr>
          <a:lstStyle/>
          <a:p>
            <a:r>
              <a:rPr lang="en-US" sz="3600" dirty="0">
                <a:solidFill>
                  <a:schemeClr val="accent4">
                    <a:lumMod val="75000"/>
                  </a:schemeClr>
                </a:solidFill>
                <a:effectLst>
                  <a:glow rad="38100">
                    <a:schemeClr val="bg1">
                      <a:lumMod val="65000"/>
                      <a:lumOff val="35000"/>
                      <a:alpha val="50000"/>
                    </a:schemeClr>
                  </a:glow>
                  <a:outerShdw blurRad="28575" dist="31750" dir="13200000" algn="tl" rotWithShape="0">
                    <a:srgbClr val="000000">
                      <a:alpha val="25000"/>
                    </a:srgbClr>
                  </a:outerShdw>
                </a:effectLst>
              </a:rPr>
              <a:t>Overview of Hotel Database Components</a:t>
            </a:r>
          </a:p>
        </p:txBody>
      </p:sp>
      <p:sp>
        <p:nvSpPr>
          <p:cNvPr id="5" name="Content Placeholder 4">
            <a:extLst>
              <a:ext uri="{FF2B5EF4-FFF2-40B4-BE49-F238E27FC236}">
                <a16:creationId xmlns:a16="http://schemas.microsoft.com/office/drawing/2014/main" id="{1D69ED52-5BA4-5992-0856-B8F51AF1C97E}"/>
              </a:ext>
            </a:extLst>
          </p:cNvPr>
          <p:cNvSpPr>
            <a:spLocks noGrp="1"/>
          </p:cNvSpPr>
          <p:nvPr>
            <p:ph idx="1"/>
          </p:nvPr>
        </p:nvSpPr>
        <p:spPr>
          <a:xfrm>
            <a:off x="1141413" y="2373384"/>
            <a:ext cx="9905998" cy="3124201"/>
          </a:xfrm>
        </p:spPr>
        <p:txBody>
          <a:bodyPr/>
          <a:lstStyle/>
          <a:p>
            <a:pPr marL="0" indent="0" algn="l">
              <a:buNone/>
            </a:pPr>
            <a:r>
              <a:rPr lang="en-US" sz="1800" b="0" i="0" dirty="0">
                <a:solidFill>
                  <a:schemeClr val="accent4">
                    <a:lumMod val="60000"/>
                    <a:lumOff val="40000"/>
                  </a:schemeClr>
                </a:solidFill>
                <a:effectLst/>
                <a:latin typeface="Arial" panose="020B0604020202020204" pitchFamily="34" charset="0"/>
                <a:cs typeface="Arial" panose="020B0604020202020204" pitchFamily="34" charset="0"/>
              </a:rPr>
              <a:t>The </a:t>
            </a:r>
            <a:r>
              <a:rPr lang="en-US" sz="1800" dirty="0">
                <a:solidFill>
                  <a:schemeClr val="accent4">
                    <a:lumMod val="60000"/>
                    <a:lumOff val="40000"/>
                  </a:schemeClr>
                </a:solidFill>
                <a:effectLst/>
                <a:latin typeface="Arial" panose="020B0604020202020204" pitchFamily="34" charset="0"/>
                <a:cs typeface="Arial" panose="020B0604020202020204" pitchFamily="34" charset="0"/>
              </a:rPr>
              <a:t>E</a:t>
            </a:r>
            <a:r>
              <a:rPr lang="en-US" sz="1800" b="0" i="0" dirty="0">
                <a:solidFill>
                  <a:schemeClr val="accent4">
                    <a:lumMod val="60000"/>
                    <a:lumOff val="40000"/>
                  </a:schemeClr>
                </a:solidFill>
                <a:effectLst/>
                <a:latin typeface="Arial" panose="020B0604020202020204" pitchFamily="34" charset="0"/>
                <a:cs typeface="Arial" panose="020B0604020202020204" pitchFamily="34" charset="0"/>
              </a:rPr>
              <a:t>ssential Components </a:t>
            </a:r>
            <a:r>
              <a:rPr lang="en-US" sz="1800" dirty="0">
                <a:solidFill>
                  <a:schemeClr val="accent4">
                    <a:lumMod val="60000"/>
                    <a:lumOff val="40000"/>
                  </a:schemeClr>
                </a:solidFill>
                <a:effectLst/>
                <a:latin typeface="Arial" panose="020B0604020202020204" pitchFamily="34" charset="0"/>
                <a:cs typeface="Arial" panose="020B0604020202020204" pitchFamily="34" charset="0"/>
              </a:rPr>
              <a:t>O</a:t>
            </a:r>
            <a:r>
              <a:rPr lang="en-US" sz="1800" b="0" i="0" dirty="0">
                <a:solidFill>
                  <a:schemeClr val="accent4">
                    <a:lumMod val="60000"/>
                    <a:lumOff val="40000"/>
                  </a:schemeClr>
                </a:solidFill>
                <a:effectLst/>
                <a:latin typeface="Arial" panose="020B0604020202020204" pitchFamily="34" charset="0"/>
                <a:cs typeface="Arial" panose="020B0604020202020204" pitchFamily="34" charset="0"/>
              </a:rPr>
              <a:t>f a Hotel Database</a:t>
            </a:r>
            <a:r>
              <a:rPr lang="en-US" b="0" i="0" dirty="0">
                <a:solidFill>
                  <a:schemeClr val="accent4">
                    <a:lumMod val="60000"/>
                    <a:lumOff val="40000"/>
                  </a:schemeClr>
                </a:solidFill>
                <a:effectLst/>
                <a:latin typeface="Arial" panose="020B0604020202020204" pitchFamily="34" charset="0"/>
                <a:cs typeface="Arial" panose="020B0604020202020204" pitchFamily="34" charset="0"/>
              </a:rPr>
              <a:t>:</a:t>
            </a:r>
          </a:p>
          <a:p>
            <a:pPr algn="l">
              <a:buFont typeface="Arial" panose="020B0604020202020204" pitchFamily="34" charset="0"/>
              <a:buChar char="•"/>
            </a:pPr>
            <a:r>
              <a:rPr lang="en-US" sz="1600" b="0" i="0" dirty="0">
                <a:solidFill>
                  <a:srgbClr val="00B0F0"/>
                </a:solidFill>
                <a:effectLst/>
                <a:latin typeface="Söhne"/>
              </a:rPr>
              <a:t>Tables: Guest information, reservations, room details, staff details, etc.</a:t>
            </a:r>
          </a:p>
          <a:p>
            <a:pPr algn="l">
              <a:buFont typeface="Arial" panose="020B0604020202020204" pitchFamily="34" charset="0"/>
              <a:buChar char="•"/>
            </a:pPr>
            <a:r>
              <a:rPr lang="en-US" sz="1600" b="0" i="0" dirty="0">
                <a:solidFill>
                  <a:srgbClr val="00B0F0"/>
                </a:solidFill>
                <a:effectLst/>
                <a:latin typeface="Söhne"/>
              </a:rPr>
              <a:t>Relationships: Establishing connections between tables using primary and foreign keys.</a:t>
            </a:r>
          </a:p>
          <a:p>
            <a:pPr algn="l">
              <a:buFont typeface="Arial" panose="020B0604020202020204" pitchFamily="34" charset="0"/>
              <a:buChar char="•"/>
            </a:pPr>
            <a:r>
              <a:rPr lang="en-US" sz="1600" b="0" i="0" dirty="0">
                <a:solidFill>
                  <a:srgbClr val="00B0F0"/>
                </a:solidFill>
                <a:effectLst/>
                <a:latin typeface="Söhne"/>
              </a:rPr>
              <a:t>Queries: Retrieving specific data from the database.</a:t>
            </a:r>
          </a:p>
          <a:p>
            <a:pPr algn="l">
              <a:buFont typeface="Arial" panose="020B0604020202020204" pitchFamily="34" charset="0"/>
              <a:buChar char="•"/>
            </a:pPr>
            <a:r>
              <a:rPr lang="en-US" sz="1600" b="0" i="0" dirty="0">
                <a:solidFill>
                  <a:srgbClr val="00B0F0"/>
                </a:solidFill>
                <a:effectLst/>
                <a:latin typeface="Söhne"/>
              </a:rPr>
              <a:t>Forms: User-friendly interfaces for data entry and manipulation.</a:t>
            </a:r>
          </a:p>
          <a:p>
            <a:pPr algn="l">
              <a:buFont typeface="Arial" panose="020B0604020202020204" pitchFamily="34" charset="0"/>
              <a:buChar char="•"/>
            </a:pPr>
            <a:r>
              <a:rPr lang="en-US" sz="1600" b="0" i="0" dirty="0">
                <a:solidFill>
                  <a:srgbClr val="00B0F0"/>
                </a:solidFill>
                <a:effectLst/>
                <a:latin typeface="Söhne"/>
              </a:rPr>
              <a:t>Reports: Generating customized reports based on database information.</a:t>
            </a:r>
          </a:p>
          <a:p>
            <a:pPr marL="0" indent="0">
              <a:buNone/>
            </a:pPr>
            <a:endParaRPr lang="en-US" dirty="0">
              <a:solidFill>
                <a:schemeClr val="accent4">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70099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43</TotalTime>
  <Words>481</Words>
  <Application>Microsoft Office PowerPoint</Application>
  <PresentationFormat>Widescreen</PresentationFormat>
  <Paragraphs>34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Narrow</vt:lpstr>
      <vt:lpstr>Century Gothic</vt:lpstr>
      <vt:lpstr>Söhne</vt:lpstr>
      <vt:lpstr>Mesh</vt:lpstr>
      <vt:lpstr>Managing  a hotel  database</vt:lpstr>
      <vt:lpstr>Introduction</vt:lpstr>
      <vt:lpstr>Objectives</vt:lpstr>
      <vt:lpstr>Overview of Hotel Database Components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a hotel  database</dc:title>
  <dc:creator>Șimon Rafael</dc:creator>
  <cp:lastModifiedBy>Șimon Rafael</cp:lastModifiedBy>
  <cp:revision>1</cp:revision>
  <dcterms:created xsi:type="dcterms:W3CDTF">2023-05-11T00:14:25Z</dcterms:created>
  <dcterms:modified xsi:type="dcterms:W3CDTF">2023-05-11T00:58:18Z</dcterms:modified>
</cp:coreProperties>
</file>