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CD607DD-2892-4987-AA3A-3A751A91D2BE}">
  <a:tblStyle styleId="{5CD607DD-2892-4987-AA3A-3A751A91D2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4c391c8c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24c391c8c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4c391c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4c391c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0d0545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0d0545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4c391c8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4c391c8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25a8cd66c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25a8cd66c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5a8cd66c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5a8cd66c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5a8cd66c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25a8cd66c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5a8cd66c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5a8cd66c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5a8cd66c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5a8cd66c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5a8cd66c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5a8cd66c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24c391c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24c391c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gruntjs/grun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slide" Target="/ppt/slides/slide1.xml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slide" Target="/ppt/slides/slide1.xml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uby-lang.org/en/downloads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slide" Target="/ppt/slides/slide1.xml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8.xml"/><Relationship Id="rId10" Type="http://schemas.openxmlformats.org/officeDocument/2006/relationships/slide" Target="/ppt/slides/slide7.xml"/><Relationship Id="rId13" Type="http://schemas.openxmlformats.org/officeDocument/2006/relationships/image" Target="../media/image5.png"/><Relationship Id="rId12" Type="http://schemas.openxmlformats.org/officeDocument/2006/relationships/slide" Target="/ppt/slides/slide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slide" Target="/ppt/slides/slide6.xml"/><Relationship Id="rId5" Type="http://schemas.openxmlformats.org/officeDocument/2006/relationships/slide" Target="/ppt/slides/slide3.xml"/><Relationship Id="rId6" Type="http://schemas.openxmlformats.org/officeDocument/2006/relationships/slide" Target="/ppt/slides/slide4.xml"/><Relationship Id="rId7" Type="http://schemas.openxmlformats.org/officeDocument/2006/relationships/slide" Target="/ppt/slides/slide5.xml"/><Relationship Id="rId8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slide" Target="/ppt/slides/slide1.xml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slide" Target="/ppt/slides/slide1.xml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slide" Target="/ppt/slides/slide1.xml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slide" Target="/ppt/slides/slide1.xml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slide" Target="/ppt/slides/slide1.xml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slide" Target="/ppt/slides/slide1.xml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slide" Target="/ppt/slides/slide1.xm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51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4781700"/>
            <a:ext cx="9144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dernière mise à jour date du 15 août 2018, la dernière version est la 1.3.0, logiciel open source : </a:t>
            </a:r>
            <a:r>
              <a:rPr lang="fr" sz="1200" u="sng">
                <a:solidFill>
                  <a:schemeClr val="hlink"/>
                </a:solidFill>
                <a:hlinkClick r:id="rId4"/>
              </a:rPr>
              <a:t>https://github.com/gruntjs/grunt</a:t>
            </a:r>
            <a:r>
              <a:rPr lang="fr" sz="1200">
                <a:solidFill>
                  <a:schemeClr val="dk1"/>
                </a:solidFill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84829" l="28780" r="0" t="0"/>
          <a:stretch/>
        </p:blipFill>
        <p:spPr>
          <a:xfrm>
            <a:off x="0" y="0"/>
            <a:ext cx="9144000" cy="533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2"/>
          <p:cNvGraphicFramePr/>
          <p:nvPr/>
        </p:nvGraphicFramePr>
        <p:xfrm>
          <a:off x="0" y="119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{5CD607DD-2892-4987-AA3A-3A751A91D2BE}</a:tableStyleId>
              </a:tblPr>
              <a:tblGrid>
                <a:gridCol w="4526725"/>
                <a:gridCol w="4617275"/>
              </a:tblGrid>
              <a:tr h="55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npm init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initialiser npm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npm install grunt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installer grunt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npm install ruby --save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installation ruby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npm install node-sass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installation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SASS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npm install grunt-ncss-linter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Linter css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npm install grunt-contrib-jshint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Linter JS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npm install grunt-browserify --save-dev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conversion es à js étape 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29" name="Google Shape;129;p22"/>
          <p:cNvSpPr txBox="1"/>
          <p:nvPr/>
        </p:nvSpPr>
        <p:spPr>
          <a:xfrm>
            <a:off x="0" y="633000"/>
            <a:ext cx="9144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besoin installer install_tools + ruby</a:t>
            </a:r>
            <a:endParaRPr/>
          </a:p>
        </p:txBody>
      </p:sp>
      <p:pic>
        <p:nvPicPr>
          <p:cNvPr id="130" name="Google Shape;130;p22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19718" l="32196" r="33199" t="20743"/>
          <a:stretch/>
        </p:blipFill>
        <p:spPr>
          <a:xfrm>
            <a:off x="8315225" y="0"/>
            <a:ext cx="676776" cy="80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84829" l="28780" r="0" t="0"/>
          <a:stretch/>
        </p:blipFill>
        <p:spPr>
          <a:xfrm>
            <a:off x="0" y="0"/>
            <a:ext cx="9144000" cy="533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23"/>
          <p:cNvGraphicFramePr/>
          <p:nvPr/>
        </p:nvGraphicFramePr>
        <p:xfrm>
          <a:off x="0" y="12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{5CD607DD-2892-4987-AA3A-3A751A91D2BE}</a:tableStyleId>
              </a:tblPr>
              <a:tblGrid>
                <a:gridCol w="4526725"/>
                <a:gridCol w="4617275"/>
              </a:tblGrid>
              <a:tr h="55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npm install --save-dev babelify@8 babel-core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installer babelify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npm install --save-dev babel-preset-es2015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conversion es à js étape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npm install grunt-contrib-sass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conversion scss au css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npm install grunt-contrib-concat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 option de concaténation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npm install grunt-contrib-uglify-es --save-dev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minify js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npm install grunt-contrib-cssmin --save-dev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minify css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npm install grunt-zip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archiver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7" name="Google Shape;137;p23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19718" l="32196" r="33199" t="20743"/>
          <a:stretch/>
        </p:blipFill>
        <p:spPr>
          <a:xfrm>
            <a:off x="8315225" y="0"/>
            <a:ext cx="676776" cy="80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69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vous avez cette erreur en lien avec le sass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3208425"/>
            <a:ext cx="85206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suffit d’installer Ruby :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https://www.ruby-lang.org/en/downloads/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puis de lancer cette commande dans votre console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0" l="0" r="0" t="10031"/>
          <a:stretch/>
        </p:blipFill>
        <p:spPr>
          <a:xfrm>
            <a:off x="311700" y="1267263"/>
            <a:ext cx="8640550" cy="18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235050"/>
            <a:ext cx="3003675" cy="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6">
            <a:alphaModFix/>
          </a:blip>
          <a:srcRect b="84829" l="28780" r="0" t="0"/>
          <a:stretch/>
        </p:blipFill>
        <p:spPr>
          <a:xfrm>
            <a:off x="0" y="0"/>
            <a:ext cx="9144000" cy="5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19718" l="32196" r="33199" t="20743"/>
          <a:stretch/>
        </p:blipFill>
        <p:spPr>
          <a:xfrm>
            <a:off x="8315225" y="0"/>
            <a:ext cx="676776" cy="80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563" y="3314949"/>
            <a:ext cx="4648875" cy="18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84829" l="28780" r="0" t="0"/>
          <a:stretch/>
        </p:blipFill>
        <p:spPr>
          <a:xfrm>
            <a:off x="0" y="0"/>
            <a:ext cx="9144000" cy="5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Fonctionnalités de l’outil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25" y="755350"/>
            <a:ext cx="8520600" cy="24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8732"/>
              </a:buClr>
              <a:buSzPts val="2000"/>
              <a:buChar char="-"/>
            </a:pPr>
            <a:r>
              <a:rPr lang="fr" sz="2000" u="sng">
                <a:solidFill>
                  <a:srgbClr val="E38732"/>
                </a:solidFill>
                <a:hlinkClick action="ppaction://hlinksldjump" r:id="rId5"/>
              </a:rPr>
              <a:t>Identifier les problèmes</a:t>
            </a:r>
            <a:endParaRPr sz="2000">
              <a:solidFill>
                <a:srgbClr val="E38732"/>
              </a:solidFill>
            </a:endParaRPr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8732"/>
              </a:buClr>
              <a:buSzPts val="2000"/>
              <a:buChar char="-"/>
            </a:pPr>
            <a:r>
              <a:rPr lang="fr" sz="2000" u="sng">
                <a:solidFill>
                  <a:srgbClr val="E38732"/>
                </a:solidFill>
                <a:hlinkClick action="ppaction://hlinksldjump" r:id="rId6"/>
              </a:rPr>
              <a:t>Transformer des fichiers SCSS en fichiers CSS</a:t>
            </a:r>
            <a:endParaRPr sz="2000">
              <a:solidFill>
                <a:srgbClr val="E38732"/>
              </a:solidFill>
            </a:endParaRPr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8732"/>
              </a:buClr>
              <a:buSzPts val="2000"/>
              <a:buChar char="-"/>
            </a:pPr>
            <a:r>
              <a:rPr lang="fr" sz="2000" u="sng">
                <a:solidFill>
                  <a:srgbClr val="E38732"/>
                </a:solidFill>
                <a:hlinkClick action="ppaction://hlinksldjump" r:id="rId7"/>
              </a:rPr>
              <a:t>Transformer des fichiers ES en fichiers JS</a:t>
            </a:r>
            <a:endParaRPr sz="2000">
              <a:solidFill>
                <a:srgbClr val="E38732"/>
              </a:solidFill>
            </a:endParaRPr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8732"/>
              </a:buClr>
              <a:buSzPts val="2000"/>
              <a:buChar char="-"/>
            </a:pPr>
            <a:r>
              <a:rPr lang="fr" sz="2000" u="sng">
                <a:solidFill>
                  <a:srgbClr val="E38732"/>
                </a:solidFill>
                <a:hlinkClick action="ppaction://hlinksldjump" r:id="rId8"/>
              </a:rPr>
              <a:t>Concaténation CSS</a:t>
            </a:r>
            <a:endParaRPr sz="2000">
              <a:solidFill>
                <a:srgbClr val="E38732"/>
              </a:solidFill>
            </a:endParaRPr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8732"/>
              </a:buClr>
              <a:buSzPts val="2000"/>
              <a:buChar char="-"/>
            </a:pPr>
            <a:r>
              <a:rPr lang="fr" sz="2000" u="sng">
                <a:solidFill>
                  <a:srgbClr val="E38732"/>
                </a:solidFill>
                <a:hlinkClick action="ppaction://hlinksldjump" r:id="rId9"/>
              </a:rPr>
              <a:t>Concaténation JS</a:t>
            </a:r>
            <a:endParaRPr sz="2000">
              <a:solidFill>
                <a:srgbClr val="E38732"/>
              </a:solidFill>
            </a:endParaRPr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8732"/>
              </a:buClr>
              <a:buSzPts val="2000"/>
              <a:buChar char="-"/>
            </a:pPr>
            <a:r>
              <a:rPr lang="fr" sz="2000" u="sng">
                <a:solidFill>
                  <a:srgbClr val="E38732"/>
                </a:solidFill>
                <a:hlinkClick action="ppaction://hlinksldjump" r:id="rId10"/>
              </a:rPr>
              <a:t>Minification des fichiers CSS et JS</a:t>
            </a:r>
            <a:endParaRPr sz="2000">
              <a:solidFill>
                <a:srgbClr val="E38732"/>
              </a:solidFill>
            </a:endParaRPr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8732"/>
              </a:buClr>
              <a:buSzPts val="2000"/>
              <a:buChar char="-"/>
            </a:pPr>
            <a:r>
              <a:rPr lang="fr" sz="2000" u="sng">
                <a:solidFill>
                  <a:srgbClr val="E38732"/>
                </a:solidFill>
                <a:hlinkClick action="ppaction://hlinksldjump" r:id="rId11"/>
              </a:rPr>
              <a:t>Rassembler plusieurs fichiers dans un livrable</a:t>
            </a:r>
            <a:endParaRPr sz="2000">
              <a:solidFill>
                <a:srgbClr val="E38732"/>
              </a:solidFill>
            </a:endParaRPr>
          </a:p>
        </p:txBody>
      </p:sp>
      <p:pic>
        <p:nvPicPr>
          <p:cNvPr id="64" name="Google Shape;64;p14">
            <a:hlinkClick action="ppaction://hlinksldjump" r:id="rId12"/>
          </p:cNvPr>
          <p:cNvPicPr preferRelativeResize="0"/>
          <p:nvPr/>
        </p:nvPicPr>
        <p:blipFill rotWithShape="1">
          <a:blip r:embed="rId13">
            <a:alphaModFix/>
          </a:blip>
          <a:srcRect b="19718" l="32196" r="33199" t="20743"/>
          <a:stretch/>
        </p:blipFill>
        <p:spPr>
          <a:xfrm>
            <a:off x="8315225" y="0"/>
            <a:ext cx="676776" cy="80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25" y="533675"/>
            <a:ext cx="4066500" cy="22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dk2"/>
                </a:solidFill>
              </a:rPr>
              <a:t>Identifier les problèmes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" y="2734962"/>
            <a:ext cx="4066600" cy="240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84829" l="28780" r="0" t="0"/>
          <a:stretch/>
        </p:blipFill>
        <p:spPr>
          <a:xfrm>
            <a:off x="0" y="0"/>
            <a:ext cx="9144000" cy="5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675" y="533675"/>
            <a:ext cx="5077325" cy="46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19718" l="32196" r="33199" t="20743"/>
          <a:stretch/>
        </p:blipFill>
        <p:spPr>
          <a:xfrm>
            <a:off x="8315225" y="0"/>
            <a:ext cx="676776" cy="80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572000" y="1939050"/>
            <a:ext cx="4572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dk2"/>
                </a:solidFill>
              </a:rPr>
              <a:t>Transformer des fichiers SCSS en fichiers CSS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9072"/>
            <a:ext cx="4572000" cy="4604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84829" l="28780" r="0" t="0"/>
          <a:stretch/>
        </p:blipFill>
        <p:spPr>
          <a:xfrm>
            <a:off x="0" y="0"/>
            <a:ext cx="9144000" cy="5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19718" l="32196" r="33199" t="20743"/>
          <a:stretch/>
        </p:blipFill>
        <p:spPr>
          <a:xfrm>
            <a:off x="8315225" y="0"/>
            <a:ext cx="676776" cy="80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-243750" y="2127900"/>
            <a:ext cx="32622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dk2"/>
                </a:solidFill>
              </a:rPr>
              <a:t>Transformer des EcmaScript en JS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479" y="533675"/>
            <a:ext cx="5271521" cy="46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84829" l="28780" r="0" t="0"/>
          <a:stretch/>
        </p:blipFill>
        <p:spPr>
          <a:xfrm>
            <a:off x="0" y="0"/>
            <a:ext cx="9144000" cy="5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19718" l="32196" r="33199" t="20743"/>
          <a:stretch/>
        </p:blipFill>
        <p:spPr>
          <a:xfrm>
            <a:off x="8315225" y="0"/>
            <a:ext cx="676776" cy="80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114700" y="2558275"/>
            <a:ext cx="402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dk2"/>
                </a:solidFill>
              </a:rPr>
              <a:t>Concaténation</a:t>
            </a:r>
            <a:endParaRPr b="1" sz="2400"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84829" l="28780" r="0" t="0"/>
          <a:stretch/>
        </p:blipFill>
        <p:spPr>
          <a:xfrm>
            <a:off x="0" y="0"/>
            <a:ext cx="9144000" cy="5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19718" l="32196" r="33199" t="20743"/>
          <a:stretch/>
        </p:blipFill>
        <p:spPr>
          <a:xfrm>
            <a:off x="8315225" y="0"/>
            <a:ext cx="676776" cy="80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33675"/>
            <a:ext cx="5114700" cy="46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0" y="2552238"/>
            <a:ext cx="34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dk2"/>
                </a:solidFill>
              </a:rPr>
              <a:t>Minification</a:t>
            </a:r>
            <a:endParaRPr b="1" sz="24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354" y="533675"/>
            <a:ext cx="5129646" cy="46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84829" l="28780" r="0" t="0"/>
          <a:stretch/>
        </p:blipFill>
        <p:spPr>
          <a:xfrm>
            <a:off x="0" y="0"/>
            <a:ext cx="9144000" cy="5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19718" l="32196" r="33199" t="20743"/>
          <a:stretch/>
        </p:blipFill>
        <p:spPr>
          <a:xfrm>
            <a:off x="8315225" y="0"/>
            <a:ext cx="676776" cy="80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467" y="1450425"/>
            <a:ext cx="4989082" cy="11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600" y="2799585"/>
            <a:ext cx="4412400" cy="2053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14075"/>
            <a:ext cx="4412400" cy="202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2365788" y="649900"/>
            <a:ext cx="44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Packaging</a:t>
            </a:r>
            <a:endParaRPr b="1" sz="2400"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6">
            <a:alphaModFix/>
          </a:blip>
          <a:srcRect b="84829" l="28780" r="0" t="0"/>
          <a:stretch/>
        </p:blipFill>
        <p:spPr>
          <a:xfrm>
            <a:off x="0" y="0"/>
            <a:ext cx="9144000" cy="5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19718" l="32196" r="33199" t="20743"/>
          <a:stretch/>
        </p:blipFill>
        <p:spPr>
          <a:xfrm>
            <a:off x="8315225" y="0"/>
            <a:ext cx="676776" cy="80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84829" l="28780" r="0" t="0"/>
          <a:stretch/>
        </p:blipFill>
        <p:spPr>
          <a:xfrm>
            <a:off x="0" y="0"/>
            <a:ext cx="9144000" cy="533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1"/>
          <p:cNvGraphicFramePr/>
          <p:nvPr/>
        </p:nvGraphicFramePr>
        <p:xfrm>
          <a:off x="517950" y="71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{5CD607DD-2892-4987-AA3A-3A751A91D2BE}</a:tableStyleId>
              </a:tblPr>
              <a:tblGrid>
                <a:gridCol w="4053700"/>
                <a:gridCol w="4053700"/>
              </a:tblGrid>
              <a:tr h="51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/>
                        <a:t>Points Positifs 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29C49">
                        <a:alpha val="9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/>
                        <a:t>Points négatifs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935425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Automatisation de tâches récurrentes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Long à installer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35425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Alléger le site internet (CSS &amp; JS)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Configuration sur le codage en </a:t>
                      </a:r>
                      <a:r>
                        <a:rPr lang="fr"/>
                        <a:t>modifiant</a:t>
                      </a:r>
                      <a:r>
                        <a:rPr lang="fr"/>
                        <a:t> le fichier Gruntfile.js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0400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Augmenter la vitesse du site</a:t>
                      </a:r>
                      <a:endParaRPr/>
                    </a:p>
                    <a:p>
                      <a:pPr indent="0" lvl="0" marL="2286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/>
                        <a:t>Fichiers écrits dans le disque dur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375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Grand catalogue de modules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Mise à jour moins régulière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2" name="Google Shape;122;p21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19718" l="32196" r="33199" t="20743"/>
          <a:stretch/>
        </p:blipFill>
        <p:spPr>
          <a:xfrm>
            <a:off x="8315225" y="0"/>
            <a:ext cx="676776" cy="80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