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18573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autoAdjust="0"/>
    <p:restoredTop sz="91480" autoAdjust="0"/>
  </p:normalViewPr>
  <p:slideViewPr>
    <p:cSldViewPr snapToGrid="0">
      <p:cViewPr varScale="1">
        <p:scale>
          <a:sx n="85" d="100"/>
          <a:sy n="85" d="100"/>
        </p:scale>
        <p:origin x="48" y="442"/>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1831251" y="1315492"/>
            <a:ext cx="10964254" cy="2387600"/>
          </a:xfrm>
          <a:noFill/>
        </p:spPr>
        <p:txBody>
          <a:bodyPr>
            <a:normAutofit fontScale="90000"/>
          </a:bodyPr>
          <a:lstStyle/>
          <a:p>
            <a:r>
              <a:rPr lang="en-US" dirty="0"/>
              <a:t>IBM Capstone Project:</a:t>
            </a:r>
            <a:br>
              <a:rPr lang="en-US" dirty="0"/>
            </a:br>
            <a:r>
              <a:rPr lang="en-US" dirty="0"/>
              <a:t>Presenting Data </a:t>
            </a:r>
            <a:br>
              <a:rPr lang="en-US" dirty="0"/>
            </a:br>
            <a:r>
              <a:rPr lang="en-US" dirty="0"/>
              <a:t>Visualization via IBM</a:t>
            </a:r>
            <a:br>
              <a:rPr lang="en-US" dirty="0"/>
            </a:br>
            <a:r>
              <a:rPr lang="en-US" dirty="0"/>
              <a:t>Cognos Analytics</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42527"/>
            <a:ext cx="4794861" cy="4351338"/>
          </a:xfrm>
          <a:prstGeom prst="rect">
            <a:avLst/>
          </a:prstGeom>
          <a:noFill/>
        </p:spPr>
      </p:pic>
      <p:sp>
        <p:nvSpPr>
          <p:cNvPr id="5" name="Title 1">
            <a:extLst>
              <a:ext uri="{FF2B5EF4-FFF2-40B4-BE49-F238E27FC236}">
                <a16:creationId xmlns:a16="http://schemas.microsoft.com/office/drawing/2014/main" id="{5DE51421-CE9B-1C15-A5B9-DB8D1AE62AC9}"/>
              </a:ext>
            </a:extLst>
          </p:cNvPr>
          <p:cNvSpPr txBox="1">
            <a:spLocks/>
          </p:cNvSpPr>
          <p:nvPr/>
        </p:nvSpPr>
        <p:spPr>
          <a:xfrm>
            <a:off x="-1668975" y="1810879"/>
            <a:ext cx="10964254" cy="2387600"/>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4800" b="0"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sz="2400" dirty="0"/>
              <a:t>Presented by: Andreen B. Gonzaga</a:t>
            </a:r>
          </a:p>
        </p:txBody>
      </p:sp>
      <p:sp>
        <p:nvSpPr>
          <p:cNvPr id="6" name="Subtitle 2">
            <a:extLst>
              <a:ext uri="{FF2B5EF4-FFF2-40B4-BE49-F238E27FC236}">
                <a16:creationId xmlns:a16="http://schemas.microsoft.com/office/drawing/2014/main" id="{BB6BCBE2-37F0-BF5B-5610-B7344A23767F}"/>
              </a:ext>
            </a:extLst>
          </p:cNvPr>
          <p:cNvSpPr txBox="1">
            <a:spLocks/>
          </p:cNvSpPr>
          <p:nvPr/>
        </p:nvSpPr>
        <p:spPr>
          <a:xfrm>
            <a:off x="-3406865" y="883848"/>
            <a:ext cx="9135454" cy="165576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rgbClr val="525252"/>
                </a:solidFill>
                <a:latin typeface="IBM Plex Sans" panose="020B0503050203000203" pitchFamily="34" charset="0"/>
                <a:ea typeface="+mn-ea"/>
                <a:cs typeface="+mn-cs"/>
              </a:defRPr>
            </a:lvl1pPr>
            <a:lvl2pPr marL="457200" indent="0" algn="ctr" defTabSz="914400" rtl="0" eaLnBrk="1" latinLnBrk="0" hangingPunct="1">
              <a:lnSpc>
                <a:spcPct val="90000"/>
              </a:lnSpc>
              <a:spcBef>
                <a:spcPts val="500"/>
              </a:spcBef>
              <a:buFont typeface="Arial"/>
              <a:buNone/>
              <a:defRPr sz="2000" kern="1200">
                <a:solidFill>
                  <a:srgbClr val="262626"/>
                </a:solidFill>
                <a:latin typeface="IBM Plex Sans" panose="020B0503050203000203" pitchFamily="34" charset="0"/>
                <a:ea typeface="+mn-ea"/>
                <a:cs typeface="+mn-cs"/>
              </a:defRPr>
            </a:lvl2pPr>
            <a:lvl3pPr marL="914400" indent="0" algn="ctr" defTabSz="914400" rtl="0" eaLnBrk="1" latinLnBrk="0" hangingPunct="1">
              <a:lnSpc>
                <a:spcPct val="90000"/>
              </a:lnSpc>
              <a:spcBef>
                <a:spcPts val="500"/>
              </a:spcBef>
              <a:buFont typeface="Arial"/>
              <a:buNone/>
              <a:defRPr sz="1800" kern="1200">
                <a:solidFill>
                  <a:srgbClr val="262626"/>
                </a:solidFill>
                <a:latin typeface="IBM Plex Sans" panose="020B0503050203000203" pitchFamily="34" charset="0"/>
                <a:ea typeface="+mn-ea"/>
                <a:cs typeface="+mn-cs"/>
              </a:defRPr>
            </a:lvl3pPr>
            <a:lvl4pPr marL="1371600" indent="0" algn="ctr" defTabSz="914400" rtl="0" eaLnBrk="1" latinLnBrk="0" hangingPunct="1">
              <a:lnSpc>
                <a:spcPct val="90000"/>
              </a:lnSpc>
              <a:spcBef>
                <a:spcPts val="500"/>
              </a:spcBef>
              <a:buFont typeface="Arial"/>
              <a:buNone/>
              <a:defRPr sz="1600" kern="1200">
                <a:solidFill>
                  <a:srgbClr val="262626"/>
                </a:solidFill>
                <a:latin typeface="IBM Plex Sans" panose="020B0503050203000203" pitchFamily="34" charset="0"/>
                <a:ea typeface="+mn-ea"/>
                <a:cs typeface="+mn-cs"/>
              </a:defRPr>
            </a:lvl4pPr>
            <a:lvl5pPr marL="1828800" indent="0" algn="ctr" defTabSz="914400" rtl="0" eaLnBrk="1" latinLnBrk="0" hangingPunct="1">
              <a:lnSpc>
                <a:spcPct val="90000"/>
              </a:lnSpc>
              <a:spcBef>
                <a:spcPts val="500"/>
              </a:spcBef>
              <a:buFont typeface="Arial"/>
              <a:buNone/>
              <a:defRPr sz="1600" kern="1200">
                <a:solidFill>
                  <a:srgbClr val="262626"/>
                </a:solidFill>
                <a:latin typeface="IBM Plex Sans" panose="020B0503050203000203" pitchFamily="34"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June 7, 2025</a:t>
            </a:r>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56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https://github.com/DreenGonzaga/README.md/blob/fa3a1fce63ec7e01f0ef66c7ed6e4fd63bbeb535/Task%20A%20Dashboard.pdf</a:t>
            </a:r>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spTree>
    <p:custDataLst>
      <p:tags r:id="rId1"/>
    </p:custDataLst>
    <p:extLst>
      <p:ext uri="{BB962C8B-B14F-4D97-AF65-F5344CB8AC3E}">
        <p14:creationId xmlns:p14="http://schemas.microsoft.com/office/powerpoint/2010/main" val="17521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5" name="Picture 4">
            <a:extLst>
              <a:ext uri="{FF2B5EF4-FFF2-40B4-BE49-F238E27FC236}">
                <a16:creationId xmlns:a16="http://schemas.microsoft.com/office/drawing/2014/main" id="{53B6B5C3-1675-80A5-2FC2-CB92ED7D0CD6}"/>
              </a:ext>
            </a:extLst>
          </p:cNvPr>
          <p:cNvPicPr>
            <a:picLocks noChangeAspect="1"/>
          </p:cNvPicPr>
          <p:nvPr/>
        </p:nvPicPr>
        <p:blipFill>
          <a:blip r:embed="rId3"/>
          <a:stretch>
            <a:fillRect/>
          </a:stretch>
        </p:blipFill>
        <p:spPr>
          <a:xfrm>
            <a:off x="2163703" y="1420872"/>
            <a:ext cx="7864594" cy="4937532"/>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5" name="Picture 4">
            <a:extLst>
              <a:ext uri="{FF2B5EF4-FFF2-40B4-BE49-F238E27FC236}">
                <a16:creationId xmlns:a16="http://schemas.microsoft.com/office/drawing/2014/main" id="{1392AF00-D8F8-35B1-3C09-30A9AB3708EE}"/>
              </a:ext>
            </a:extLst>
          </p:cNvPr>
          <p:cNvPicPr>
            <a:picLocks noChangeAspect="1"/>
          </p:cNvPicPr>
          <p:nvPr/>
        </p:nvPicPr>
        <p:blipFill>
          <a:blip r:embed="rId3"/>
          <a:stretch>
            <a:fillRect/>
          </a:stretch>
        </p:blipFill>
        <p:spPr>
          <a:xfrm>
            <a:off x="1958707" y="1465932"/>
            <a:ext cx="8301143" cy="4845221"/>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9" name="Picture 8">
            <a:extLst>
              <a:ext uri="{FF2B5EF4-FFF2-40B4-BE49-F238E27FC236}">
                <a16:creationId xmlns:a16="http://schemas.microsoft.com/office/drawing/2014/main" id="{35E17EAE-63B5-F5EF-F3E3-873C04670EA4}"/>
              </a:ext>
            </a:extLst>
          </p:cNvPr>
          <p:cNvPicPr>
            <a:picLocks noChangeAspect="1"/>
          </p:cNvPicPr>
          <p:nvPr/>
        </p:nvPicPr>
        <p:blipFill>
          <a:blip r:embed="rId3"/>
          <a:stretch>
            <a:fillRect/>
          </a:stretch>
        </p:blipFill>
        <p:spPr>
          <a:xfrm>
            <a:off x="1994156" y="1467663"/>
            <a:ext cx="8203688" cy="4814595"/>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172200" y="1825625"/>
            <a:ext cx="5181600" cy="4351338"/>
          </a:xfrm>
        </p:spPr>
        <p:txBody>
          <a:bodyPr/>
          <a:lstStyle/>
          <a:p>
            <a:r>
              <a:rPr lang="en-US" dirty="0"/>
              <a:t>In this data visualization, we found out the most </a:t>
            </a:r>
            <a:r>
              <a:rPr lang="en-US" dirty="0" err="1"/>
              <a:t>preferrred</a:t>
            </a:r>
            <a:r>
              <a:rPr lang="en-US" dirty="0"/>
              <a:t> programming languages, databases, platform, and </a:t>
            </a:r>
            <a:r>
              <a:rPr lang="en-US" dirty="0" err="1"/>
              <a:t>webframe</a:t>
            </a:r>
            <a:r>
              <a:rPr lang="en-US" dirty="0"/>
              <a:t> the respondents to work with and wants to work with in the next few years. It is also fully analyzed the demographic background of all the respondents to be able to determine its correlation.</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a:t>Most of the respondents has bachelor degree and has master degree.</a:t>
            </a:r>
          </a:p>
          <a:p>
            <a:r>
              <a:rPr lang="en-US" dirty="0"/>
              <a:t>The top programming language, databases, platform, and </a:t>
            </a:r>
            <a:r>
              <a:rPr lang="en-US" dirty="0" err="1"/>
              <a:t>webframe</a:t>
            </a:r>
            <a:r>
              <a:rPr lang="en-US" dirty="0"/>
              <a:t> has slight differences from the current year and next few years.</a:t>
            </a:r>
          </a:p>
          <a:p>
            <a:r>
              <a:rPr lang="en-US" dirty="0"/>
              <a:t>Respondents came from different countries.</a:t>
            </a: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0" y="1825625"/>
            <a:ext cx="5181600" cy="4351338"/>
          </a:xfrm>
        </p:spPr>
        <p:txBody>
          <a:bodyPr>
            <a:normAutofit fontScale="70000" lnSpcReduction="20000"/>
          </a:bodyPr>
          <a:lstStyle/>
          <a:p>
            <a:pPr marL="0" indent="0">
              <a:buNone/>
            </a:pPr>
            <a:r>
              <a:rPr lang="en-US" dirty="0"/>
              <a:t>Implications</a:t>
            </a:r>
          </a:p>
          <a:p>
            <a:pPr marL="0" indent="0">
              <a:buNone/>
            </a:pPr>
            <a:endParaRPr lang="en-US" dirty="0"/>
          </a:p>
          <a:p>
            <a:r>
              <a:rPr lang="en-US" dirty="0"/>
              <a:t>Most of the respondents are still navigating their early career path from their mid 20s and early 30s by learning competitive software to work with.</a:t>
            </a:r>
          </a:p>
          <a:p>
            <a:r>
              <a:rPr lang="en-US" dirty="0"/>
              <a:t>Most of the programming language, databases, platform, </a:t>
            </a:r>
            <a:r>
              <a:rPr lang="en-US" dirty="0" err="1"/>
              <a:t>webframe</a:t>
            </a:r>
            <a:r>
              <a:rPr lang="en-US" dirty="0"/>
              <a:t> the current year is still competitive to work with in the few years.</a:t>
            </a:r>
          </a:p>
          <a:p>
            <a:r>
              <a:rPr lang="en-US" dirty="0"/>
              <a:t>Data Science and Information Technology is still expanding and growing and proved that world is fast-paced when it comes to developing computers</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Most of the top programming language, databases, platform, </a:t>
            </a:r>
            <a:r>
              <a:rPr lang="en-US" dirty="0" err="1"/>
              <a:t>webframe</a:t>
            </a:r>
            <a:r>
              <a:rPr lang="en-US" dirty="0"/>
              <a:t> that the respondents are currently using are still competitive, relevant and </a:t>
            </a:r>
            <a:r>
              <a:rPr lang="en-US" dirty="0" err="1"/>
              <a:t>condsidered</a:t>
            </a:r>
            <a:r>
              <a:rPr lang="en-US" dirty="0"/>
              <a:t> as high-demand skills/tools to have. </a:t>
            </a:r>
          </a:p>
          <a:p>
            <a:r>
              <a:rPr lang="en-US" dirty="0"/>
              <a:t>As mentioned, data science software is still high in demand since most of the countries are still expanding their knowledge in the programming languages, databases, that can contribute to data analysis, data wrangling, and data visualization.</a:t>
            </a:r>
          </a:p>
          <a:p>
            <a:r>
              <a:rPr lang="en-US" dirty="0"/>
              <a:t>Most of the respondents came from mid 20s wherein they will be contributing a large set of knowledge when it comes to development of AI tools, data science in the next future</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pic>
        <p:nvPicPr>
          <p:cNvPr id="3" name="Picture 2">
            <a:extLst>
              <a:ext uri="{FF2B5EF4-FFF2-40B4-BE49-F238E27FC236}">
                <a16:creationId xmlns:a16="http://schemas.microsoft.com/office/drawing/2014/main" id="{38B862B2-5089-BC77-9BA7-8C2BC4765964}"/>
              </a:ext>
            </a:extLst>
          </p:cNvPr>
          <p:cNvPicPr>
            <a:picLocks noChangeAspect="1"/>
          </p:cNvPicPr>
          <p:nvPr/>
        </p:nvPicPr>
        <p:blipFill>
          <a:blip r:embed="rId4"/>
          <a:stretch>
            <a:fillRect/>
          </a:stretch>
        </p:blipFill>
        <p:spPr>
          <a:xfrm>
            <a:off x="4250438" y="1475533"/>
            <a:ext cx="5593977" cy="2647763"/>
          </a:xfrm>
          <a:prstGeom prst="rect">
            <a:avLst/>
          </a:prstGeom>
        </p:spPr>
      </p:pic>
      <p:pic>
        <p:nvPicPr>
          <p:cNvPr id="5" name="Picture 4">
            <a:extLst>
              <a:ext uri="{FF2B5EF4-FFF2-40B4-BE49-F238E27FC236}">
                <a16:creationId xmlns:a16="http://schemas.microsoft.com/office/drawing/2014/main" id="{102DAFE0-3200-B80A-77EC-BB35BF51F700}"/>
              </a:ext>
            </a:extLst>
          </p:cNvPr>
          <p:cNvPicPr>
            <a:picLocks noChangeAspect="1"/>
          </p:cNvPicPr>
          <p:nvPr/>
        </p:nvPicPr>
        <p:blipFill>
          <a:blip r:embed="rId5"/>
          <a:stretch>
            <a:fillRect/>
          </a:stretch>
        </p:blipFill>
        <p:spPr>
          <a:xfrm>
            <a:off x="6096000" y="3602972"/>
            <a:ext cx="5593977" cy="2716306"/>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This data visualization was easily made through the help of the functions and tools that can be found in IBM Cognos Analytics.</a:t>
            </a:r>
          </a:p>
          <a:p>
            <a:r>
              <a:rPr lang="en-US" sz="2200" dirty="0"/>
              <a:t>Top software / tools  is analyzed.</a:t>
            </a:r>
          </a:p>
          <a:p>
            <a:pPr lvl="1"/>
            <a:r>
              <a:rPr lang="en-US" sz="1800" dirty="0"/>
              <a:t>Top Programming Language  - current year: </a:t>
            </a:r>
            <a:r>
              <a:rPr lang="en-US" sz="1800" dirty="0">
                <a:solidFill>
                  <a:srgbClr val="1F1F1F"/>
                </a:solidFill>
                <a:latin typeface="Source Sans Pro" panose="020F0502020204030204" pitchFamily="34" charset="0"/>
              </a:rPr>
              <a:t>HTML/CSS; JavaScript; TypeScript, next years: C#;Dart</a:t>
            </a:r>
            <a:endParaRPr lang="en-US" sz="1800" dirty="0"/>
          </a:p>
          <a:p>
            <a:pPr lvl="1"/>
            <a:r>
              <a:rPr lang="en-US" sz="1800" dirty="0"/>
              <a:t>Top Databases Language – PostgreSQL(both)</a:t>
            </a:r>
          </a:p>
          <a:p>
            <a:pPr lvl="1"/>
            <a:r>
              <a:rPr lang="en-US" sz="1800" dirty="0"/>
              <a:t>Top Platform – current year: Amazon Web Services, next </a:t>
            </a:r>
            <a:r>
              <a:rPr lang="en-US" sz="1800" dirty="0" err="1"/>
              <a:t>years:Microsoft</a:t>
            </a:r>
            <a:r>
              <a:rPr lang="en-US" sz="1800" dirty="0"/>
              <a:t> Azure</a:t>
            </a:r>
          </a:p>
          <a:p>
            <a:pPr lvl="1"/>
            <a:r>
              <a:rPr lang="en-US" sz="1800" dirty="0"/>
              <a:t>Top </a:t>
            </a:r>
            <a:r>
              <a:rPr lang="en-US" sz="1800" dirty="0" err="1"/>
              <a:t>Webframe</a:t>
            </a:r>
            <a:r>
              <a:rPr lang="en-US" sz="1800" dirty="0"/>
              <a:t> – current year: Spring boot, next </a:t>
            </a:r>
            <a:r>
              <a:rPr lang="en-US" sz="1800" dirty="0" err="1"/>
              <a:t>years:ASP.NET</a:t>
            </a:r>
            <a:r>
              <a:rPr lang="en-US" sz="1800" dirty="0"/>
              <a:t> CORE</a:t>
            </a:r>
          </a:p>
          <a:p>
            <a:r>
              <a:rPr lang="en-US" sz="2400" dirty="0"/>
              <a:t>Most of the respondents came from mid 20s wherein they will be contributing a large set of knowledge when it comes to development of AI tools, data science in the next future</a:t>
            </a:r>
          </a:p>
          <a:p>
            <a:r>
              <a:rPr lang="en-US" sz="2200" dirty="0"/>
              <a:t>Conclusion relevant to the findings</a:t>
            </a:r>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The purpose of this presentation is to show the top programming languages, databases, platform, and </a:t>
            </a:r>
            <a:r>
              <a:rPr lang="en-US" sz="2200" dirty="0" err="1">
                <a:solidFill>
                  <a:schemeClr val="tx1"/>
                </a:solidFill>
              </a:rPr>
              <a:t>webframe</a:t>
            </a:r>
            <a:r>
              <a:rPr lang="en-US" sz="2200" dirty="0">
                <a:solidFill>
                  <a:schemeClr val="tx1"/>
                </a:solidFill>
              </a:rPr>
              <a:t> in the current year up to the next year.</a:t>
            </a:r>
          </a:p>
          <a:p>
            <a:r>
              <a:rPr lang="en-US" sz="2200" dirty="0">
                <a:solidFill>
                  <a:schemeClr val="tx1"/>
                </a:solidFill>
              </a:rPr>
              <a:t>Target Audience:</a:t>
            </a:r>
          </a:p>
          <a:p>
            <a:pPr marL="0" indent="0">
              <a:buNone/>
            </a:pPr>
            <a:r>
              <a:rPr lang="en-US" sz="2200" dirty="0">
                <a:solidFill>
                  <a:schemeClr val="tx1"/>
                </a:solidFill>
              </a:rPr>
              <a:t> 	Data Scientist- to easily find the relevant data they needed in determining the top language, databases, platform, </a:t>
            </a:r>
            <a:r>
              <a:rPr lang="en-US" sz="2200" dirty="0" err="1">
                <a:solidFill>
                  <a:schemeClr val="tx1"/>
                </a:solidFill>
              </a:rPr>
              <a:t>webframe</a:t>
            </a:r>
            <a:r>
              <a:rPr lang="en-US" sz="2200" dirty="0">
                <a:solidFill>
                  <a:schemeClr val="tx1"/>
                </a:solidFill>
              </a:rPr>
              <a:t>.</a:t>
            </a:r>
          </a:p>
          <a:p>
            <a:pPr marL="0" indent="0">
              <a:buNone/>
            </a:pPr>
            <a:r>
              <a:rPr lang="en-US" sz="2200" dirty="0">
                <a:solidFill>
                  <a:schemeClr val="tx1"/>
                </a:solidFill>
              </a:rPr>
              <a:t>	Manager – to easily visualize the data for whatever purpose it may serve.</a:t>
            </a:r>
          </a:p>
          <a:p>
            <a:pPr marL="0" indent="0">
              <a:buNone/>
            </a:pPr>
            <a:r>
              <a:rPr lang="en-US" sz="2200" dirty="0">
                <a:solidFill>
                  <a:schemeClr val="tx1"/>
                </a:solidFill>
              </a:rPr>
              <a:t>	Clients – to easily understand the relevance of the message of this visualizations.</a:t>
            </a:r>
          </a:p>
          <a:p>
            <a:r>
              <a:rPr lang="en-US" sz="2200" dirty="0">
                <a:solidFill>
                  <a:schemeClr val="tx1"/>
                </a:solidFill>
              </a:rPr>
              <a:t>This presentation will help you to analyze the relevant software that is relevant in the next few years.</a:t>
            </a: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dataset to be used is provided by IBM via Coursera</a:t>
            </a:r>
          </a:p>
          <a:p>
            <a:r>
              <a:rPr lang="en-US" sz="2200" dirty="0"/>
              <a:t>The data manipulation and data visualization method will be done using IBM Cognos Analytics</a:t>
            </a:r>
          </a:p>
          <a:p>
            <a:r>
              <a:rPr lang="en-US" sz="2200" dirty="0"/>
              <a:t>Key Wrangling Steps: </a:t>
            </a:r>
          </a:p>
          <a:p>
            <a:pPr lvl="1"/>
            <a:r>
              <a:rPr lang="en-US" dirty="0"/>
              <a:t>Data Wrangling and Data preprocessing via Python</a:t>
            </a:r>
          </a:p>
          <a:p>
            <a:pPr lvl="1"/>
            <a:r>
              <a:rPr lang="en-US" dirty="0"/>
              <a:t>Data report via IBM Cognos Analytics</a:t>
            </a: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2DFAC5CF-1B58-ABB4-D63B-1D931D572459}"/>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&lt;Bar chart of top 10 programming languages for the current year goes here.&gt;</a:t>
            </a:r>
          </a:p>
        </p:txBody>
      </p:sp>
      <p:pic>
        <p:nvPicPr>
          <p:cNvPr id="2" name="Picture 1">
            <a:extLst>
              <a:ext uri="{FF2B5EF4-FFF2-40B4-BE49-F238E27FC236}">
                <a16:creationId xmlns:a16="http://schemas.microsoft.com/office/drawing/2014/main" id="{0FA38999-3B0F-0A46-11C0-A83B33FE463D}"/>
              </a:ext>
            </a:extLst>
          </p:cNvPr>
          <p:cNvPicPr>
            <a:picLocks noChangeAspect="1"/>
          </p:cNvPicPr>
          <p:nvPr/>
        </p:nvPicPr>
        <p:blipFill>
          <a:blip r:embed="rId3"/>
          <a:stretch>
            <a:fillRect/>
          </a:stretch>
        </p:blipFill>
        <p:spPr>
          <a:xfrm>
            <a:off x="887862" y="2327564"/>
            <a:ext cx="5284338" cy="2846844"/>
          </a:xfrm>
          <a:prstGeom prst="rect">
            <a:avLst/>
          </a:prstGeom>
          <a:ln w="12700">
            <a:solidFill>
              <a:schemeClr val="tx1"/>
            </a:solidFill>
          </a:ln>
        </p:spPr>
      </p:pic>
      <p:pic>
        <p:nvPicPr>
          <p:cNvPr id="3" name="Picture 2">
            <a:extLst>
              <a:ext uri="{FF2B5EF4-FFF2-40B4-BE49-F238E27FC236}">
                <a16:creationId xmlns:a16="http://schemas.microsoft.com/office/drawing/2014/main" id="{860B031A-4D40-2371-1FEF-19C8B2AEF339}"/>
              </a:ext>
            </a:extLst>
          </p:cNvPr>
          <p:cNvPicPr>
            <a:picLocks noChangeAspect="1"/>
          </p:cNvPicPr>
          <p:nvPr/>
        </p:nvPicPr>
        <p:blipFill>
          <a:blip r:embed="rId4"/>
          <a:stretch>
            <a:fillRect/>
          </a:stretch>
        </p:blipFill>
        <p:spPr>
          <a:xfrm>
            <a:off x="6311863" y="2322861"/>
            <a:ext cx="5284338" cy="2851547"/>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solidFill>
                  <a:srgbClr val="1F1F1F"/>
                </a:solidFill>
                <a:latin typeface="Source Sans Pro" panose="020F0502020204030204" pitchFamily="34" charset="0"/>
              </a:rPr>
              <a:t>HTML/CSS; JavaScript; TypeScript gets the top spot in the top language that the respondent have worked with.</a:t>
            </a:r>
          </a:p>
          <a:p>
            <a:r>
              <a:rPr lang="en-US" dirty="0">
                <a:solidFill>
                  <a:srgbClr val="1F1F1F"/>
                </a:solidFill>
                <a:latin typeface="Source Sans Pro" panose="020F0502020204030204" pitchFamily="34" charset="0"/>
              </a:rPr>
              <a:t>C#; Dart gets the top spot in the top language that the respondents want to work with in the next years.</a:t>
            </a:r>
          </a:p>
          <a:p>
            <a:r>
              <a:rPr lang="en-US" dirty="0"/>
              <a:t>Typescript often appeared in top spots in the language have worked with</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fontScale="92500" lnSpcReduction="20000"/>
          </a:bodyPr>
          <a:lstStyle/>
          <a:p>
            <a:pPr marL="0" indent="0">
              <a:buNone/>
            </a:pPr>
            <a:r>
              <a:rPr lang="en-US" dirty="0"/>
              <a:t>Implications</a:t>
            </a:r>
          </a:p>
          <a:p>
            <a:pPr marL="0" indent="0">
              <a:buNone/>
            </a:pPr>
            <a:endParaRPr lang="en-US" dirty="0"/>
          </a:p>
          <a:p>
            <a:r>
              <a:rPr lang="en-US" dirty="0"/>
              <a:t>Most of the users have worked with the top language</a:t>
            </a:r>
          </a:p>
          <a:p>
            <a:r>
              <a:rPr lang="en-US" dirty="0"/>
              <a:t>Most of the respondents want to work with C#; Dart in the next few years because they might think that it is more advanced or most useful.</a:t>
            </a:r>
          </a:p>
          <a:p>
            <a:r>
              <a:rPr lang="en-US" dirty="0"/>
              <a:t>Typescript is the most preferred language that most of the companies are currently using</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8" name="Picture 7">
            <a:extLst>
              <a:ext uri="{FF2B5EF4-FFF2-40B4-BE49-F238E27FC236}">
                <a16:creationId xmlns:a16="http://schemas.microsoft.com/office/drawing/2014/main" id="{D255344F-0814-7CC8-7249-4CBEAFF15856}"/>
              </a:ext>
            </a:extLst>
          </p:cNvPr>
          <p:cNvPicPr>
            <a:picLocks noChangeAspect="1"/>
          </p:cNvPicPr>
          <p:nvPr/>
        </p:nvPicPr>
        <p:blipFill>
          <a:blip r:embed="rId3"/>
          <a:stretch>
            <a:fillRect/>
          </a:stretch>
        </p:blipFill>
        <p:spPr>
          <a:xfrm>
            <a:off x="862584" y="2327564"/>
            <a:ext cx="4801016" cy="2377646"/>
          </a:xfrm>
          <a:prstGeom prst="rect">
            <a:avLst/>
          </a:prstGeom>
          <a:ln w="12700">
            <a:solidFill>
              <a:schemeClr val="tx1"/>
            </a:solidFill>
          </a:ln>
        </p:spPr>
      </p:pic>
      <p:pic>
        <p:nvPicPr>
          <p:cNvPr id="10" name="Picture 9">
            <a:extLst>
              <a:ext uri="{FF2B5EF4-FFF2-40B4-BE49-F238E27FC236}">
                <a16:creationId xmlns:a16="http://schemas.microsoft.com/office/drawing/2014/main" id="{63862A34-9D40-D9DB-3E81-6B9627975583}"/>
              </a:ext>
            </a:extLst>
          </p:cNvPr>
          <p:cNvPicPr>
            <a:picLocks noChangeAspect="1"/>
          </p:cNvPicPr>
          <p:nvPr/>
        </p:nvPicPr>
        <p:blipFill>
          <a:blip r:embed="rId4"/>
          <a:stretch>
            <a:fillRect/>
          </a:stretch>
        </p:blipFill>
        <p:spPr>
          <a:xfrm>
            <a:off x="6172200" y="2327564"/>
            <a:ext cx="4801016" cy="2377646"/>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PostgreSQL gets both the top spots in the language they have worked with and they want to work with.</a:t>
            </a:r>
          </a:p>
          <a:p>
            <a:r>
              <a:rPr lang="en-US" dirty="0"/>
              <a:t>SQL and alike gets most of the top spots.</a:t>
            </a:r>
          </a:p>
          <a:p>
            <a:r>
              <a:rPr lang="en-US" dirty="0"/>
              <a:t>PostgreSQL skyrocketed more than twice its current number  from the current year to next few years.</a:t>
            </a: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normAutofit fontScale="92500" lnSpcReduction="20000"/>
          </a:bodyPr>
          <a:lstStyle/>
          <a:p>
            <a:pPr marL="0" indent="0">
              <a:buNone/>
            </a:pPr>
            <a:r>
              <a:rPr lang="en-US" dirty="0"/>
              <a:t>Implications</a:t>
            </a:r>
          </a:p>
          <a:p>
            <a:pPr marL="0" indent="0">
              <a:buNone/>
            </a:pPr>
            <a:endParaRPr lang="en-US" dirty="0"/>
          </a:p>
          <a:p>
            <a:r>
              <a:rPr lang="en-US" dirty="0"/>
              <a:t>PostgreSQL still the most trusted, most functionable databases to work with from the current year and to the next few years.</a:t>
            </a:r>
          </a:p>
          <a:p>
            <a:r>
              <a:rPr lang="en-US" dirty="0"/>
              <a:t>Most of the top databases retains its current ranking.</a:t>
            </a:r>
          </a:p>
          <a:p>
            <a:r>
              <a:rPr lang="en-US" dirty="0"/>
              <a:t>There is huge increase in the numbers of users who wants to work with SQL and alike databases. </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207</TotalTime>
  <Words>894</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vt:lpstr>
      <vt:lpstr>IBM Plex Mono</vt:lpstr>
      <vt:lpstr>IBM Plex Sans</vt:lpstr>
      <vt:lpstr>IBM Plex Sans SemiBold</vt:lpstr>
      <vt:lpstr>Source Sans Pro</vt:lpstr>
      <vt:lpstr>SLIDE_TEMPLATE_skill_network</vt:lpstr>
      <vt:lpstr>IBM Capstone Project: Presenting Data  Visualization via IBM Cognos Analytics</vt:lpstr>
      <vt:lpstr>PowerPoint Presentation</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Dreen Gonzaga</cp:lastModifiedBy>
  <cp:revision>2</cp:revision>
  <dcterms:created xsi:type="dcterms:W3CDTF">2024-10-30T05:40:03Z</dcterms:created>
  <dcterms:modified xsi:type="dcterms:W3CDTF">2025-06-07T09:40:04Z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