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Object Lifetime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delete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a common way to manage object lifetime.</a:t>
            </a:r>
          </a:p>
          <a:p>
            <a:pPr marL="800100" lvl="1" indent="-342900"/>
            <a:r>
              <a:rPr lang="en-US" dirty="0" smtClean="0"/>
              <a:t>Allocate an object on the heap</a:t>
            </a:r>
          </a:p>
          <a:p>
            <a:pPr marL="800100" lvl="1" indent="-342900"/>
            <a:r>
              <a:rPr lang="en-US" dirty="0" smtClean="0"/>
              <a:t>Each owner increments an integer counter</a:t>
            </a:r>
          </a:p>
          <a:p>
            <a:pPr marL="800100" lvl="1" indent="-342900"/>
            <a:r>
              <a:rPr lang="en-US" dirty="0" smtClean="0"/>
              <a:t>When an owner is done, the counter is decremented</a:t>
            </a:r>
          </a:p>
          <a:p>
            <a:pPr marL="800100" lvl="1" indent="-342900"/>
            <a:r>
              <a:rPr lang="en-US" dirty="0" smtClean="0"/>
              <a:t>When the count is zero, the object is released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Can we own the object from multiple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in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lifetime management scheme for COM.</a:t>
            </a:r>
          </a:p>
          <a:p>
            <a:pPr marL="800100" lvl="1" indent="-342900"/>
            <a:r>
              <a:rPr lang="en-US" dirty="0" smtClean="0"/>
              <a:t>Component Object Model (COM) used for MS Office</a:t>
            </a:r>
          </a:p>
          <a:p>
            <a:pPr marL="800100" lvl="1" indent="-342900"/>
            <a:r>
              <a:rPr lang="en-US" dirty="0" smtClean="0"/>
              <a:t>Popular in later 1990’s</a:t>
            </a:r>
          </a:p>
          <a:p>
            <a:pPr marL="800100" lvl="1" indent="-342900"/>
            <a:r>
              <a:rPr lang="en-US" dirty="0" smtClean="0"/>
              <a:t>Still in use today</a:t>
            </a:r>
          </a:p>
          <a:p>
            <a:pPr marL="800100" lvl="1" indent="-342900"/>
            <a:r>
              <a:rPr lang="en-US" dirty="0" smtClean="0"/>
              <a:t>Implemented by Microsoft and others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see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executed without problems billions of times.</a:t>
            </a:r>
          </a:p>
          <a:p>
            <a:pPr marL="800100" lvl="1" indent="-342900"/>
            <a:r>
              <a:rPr lang="en-US" dirty="0" smtClean="0"/>
              <a:t>This is very low-level code.</a:t>
            </a:r>
          </a:p>
          <a:p>
            <a:pPr marL="1485900" lvl="2" indent="-342900"/>
            <a:r>
              <a:rPr lang="en-US" dirty="0" smtClean="0"/>
              <a:t>Executed thousands of times each day at ANSYS</a:t>
            </a:r>
          </a:p>
          <a:p>
            <a:pPr marL="1485900" lvl="2" indent="-342900"/>
            <a:r>
              <a:rPr lang="en-US" dirty="0" smtClean="0"/>
              <a:t>Most machines have at least 4 cores</a:t>
            </a:r>
          </a:p>
          <a:p>
            <a:pPr marL="1485900" lvl="2" indent="-342900"/>
            <a:r>
              <a:rPr lang="en-US" dirty="0" smtClean="0"/>
              <a:t>Called from multiple threads on a regular basis</a:t>
            </a:r>
          </a:p>
          <a:p>
            <a:pPr marL="800100" lvl="1" indent="-342900"/>
            <a:r>
              <a:rPr lang="en-US" dirty="0" smtClean="0"/>
              <a:t>Included in 5 major releases of ANSYS software</a:t>
            </a:r>
          </a:p>
          <a:p>
            <a:pPr marL="1485900" lvl="2" indent="-342900"/>
            <a:r>
              <a:rPr lang="en-US" dirty="0" smtClean="0"/>
              <a:t>Each released used by thousands of customers</a:t>
            </a:r>
          </a:p>
          <a:p>
            <a:pPr marL="1485900" lvl="2" indent="-342900"/>
            <a:r>
              <a:rPr lang="en-US" dirty="0" smtClean="0"/>
              <a:t>In released software over a 5 year period</a:t>
            </a:r>
          </a:p>
          <a:p>
            <a:pPr marL="800100" lvl="1" indent="-342900"/>
            <a:r>
              <a:rPr lang="en-US" dirty="0" smtClean="0"/>
              <a:t>Assume 1000 * 1000 = 1,000,000 executions per day</a:t>
            </a:r>
          </a:p>
          <a:p>
            <a:pPr marL="800100" lvl="1" indent="-342900"/>
            <a:r>
              <a:rPr lang="en-US" dirty="0" smtClean="0"/>
              <a:t>5 * 365 days = 1,825</a:t>
            </a:r>
          </a:p>
          <a:p>
            <a:pPr marL="800100" lvl="1" indent="-342900"/>
            <a:r>
              <a:rPr lang="en-US" dirty="0" smtClean="0"/>
              <a:t>Executed approximately 1,825,000,000 times</a:t>
            </a:r>
          </a:p>
          <a:p>
            <a:pPr marL="800100" lvl="1" indent="-342900"/>
            <a:r>
              <a:rPr lang="en-US" dirty="0" smtClean="0"/>
              <a:t>This problem occurred a handful of times that we know of!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atomic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guarantees provided by atomic variables</a:t>
            </a:r>
          </a:p>
          <a:p>
            <a:pPr marL="800100" lvl="1" indent="-342900"/>
            <a:r>
              <a:rPr lang="en-US" dirty="0" smtClean="0"/>
              <a:t>Happens-before</a:t>
            </a:r>
          </a:p>
          <a:p>
            <a:pPr marL="800100" lvl="1" indent="-342900"/>
            <a:r>
              <a:rPr lang="en-US" dirty="0" smtClean="0"/>
              <a:t>Synchronizes-with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(count_ == 0)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Line 1 happens-before line 2 (since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>
                <a:cs typeface="Courier New" panose="02070309020205020404" pitchFamily="49" charset="0"/>
              </a:rPr>
              <a:t> is atomic)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atomic synchronizes-with all other threads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So line 1 inter-thread happens-before line 2</a:t>
            </a:r>
          </a:p>
          <a:p>
            <a:pPr marL="342900" indent="-342900"/>
            <a:endParaRPr lang="en-US" dirty="0"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That it!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we can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sequence that can happen and causes a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6620"/>
              </p:ext>
            </p:extLst>
          </p:nvPr>
        </p:nvGraphicFramePr>
        <p:xfrm>
          <a:off x="152400" y="2590800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0"/>
                <a:gridCol w="1085850"/>
                <a:gridCol w="918796"/>
                <a:gridCol w="2951284"/>
                <a:gridCol w="1371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 before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after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correct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be able to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correctly.</a:t>
            </a:r>
          </a:p>
          <a:p>
            <a:pPr marL="800100" lvl="1" indent="-342900"/>
            <a:r>
              <a:rPr lang="en-US" dirty="0" smtClean="0"/>
              <a:t>We need the test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/>
              <a:t> to be synchronized.</a:t>
            </a:r>
          </a:p>
          <a:p>
            <a:pPr marL="800100" lvl="1" indent="-342900"/>
            <a:r>
              <a:rPr lang="en-US" dirty="0" smtClean="0"/>
              <a:t>How can we get inter-thread happens-before on two statements?</a:t>
            </a:r>
          </a:p>
          <a:p>
            <a:pPr marL="800100" lvl="1" indent="-342900"/>
            <a:r>
              <a:rPr lang="en-US" dirty="0" smtClean="0"/>
              <a:t>Use the call stack, which is local to each thread.</a:t>
            </a:r>
          </a:p>
          <a:p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116</TotalTime>
  <Words>451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Atomics and Object Lifetime</vt:lpstr>
      <vt:lpstr>Reference counting </vt:lpstr>
      <vt:lpstr>Reference counting in COM</vt:lpstr>
      <vt:lpstr>The scope of the problem</vt:lpstr>
      <vt:lpstr>Remember atomic guarantees</vt:lpstr>
      <vt:lpstr>The problem code</vt:lpstr>
      <vt:lpstr>What is the problem?</vt:lpstr>
      <vt:lpstr>Sequence of actions</vt:lpstr>
      <vt:lpstr>Can we correct the problem?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11</cp:revision>
  <dcterms:created xsi:type="dcterms:W3CDTF">2013-10-08T10:17:29Z</dcterms:created>
  <dcterms:modified xsi:type="dcterms:W3CDTF">2014-01-07T11:32:05Z</dcterms:modified>
</cp:coreProperties>
</file>