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ECA1-3FBF-48AE-AD2A-4439AE745E19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B61B5-0B25-4052-8EFA-97E46EEA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3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DED8-28D4-45B9-A00F-7CFE9335FEA6}" type="datetime1">
              <a:rPr lang="en-US" smtClean="0"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D439-1F88-44B4-B5F7-F9BCD4064257}" type="datetime1">
              <a:rPr lang="en-US" smtClean="0"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638F-6F55-4055-935C-67841BE78C36}" type="datetime1">
              <a:rPr lang="en-US" smtClean="0"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7D90-0C92-4B22-A29D-FED15412CED2}" type="datetime1">
              <a:rPr lang="en-US" smtClean="0"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7BC4-9554-49E0-BCB3-D1EF965BA0B8}" type="datetime1">
              <a:rPr lang="en-US" smtClean="0"/>
              <a:t>10/14/2013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D770-803D-4E01-921C-9C100DD8230C}" type="datetime1">
              <a:rPr lang="en-US" smtClean="0"/>
              <a:t>10/14/2013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D44B-78A4-4209-8070-7DCBE2DC4992}" type="datetime1">
              <a:rPr lang="en-US" smtClean="0"/>
              <a:t>10/14/2013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C59A-7CA2-467F-B7F1-9096881A01B8}" type="datetime1">
              <a:rPr lang="en-US" smtClean="0"/>
              <a:t>10/14/2013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58D0-2488-434A-8ED1-692E09B85CC5}" type="datetime1">
              <a:rPr lang="en-US" smtClean="0"/>
              <a:t>10/14/2013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AFC2-7D64-4F61-A7B7-9932D3305DDA}" type="datetime1">
              <a:rPr lang="en-US" smtClean="0"/>
              <a:t>10/14/2013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D17A-D7B2-4ECE-8A2C-93679B9D177B}" type="datetime1">
              <a:rPr lang="en-US" smtClean="0"/>
              <a:t>10/14/2013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A5275F7-419E-4C23-8A3D-2EE5742B2EC9}" type="datetime1">
              <a:rPr lang="en-US" smtClean="0"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wn.net/Articles/57135/" TargetMode="External"/><Relationship Id="rId2" Type="http://schemas.openxmlformats.org/officeDocument/2006/relationships/hyperlink" Target="https://github.com/joshpeterson/osoasso/commit/d04c3d978622547a802bd611a79b5a56407e31d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Introduction to Distributed Version Control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Management of changes to source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94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/>
              <a:t>v</a:t>
            </a:r>
            <a:r>
              <a:rPr lang="en-US" dirty="0" smtClean="0"/>
              <a:t>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is written in human-readable formats</a:t>
            </a:r>
          </a:p>
          <a:p>
            <a:pPr marL="914400" lvl="1" indent="-457200"/>
            <a:r>
              <a:rPr lang="en-US" dirty="0" smtClean="0"/>
              <a:t>Text files</a:t>
            </a:r>
          </a:p>
          <a:p>
            <a:pPr marL="914400" lvl="1" indent="-457200"/>
            <a:r>
              <a:rPr lang="en-US" dirty="0" smtClean="0"/>
              <a:t>Easy to track differences between files</a:t>
            </a:r>
          </a:p>
          <a:p>
            <a:pPr marL="914400" lvl="1" indent="-457200"/>
            <a:r>
              <a:rPr lang="en-US" dirty="0" smtClean="0"/>
              <a:t>Easy to read differences between files</a:t>
            </a:r>
          </a:p>
          <a:p>
            <a:pPr marL="914400" lvl="1" indent="-457200"/>
            <a:r>
              <a:rPr lang="en-US" dirty="0" smtClean="0">
                <a:hlinkClick r:id="rId2"/>
              </a:rPr>
              <a:t>Example</a:t>
            </a:r>
            <a:endParaRPr lang="en-US" dirty="0" smtClean="0"/>
          </a:p>
          <a:p>
            <a:pPr marL="457200" indent="-457200"/>
            <a:r>
              <a:rPr lang="en-US" dirty="0" smtClean="0"/>
              <a:t>Necessary to return to a previous version of the source code</a:t>
            </a:r>
          </a:p>
          <a:p>
            <a:pPr marL="914400" lvl="1" indent="-457200"/>
            <a:r>
              <a:rPr lang="en-US" dirty="0" smtClean="0"/>
              <a:t>Defect investigation</a:t>
            </a:r>
          </a:p>
          <a:p>
            <a:pPr marL="914400" lvl="1" indent="-457200"/>
            <a:r>
              <a:rPr lang="en-US" dirty="0" smtClean="0"/>
              <a:t>Security audits (</a:t>
            </a:r>
            <a:r>
              <a:rPr lang="en-US" dirty="0" smtClean="0">
                <a:hlinkClick r:id="rId3"/>
              </a:rPr>
              <a:t>Linux kernel backdoor attempt</a:t>
            </a:r>
            <a:r>
              <a:rPr lang="en-US" dirty="0" smtClean="0"/>
              <a:t>)</a:t>
            </a:r>
          </a:p>
          <a:p>
            <a:pPr marL="914400" lvl="1" indent="-457200"/>
            <a:r>
              <a:rPr lang="en-US" dirty="0" smtClean="0"/>
              <a:t>Code change metrics</a:t>
            </a:r>
          </a:p>
          <a:p>
            <a:pPr marL="457200" indent="-457200"/>
            <a:r>
              <a:rPr lang="en-US" dirty="0" smtClean="0"/>
              <a:t>Multiple developers working in the same code</a:t>
            </a:r>
          </a:p>
          <a:p>
            <a:pPr marL="914400" lvl="1" indent="-457200"/>
            <a:r>
              <a:rPr lang="en-US" dirty="0" smtClean="0"/>
              <a:t>Conflict resolution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Client-server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most popular systems CVS and SVN</a:t>
            </a:r>
          </a:p>
          <a:p>
            <a:pPr marL="800100" lvl="1" indent="-342900"/>
            <a:r>
              <a:rPr lang="en-US" dirty="0" smtClean="0"/>
              <a:t>Concurrent Versions System</a:t>
            </a:r>
          </a:p>
          <a:p>
            <a:pPr marL="800100" lvl="1" indent="-342900"/>
            <a:r>
              <a:rPr lang="en-US" dirty="0" smtClean="0"/>
              <a:t>Subversion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43200" y="3124200"/>
            <a:ext cx="2743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5105400"/>
            <a:ext cx="1752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Developer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36372" y="5086895"/>
            <a:ext cx="1752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Developer 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57700" y="5082541"/>
            <a:ext cx="1752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machine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362700" y="5082542"/>
            <a:ext cx="1752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Analyst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33600" y="470319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Commit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714500" y="3838304"/>
            <a:ext cx="1448889" cy="1343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479369" y="3805016"/>
            <a:ext cx="1562100" cy="1244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8" idx="0"/>
          </p:cNvCxnSpPr>
          <p:nvPr/>
        </p:nvCxnSpPr>
        <p:spPr>
          <a:xfrm>
            <a:off x="5029200" y="3838303"/>
            <a:ext cx="304800" cy="1244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9" idx="0"/>
          </p:cNvCxnSpPr>
          <p:nvPr/>
        </p:nvCxnSpPr>
        <p:spPr>
          <a:xfrm>
            <a:off x="5334000" y="3838303"/>
            <a:ext cx="1905000" cy="12442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194663" y="4241534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Check out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00800" y="4062128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Check out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22219" y="4056868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Check out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3810000" y="3810000"/>
            <a:ext cx="152400" cy="12725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5" idx="2"/>
          </p:cNvCxnSpPr>
          <p:nvPr/>
        </p:nvCxnSpPr>
        <p:spPr>
          <a:xfrm flipV="1">
            <a:off x="3962400" y="3810000"/>
            <a:ext cx="152400" cy="1262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124200" y="4056446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Check out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60223" y="452379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Commit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447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Client-server does not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With many users at many sites, the server is a choke point</a:t>
            </a:r>
          </a:p>
          <a:p>
            <a:pPr marL="800100" lvl="1" indent="-342900"/>
            <a:r>
              <a:rPr lang="en-US" dirty="0" smtClean="0"/>
              <a:t>Single point of failure</a:t>
            </a:r>
          </a:p>
          <a:p>
            <a:pPr marL="800100" lvl="1" indent="-342900"/>
            <a:r>
              <a:rPr lang="en-US" dirty="0" smtClean="0"/>
              <a:t>Slow access from some sites</a:t>
            </a:r>
          </a:p>
          <a:p>
            <a:pPr marL="800100" lvl="1" indent="-342900"/>
            <a:endParaRPr lang="en-US" dirty="0"/>
          </a:p>
          <a:p>
            <a:pPr marL="800100" lvl="1" indent="-342900"/>
            <a:endParaRPr lang="en-US" dirty="0" smtClean="0"/>
          </a:p>
          <a:p>
            <a:pPr marL="800100" lvl="1" indent="-342900"/>
            <a:endParaRPr lang="en-US" dirty="0"/>
          </a:p>
          <a:p>
            <a:pPr marL="800100" lvl="1" indent="-342900"/>
            <a:endParaRPr lang="en-US" dirty="0" smtClean="0"/>
          </a:p>
          <a:p>
            <a:pPr marL="800100" lvl="1" indent="-342900"/>
            <a:endParaRPr lang="en-US" dirty="0"/>
          </a:p>
          <a:p>
            <a:pPr marL="800100" lvl="1" indent="-342900"/>
            <a:endParaRPr lang="en-US" dirty="0" smtClean="0"/>
          </a:p>
          <a:p>
            <a:pPr marL="800100" lvl="1" indent="-342900"/>
            <a:endParaRPr lang="en-US" dirty="0"/>
          </a:p>
          <a:p>
            <a:pPr marL="342900" indent="-342900"/>
            <a:r>
              <a:rPr lang="en-US" dirty="0" smtClean="0"/>
              <a:t>Developers like to commit without globally pushing changes</a:t>
            </a:r>
          </a:p>
          <a:p>
            <a:pPr marL="800100" lvl="1" indent="-342900"/>
            <a:r>
              <a:rPr lang="en-US" dirty="0" smtClean="0"/>
              <a:t>Intermediate states of my working code are important</a:t>
            </a:r>
          </a:p>
          <a:p>
            <a:pPr marL="800100" lvl="1" indent="-342900"/>
            <a:r>
              <a:rPr lang="en-US" dirty="0" smtClean="0"/>
              <a:t>Avoid exposing these to other developers until they are ready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4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588712" y="3154092"/>
            <a:ext cx="2459287" cy="1813125"/>
            <a:chOff x="609600" y="3124200"/>
            <a:chExt cx="7505700" cy="2667000"/>
          </a:xfrm>
        </p:grpSpPr>
        <p:sp>
          <p:nvSpPr>
            <p:cNvPr id="5" name="Rectangle 4"/>
            <p:cNvSpPr/>
            <p:nvPr/>
          </p:nvSpPr>
          <p:spPr>
            <a:xfrm>
              <a:off x="2743200" y="3124200"/>
              <a:ext cx="27432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09600" y="5105400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536372" y="5086895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457700" y="5082541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362700" y="5082542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1714500" y="3838304"/>
              <a:ext cx="1448889" cy="13432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1479369" y="3805016"/>
              <a:ext cx="15621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endCxn id="8" idx="0"/>
            </p:cNvCxnSpPr>
            <p:nvPr/>
          </p:nvCxnSpPr>
          <p:spPr>
            <a:xfrm>
              <a:off x="5029200" y="3838303"/>
              <a:ext cx="3048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9" idx="0"/>
            </p:cNvCxnSpPr>
            <p:nvPr/>
          </p:nvCxnSpPr>
          <p:spPr>
            <a:xfrm>
              <a:off x="5334000" y="3838303"/>
              <a:ext cx="1905000" cy="12442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3810000" y="3810000"/>
              <a:ext cx="152400" cy="12725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5" idx="2"/>
            </p:cNvCxnSpPr>
            <p:nvPr/>
          </p:nvCxnSpPr>
          <p:spPr>
            <a:xfrm flipV="1">
              <a:off x="3962400" y="3810000"/>
              <a:ext cx="152400" cy="12625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190159" y="3133312"/>
            <a:ext cx="2459287" cy="1813125"/>
            <a:chOff x="609600" y="3124200"/>
            <a:chExt cx="7505700" cy="2667000"/>
          </a:xfrm>
        </p:grpSpPr>
        <p:sp>
          <p:nvSpPr>
            <p:cNvPr id="24" name="Rectangle 23"/>
            <p:cNvSpPr/>
            <p:nvPr/>
          </p:nvSpPr>
          <p:spPr>
            <a:xfrm>
              <a:off x="2743200" y="3124200"/>
              <a:ext cx="27432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09600" y="5105400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536372" y="5086895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457700" y="5082541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362700" y="5082542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714500" y="3838304"/>
              <a:ext cx="1448889" cy="13432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1479369" y="3805016"/>
              <a:ext cx="15621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endCxn id="27" idx="0"/>
            </p:cNvCxnSpPr>
            <p:nvPr/>
          </p:nvCxnSpPr>
          <p:spPr>
            <a:xfrm>
              <a:off x="5029200" y="3838303"/>
              <a:ext cx="3048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endCxn id="28" idx="0"/>
            </p:cNvCxnSpPr>
            <p:nvPr/>
          </p:nvCxnSpPr>
          <p:spPr>
            <a:xfrm>
              <a:off x="5334000" y="3838303"/>
              <a:ext cx="1905000" cy="12442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3810000" y="3810000"/>
              <a:ext cx="152400" cy="12725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endCxn id="24" idx="2"/>
            </p:cNvCxnSpPr>
            <p:nvPr/>
          </p:nvCxnSpPr>
          <p:spPr>
            <a:xfrm flipV="1">
              <a:off x="3962400" y="3810000"/>
              <a:ext cx="152400" cy="12625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867400" y="3112532"/>
            <a:ext cx="2459287" cy="1813125"/>
            <a:chOff x="609600" y="3124200"/>
            <a:chExt cx="7505700" cy="2667000"/>
          </a:xfrm>
        </p:grpSpPr>
        <p:sp>
          <p:nvSpPr>
            <p:cNvPr id="36" name="Rectangle 35"/>
            <p:cNvSpPr/>
            <p:nvPr/>
          </p:nvSpPr>
          <p:spPr>
            <a:xfrm>
              <a:off x="2743200" y="3124200"/>
              <a:ext cx="27432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09600" y="5105400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536372" y="5086895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457700" y="5082541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362700" y="5082542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V="1">
              <a:off x="1714500" y="3838304"/>
              <a:ext cx="1448889" cy="13432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1479369" y="3805016"/>
              <a:ext cx="15621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endCxn id="39" idx="0"/>
            </p:cNvCxnSpPr>
            <p:nvPr/>
          </p:nvCxnSpPr>
          <p:spPr>
            <a:xfrm>
              <a:off x="5029200" y="3838303"/>
              <a:ext cx="3048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endCxn id="40" idx="0"/>
            </p:cNvCxnSpPr>
            <p:nvPr/>
          </p:nvCxnSpPr>
          <p:spPr>
            <a:xfrm>
              <a:off x="5334000" y="3838303"/>
              <a:ext cx="1905000" cy="12442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>
              <a:off x="3810000" y="3810000"/>
              <a:ext cx="152400" cy="12725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endCxn id="36" idx="2"/>
            </p:cNvCxnSpPr>
            <p:nvPr/>
          </p:nvCxnSpPr>
          <p:spPr>
            <a:xfrm flipV="1">
              <a:off x="3962400" y="3810000"/>
              <a:ext cx="152400" cy="12625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Arrow Connector 48"/>
          <p:cNvCxnSpPr/>
          <p:nvPr/>
        </p:nvCxnSpPr>
        <p:spPr>
          <a:xfrm>
            <a:off x="2186625" y="3214617"/>
            <a:ext cx="170262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4" idx="1"/>
            <a:endCxn id="5" idx="3"/>
          </p:cNvCxnSpPr>
          <p:nvPr/>
        </p:nvCxnSpPr>
        <p:spPr>
          <a:xfrm flipH="1">
            <a:off x="2186625" y="3366428"/>
            <a:ext cx="1702621" cy="20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788072" y="3214617"/>
            <a:ext cx="17106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6" idx="1"/>
            <a:endCxn id="24" idx="3"/>
          </p:cNvCxnSpPr>
          <p:nvPr/>
        </p:nvCxnSpPr>
        <p:spPr>
          <a:xfrm flipH="1">
            <a:off x="4788072" y="3345648"/>
            <a:ext cx="1778415" cy="20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139494" y="2743200"/>
            <a:ext cx="191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Synchronization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638267" y="2751146"/>
            <a:ext cx="191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Synchronization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045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60</TotalTime>
  <Words>162</Words>
  <Application>Microsoft Office PowerPoint</Application>
  <PresentationFormat>On-screen Show (4:3)</PresentationFormat>
  <Paragraphs>52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Essential</vt:lpstr>
      <vt:lpstr>Introduction to Distributed Version Control</vt:lpstr>
      <vt:lpstr>Why version control?</vt:lpstr>
      <vt:lpstr>Client-server version control</vt:lpstr>
      <vt:lpstr>Client-server does not scale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CPU Architecture and Concurrency</dc:title>
  <dc:creator>Josh</dc:creator>
  <cp:lastModifiedBy>Josh</cp:lastModifiedBy>
  <cp:revision>8</cp:revision>
  <dcterms:created xsi:type="dcterms:W3CDTF">2013-10-08T10:17:29Z</dcterms:created>
  <dcterms:modified xsi:type="dcterms:W3CDTF">2013-10-14T10:55:59Z</dcterms:modified>
</cp:coreProperties>
</file>