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12/11/2013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Atomics and the C++ Memory Model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Ensuring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atomic types implemented?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Atomic types may be implemented using locks!</a:t>
            </a:r>
          </a:p>
          <a:p>
            <a:pPr marL="800100" lvl="1" indent="-342900"/>
            <a:r>
              <a:rPr lang="en-US" dirty="0" smtClean="0"/>
              <a:t>Some CPU architectures do not support atomic instructions</a:t>
            </a:r>
          </a:p>
          <a:p>
            <a:pPr marL="800100" lvl="1" indent="-342900"/>
            <a:r>
              <a:rPr lang="en-US" dirty="0" smtClean="0"/>
              <a:t>Most user-defined types will not support atomics without locks</a:t>
            </a:r>
          </a:p>
          <a:p>
            <a:pPr marL="800100" lvl="1" indent="-342900"/>
            <a:r>
              <a:rPr lang="en-US" dirty="0" smtClean="0"/>
              <a:t>On Intel architectures (x86, x64) atomics are supported without locks.</a:t>
            </a:r>
          </a:p>
          <a:p>
            <a:pPr marL="342900" indent="-342900"/>
            <a:r>
              <a:rPr lang="en-US" dirty="0" smtClean="0"/>
              <a:t>Let’s see an example.</a:t>
            </a:r>
          </a:p>
          <a:p>
            <a:pPr marL="342900" indent="-342900"/>
            <a:r>
              <a:rPr lang="en-US" dirty="0" smtClean="0"/>
              <a:t>One atomic must be lock-free: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atomic_flag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Only has two methods</a:t>
            </a:r>
          </a:p>
          <a:p>
            <a:pPr marL="1485900" lvl="2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lear()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Used to implement locks and atomics (if necessary)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C++ memory model defines two important relationships</a:t>
            </a:r>
          </a:p>
          <a:p>
            <a:pPr marL="800100" lvl="1" indent="-342900"/>
            <a:r>
              <a:rPr lang="en-US" i="1" dirty="0" smtClean="0"/>
              <a:t>synchronizes-with</a:t>
            </a:r>
          </a:p>
          <a:p>
            <a:pPr marL="1485900" lvl="2" indent="-342900"/>
            <a:r>
              <a:rPr lang="en-US" dirty="0" smtClean="0"/>
              <a:t>Occurs only with atomics</a:t>
            </a:r>
          </a:p>
          <a:p>
            <a:pPr marL="1485900" lvl="2" indent="-342900"/>
            <a:r>
              <a:rPr lang="en-US" dirty="0" smtClean="0"/>
              <a:t>Causes a load and a store to work together</a:t>
            </a:r>
          </a:p>
          <a:p>
            <a:pPr marL="1485900" lvl="2" indent="-342900"/>
            <a:r>
              <a:rPr lang="en-US" dirty="0" smtClean="0"/>
              <a:t>An atomic write (store) synchronizes-with an atomic read(load) on the same memory location</a:t>
            </a:r>
          </a:p>
          <a:p>
            <a:pPr marL="800100" lvl="1" indent="-342900"/>
            <a:r>
              <a:rPr lang="en-US" i="1" dirty="0" smtClean="0"/>
              <a:t>happens-before</a:t>
            </a:r>
          </a:p>
          <a:p>
            <a:pPr marL="1485900" lvl="2" indent="-342900"/>
            <a:r>
              <a:rPr lang="en-US" dirty="0" smtClean="0"/>
              <a:t>Not specific to atomics or threads</a:t>
            </a:r>
          </a:p>
          <a:p>
            <a:pPr marL="1485900" lvl="2" indent="-342900"/>
            <a:r>
              <a:rPr lang="en-US" dirty="0" smtClean="0"/>
              <a:t>If A is sequenced B, A happens-before B</a:t>
            </a:r>
          </a:p>
          <a:p>
            <a:pPr marL="1485900" lvl="2" indent="-342900"/>
            <a:r>
              <a:rPr lang="en-US" dirty="0" smtClean="0"/>
              <a:t>If A happens-before B, and B is on another thread, then we have an </a:t>
            </a:r>
            <a:r>
              <a:rPr lang="en-US" i="1" dirty="0" smtClean="0"/>
              <a:t>inter-thread happens-before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A happens-before B and B happens-before C implies A happens-before C (transitive </a:t>
            </a:r>
            <a:r>
              <a:rPr lang="en-US" dirty="0" err="1" smtClean="0"/>
              <a:t>propertery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an example</a:t>
            </a:r>
          </a:p>
          <a:p>
            <a:pPr marL="800100" lvl="1" indent="-342900"/>
            <a:r>
              <a:rPr lang="en-US" dirty="0" smtClean="0"/>
              <a:t>Operation 1 happens-before operation 2</a:t>
            </a:r>
          </a:p>
          <a:p>
            <a:pPr marL="800100" lvl="1" indent="-342900"/>
            <a:r>
              <a:rPr lang="en-US" dirty="0" smtClean="0"/>
              <a:t>Operation 3 happens-before operation 4</a:t>
            </a:r>
          </a:p>
          <a:p>
            <a:pPr marL="800100" lvl="1" indent="-342900"/>
            <a:r>
              <a:rPr lang="en-US" dirty="0" smtClean="0"/>
              <a:t>We have no synchronization between the store in operation 4 and the load in operation 1!</a:t>
            </a:r>
          </a:p>
          <a:p>
            <a:pPr marL="1485900" lvl="2" indent="-342900"/>
            <a:r>
              <a:rPr lang="en-US" dirty="0" smtClean="0"/>
              <a:t>We have a data race (undefined behavior)</a:t>
            </a:r>
          </a:p>
          <a:p>
            <a:pPr marL="1485900" lvl="2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data_ready</a:t>
            </a:r>
            <a:r>
              <a:rPr lang="en-US" dirty="0" smtClean="0">
                <a:cs typeface="Courier New" panose="02070309020205020404" pitchFamily="49" charset="0"/>
              </a:rPr>
              <a:t> variable may</a:t>
            </a:r>
          </a:p>
          <a:p>
            <a:pPr marL="1943100" lvl="3" indent="-342900"/>
            <a:r>
              <a:rPr lang="en-US" dirty="0" smtClean="0">
                <a:cs typeface="Courier New" panose="02070309020205020404" pitchFamily="49" charset="0"/>
              </a:rPr>
              <a:t>Be stored in a register</a:t>
            </a:r>
          </a:p>
          <a:p>
            <a:pPr marL="1943100" lvl="3" indent="-342900"/>
            <a:r>
              <a:rPr lang="en-US" dirty="0">
                <a:cs typeface="Courier New" panose="02070309020205020404" pitchFamily="49" charset="0"/>
              </a:rPr>
              <a:t>N</a:t>
            </a:r>
            <a:r>
              <a:rPr lang="en-US" dirty="0" smtClean="0">
                <a:cs typeface="Courier New" panose="02070309020205020404" pitchFamily="49" charset="0"/>
              </a:rPr>
              <a:t>ot written back to memory from cache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need an synchronizes-with between 4 and 1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</a:t>
            </a:r>
            <a:r>
              <a:rPr lang="en-US" dirty="0" smtClean="0">
                <a:cs typeface="Courier New" panose="02070309020205020404" pitchFamily="49" charset="0"/>
              </a:rPr>
              <a:t> provides this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have an inter-thread happens-before between 4 and 1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 types in C++ allow flexibility</a:t>
            </a:r>
          </a:p>
          <a:p>
            <a:pPr marL="800100" lvl="1" indent="-342900"/>
            <a:r>
              <a:rPr lang="en-US" dirty="0" smtClean="0"/>
              <a:t>Three memory ordering schemes</a:t>
            </a:r>
          </a:p>
          <a:p>
            <a:pPr marL="1485900" lvl="2" indent="-342900"/>
            <a:r>
              <a:rPr lang="en-US" dirty="0" smtClean="0"/>
              <a:t>Sequentially consistent ordering (default)</a:t>
            </a:r>
          </a:p>
          <a:p>
            <a:pPr marL="1485900" lvl="2" indent="-342900"/>
            <a:r>
              <a:rPr lang="en-US" dirty="0" smtClean="0"/>
              <a:t>Acquire-release ordering</a:t>
            </a:r>
          </a:p>
          <a:p>
            <a:pPr marL="1485900" lvl="2" indent="-342900"/>
            <a:r>
              <a:rPr lang="en-US" dirty="0" smtClean="0"/>
              <a:t>Relaxed ordering</a:t>
            </a:r>
          </a:p>
          <a:p>
            <a:pPr marL="800100" lvl="1" indent="-342900"/>
            <a:r>
              <a:rPr lang="en-US" dirty="0" smtClean="0"/>
              <a:t>We have been using sequentially consistent ordering</a:t>
            </a:r>
          </a:p>
          <a:p>
            <a:pPr marL="800100" lvl="1" indent="-342900"/>
            <a:r>
              <a:rPr lang="en-US" dirty="0" smtClean="0"/>
              <a:t>Other ordering schemes are used in lock-free data structures</a:t>
            </a:r>
          </a:p>
          <a:p>
            <a:pPr marL="342900" indent="-342900"/>
            <a:r>
              <a:rPr lang="en-US" dirty="0" smtClean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Use only sequentially consistent ordering for atomics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If you need to use other ordering schemes, become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visit our exit example again.</a:t>
            </a:r>
          </a:p>
          <a:p>
            <a:pPr marL="800100" lvl="1" indent="-342900"/>
            <a:r>
              <a:rPr lang="en-US" dirty="0" smtClean="0"/>
              <a:t>We want to avoid the need for a mutex and a condition variable in this case – they are unnecessary.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 does not allow us to tell the compiler about the inter-thread happens-before relationship though.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does allow us to tell the compiler exactly what we want.</a:t>
            </a:r>
          </a:p>
          <a:p>
            <a:pPr marL="800100" lvl="1" indent="-342900"/>
            <a:r>
              <a:rPr lang="en-US" dirty="0" smtClean="0"/>
              <a:t>Notice the difference between a</a:t>
            </a:r>
          </a:p>
          <a:p>
            <a:pPr marL="1485900" lvl="2" indent="-342900"/>
            <a:r>
              <a:rPr lang="en-US" dirty="0" smtClean="0"/>
              <a:t>Data race – undefined behavior</a:t>
            </a:r>
          </a:p>
          <a:p>
            <a:pPr marL="1485900" lvl="2" indent="-342900"/>
            <a:r>
              <a:rPr lang="en-US" dirty="0" smtClean="0"/>
              <a:t>A benign race condition – different number of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Use only sequentially consistent ordering for atomics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If you need to use other ordering schemes, become an expert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code does not do what you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and processor have no need to do exactly what you tell them.</a:t>
            </a:r>
          </a:p>
          <a:p>
            <a:pPr marL="800100" lvl="1" indent="-342900"/>
            <a:r>
              <a:rPr lang="en-US" dirty="0" smtClean="0"/>
              <a:t>The compiler needs only to ensure that the </a:t>
            </a:r>
            <a:r>
              <a:rPr lang="en-US" i="1" dirty="0" smtClean="0"/>
              <a:t>observable behavior</a:t>
            </a:r>
            <a:r>
              <a:rPr lang="en-US" dirty="0" smtClean="0"/>
              <a:t> of a segment of code matches the source code.</a:t>
            </a:r>
          </a:p>
          <a:p>
            <a:pPr marL="1485900" lvl="2" indent="-342900"/>
            <a:r>
              <a:rPr lang="en-US" dirty="0" smtClean="0"/>
              <a:t>Not executing certain code</a:t>
            </a:r>
          </a:p>
          <a:p>
            <a:pPr marL="1485900" lvl="2" indent="-342900"/>
            <a:r>
              <a:rPr lang="en-US" dirty="0" smtClean="0"/>
              <a:t>Reordering operations</a:t>
            </a:r>
          </a:p>
          <a:p>
            <a:pPr marL="1485900" lvl="2" indent="-342900"/>
            <a:r>
              <a:rPr lang="en-US" dirty="0" smtClean="0"/>
              <a:t>Using registers instead of main memory</a:t>
            </a:r>
          </a:p>
          <a:p>
            <a:pPr marL="800100" lvl="1" indent="-342900"/>
            <a:r>
              <a:rPr lang="en-US" dirty="0" smtClean="0"/>
              <a:t>The processor may use</a:t>
            </a:r>
          </a:p>
          <a:p>
            <a:pPr marL="1485900" lvl="2" indent="-342900"/>
            <a:r>
              <a:rPr lang="en-US" dirty="0"/>
              <a:t>M</a:t>
            </a:r>
            <a:r>
              <a:rPr lang="en-US" dirty="0" smtClean="0"/>
              <a:t>ultiple pipelines</a:t>
            </a:r>
          </a:p>
          <a:p>
            <a:pPr marL="1485900" lvl="2" indent="-342900"/>
            <a:r>
              <a:rPr lang="en-US" dirty="0"/>
              <a:t>S</a:t>
            </a:r>
            <a:r>
              <a:rPr lang="en-US" dirty="0" smtClean="0"/>
              <a:t>peculative execution</a:t>
            </a:r>
          </a:p>
          <a:p>
            <a:pPr marL="1485900" lvl="2" indent="-342900"/>
            <a:r>
              <a:rPr lang="en-US" dirty="0"/>
              <a:t>L</a:t>
            </a:r>
            <a:r>
              <a:rPr lang="en-US" dirty="0" smtClean="0"/>
              <a:t>ocal caches</a:t>
            </a:r>
          </a:p>
          <a:p>
            <a:pPr marL="800100" lvl="1" indent="-342900"/>
            <a:r>
              <a:rPr lang="en-US" dirty="0" smtClean="0"/>
              <a:t>These are all good in single-threaded code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322731"/>
            <a:ext cx="3581400" cy="148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2322731"/>
            <a:ext cx="3581400" cy="148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676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42;</a:t>
            </a:r>
          </a:p>
          <a:p>
            <a:r>
              <a:rPr lang="fr-FR" b="1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y = 43;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3623" y="3962400"/>
            <a:ext cx="7620000" cy="2163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compiler is free to organize these statements in any way it chooses.</a:t>
            </a:r>
          </a:p>
          <a:p>
            <a:pPr marL="742950" lvl="1" indent="-285750"/>
            <a:r>
              <a:rPr lang="en-US" dirty="0" smtClean="0"/>
              <a:t>Different compilers will handle this differently</a:t>
            </a:r>
          </a:p>
          <a:p>
            <a:pPr marL="742950" lvl="1" indent="-285750"/>
            <a:r>
              <a:rPr lang="en-US" dirty="0" smtClean="0"/>
              <a:t>Different versions of the same compiler will handle this differently</a:t>
            </a:r>
          </a:p>
          <a:p>
            <a:pPr marL="742950" lvl="1" indent="-285750"/>
            <a:r>
              <a:rPr lang="en-US" dirty="0" smtClean="0"/>
              <a:t>We need to tell the compiler more details about the order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7620000" cy="868363"/>
          </a:xfrm>
        </p:spPr>
        <p:txBody>
          <a:bodyPr/>
          <a:lstStyle/>
          <a:p>
            <a:r>
              <a:rPr lang="en-US" dirty="0" smtClean="0"/>
              <a:t>The processor has no need to update the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 all caches.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6880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 = 42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286000"/>
            <a:ext cx="3733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286000"/>
            <a:ext cx="3733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26670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43;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3657600"/>
            <a:ext cx="3429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endParaRPr lang="en-US" dirty="0"/>
          </a:p>
        </p:txBody>
      </p:sp>
      <p:graphicFrame>
        <p:nvGraphicFramePr>
          <p:cNvPr id="10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317253"/>
              </p:ext>
            </p:extLst>
          </p:nvPr>
        </p:nvGraphicFramePr>
        <p:xfrm>
          <a:off x="723899" y="4047665"/>
          <a:ext cx="3200402" cy="8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1600201"/>
              </a:tblGrid>
              <a:tr h="2115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633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495800" y="26670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fire_missile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3657600"/>
            <a:ext cx="3429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endParaRPr lang="en-US" dirty="0"/>
          </a:p>
        </p:txBody>
      </p:sp>
      <p:graphicFrame>
        <p:nvGraphicFramePr>
          <p:cNvPr id="13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653075"/>
              </p:ext>
            </p:extLst>
          </p:nvPr>
        </p:nvGraphicFramePr>
        <p:xfrm>
          <a:off x="4610099" y="4047665"/>
          <a:ext cx="3200402" cy="8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1600201"/>
              </a:tblGrid>
              <a:tr h="2115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633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1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defines </a:t>
            </a:r>
            <a:r>
              <a:rPr lang="en-US" i="1" dirty="0" smtClean="0"/>
              <a:t>atomic operations </a:t>
            </a:r>
            <a:r>
              <a:rPr lang="en-US" dirty="0" smtClean="0"/>
              <a:t>to handle these cases.</a:t>
            </a:r>
          </a:p>
          <a:p>
            <a:pPr marL="800100" lvl="1" indent="-342900"/>
            <a:r>
              <a:rPr lang="en-US" dirty="0" smtClean="0"/>
              <a:t>An atomic operation cannot be observed half-done by any thread</a:t>
            </a:r>
          </a:p>
          <a:p>
            <a:pPr marL="800100" lvl="1" indent="-342900"/>
            <a:r>
              <a:rPr lang="en-US" dirty="0" smtClean="0"/>
              <a:t>Atomic operations allow the programmer to specify more constraints for the compiler and processor</a:t>
            </a:r>
          </a:p>
          <a:p>
            <a:pPr marL="1485900" lvl="2" indent="-342900"/>
            <a:r>
              <a:rPr lang="en-US" i="1" dirty="0" smtClean="0"/>
              <a:t>Synchronizes-with</a:t>
            </a:r>
            <a:r>
              <a:rPr lang="en-US" dirty="0" smtClean="0"/>
              <a:t> relationship</a:t>
            </a:r>
          </a:p>
          <a:p>
            <a:pPr marL="1485900" lvl="2" indent="-342900"/>
            <a:r>
              <a:rPr lang="en-US" i="1" dirty="0" smtClean="0"/>
              <a:t>Happens-before</a:t>
            </a:r>
            <a:r>
              <a:rPr lang="en-US" dirty="0" smtClean="0"/>
              <a:t> relationship</a:t>
            </a:r>
          </a:p>
          <a:p>
            <a:pPr marL="800100" lvl="1" indent="-342900"/>
            <a:r>
              <a:rPr lang="en-US" dirty="0" smtClean="0"/>
              <a:t>Atomic operations are more expensive then non-atomic operations</a:t>
            </a:r>
          </a:p>
          <a:p>
            <a:pPr marL="800100" lvl="1" indent="-342900"/>
            <a:r>
              <a:rPr lang="en-US" dirty="0" smtClean="0"/>
              <a:t>Atomic operations occur on atomic types</a:t>
            </a:r>
          </a:p>
          <a:p>
            <a:pPr marL="1485900" lvl="2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C++ standard defines a memory model for concurrency.</a:t>
            </a:r>
          </a:p>
          <a:p>
            <a:pPr marL="800100" lvl="1" indent="-342900"/>
            <a:r>
              <a:rPr lang="en-US" dirty="0" smtClean="0"/>
              <a:t>An </a:t>
            </a:r>
            <a:r>
              <a:rPr lang="en-US" i="1" dirty="0" smtClean="0"/>
              <a:t>object</a:t>
            </a:r>
            <a:r>
              <a:rPr lang="en-US" dirty="0" smtClean="0"/>
              <a:t> is a region of storage</a:t>
            </a:r>
          </a:p>
          <a:p>
            <a:pPr marL="800100" lvl="1" indent="-342900"/>
            <a:r>
              <a:rPr lang="en-US" dirty="0" smtClean="0"/>
              <a:t>Each object is stored in one or more memory locations</a:t>
            </a:r>
          </a:p>
          <a:p>
            <a:pPr marL="800100" lvl="1" indent="-342900"/>
            <a:r>
              <a:rPr lang="en-US" dirty="0" smtClean="0"/>
              <a:t>An object may be divided into </a:t>
            </a:r>
            <a:r>
              <a:rPr lang="en-US" dirty="0" err="1" smtClean="0"/>
              <a:t>subobjects</a:t>
            </a: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r>
              <a:rPr lang="en-US" dirty="0" smtClean="0"/>
              <a:t>Four key concepts about objects</a:t>
            </a:r>
          </a:p>
          <a:p>
            <a:pPr lvl="1"/>
            <a:r>
              <a:rPr lang="en-US" dirty="0" smtClean="0"/>
              <a:t>Every variable is an object, including those that are members of other objects</a:t>
            </a:r>
          </a:p>
          <a:p>
            <a:pPr lvl="1"/>
            <a:r>
              <a:rPr lang="en-US" dirty="0" smtClean="0"/>
              <a:t>Every objects occupies at least one memory location</a:t>
            </a:r>
          </a:p>
          <a:p>
            <a:pPr lvl="1"/>
            <a:r>
              <a:rPr lang="en-US" dirty="0" smtClean="0"/>
              <a:t>Variables of fundamental type (</a:t>
            </a:r>
            <a:r>
              <a:rPr lang="en-US" dirty="0" err="1" smtClean="0"/>
              <a:t>int</a:t>
            </a:r>
            <a:r>
              <a:rPr lang="en-US" dirty="0" smtClean="0"/>
              <a:t>, char, etc.) occupy exactly one memory location</a:t>
            </a:r>
          </a:p>
          <a:p>
            <a:pPr lvl="1"/>
            <a:r>
              <a:rPr lang="en-US" dirty="0" smtClean="0"/>
              <a:t>Adjacent bit fields are part of the same memory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data race</a:t>
            </a:r>
            <a:r>
              <a:rPr lang="en-US" dirty="0" smtClean="0"/>
              <a:t> occurs when </a:t>
            </a:r>
            <a:r>
              <a:rPr lang="en-US" dirty="0" smtClean="0">
                <a:latin typeface="+mj-lt"/>
              </a:rPr>
              <a:t>all</a:t>
            </a:r>
            <a:r>
              <a:rPr lang="en-US" dirty="0" smtClean="0"/>
              <a:t> of these conditions apply: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Two or more threads access the same memory location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One or both of these accesses is not atomic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One of both of these accesses is a write</a:t>
            </a:r>
          </a:p>
          <a:p>
            <a:pPr marL="342900" indent="-342900"/>
            <a:r>
              <a:rPr lang="en-US" dirty="0" smtClean="0"/>
              <a:t>A data race is undefined behavior – avoid it at all costs!</a:t>
            </a:r>
          </a:p>
          <a:p>
            <a:pPr marL="342900" indent="-342900"/>
            <a:r>
              <a:rPr lang="en-US" dirty="0" smtClean="0"/>
              <a:t>Preventing a data race, do one of the following</a:t>
            </a:r>
          </a:p>
          <a:p>
            <a:pPr marL="800100" lvl="1" indent="-342900"/>
            <a:r>
              <a:rPr lang="en-US" dirty="0" smtClean="0"/>
              <a:t>Use a mutex to allow only one thread to access</a:t>
            </a:r>
          </a:p>
          <a:p>
            <a:pPr marL="800100" lvl="1" indent="-342900"/>
            <a:r>
              <a:rPr lang="en-US" dirty="0" smtClean="0"/>
              <a:t>Use atomic operations in all threads to access</a:t>
            </a:r>
          </a:p>
          <a:p>
            <a:pPr marL="800100" lvl="1" indent="-342900"/>
            <a:r>
              <a:rPr lang="en-US" dirty="0" smtClean="0"/>
              <a:t>Do not write the data, access it for reads only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object in a C++ program has a </a:t>
            </a:r>
            <a:r>
              <a:rPr lang="en-US" i="1" dirty="0" smtClean="0"/>
              <a:t>modification order</a:t>
            </a:r>
            <a:endParaRPr lang="en-US" dirty="0" smtClean="0"/>
          </a:p>
          <a:p>
            <a:pPr marL="800100" lvl="1" indent="-342900"/>
            <a:r>
              <a:rPr lang="en-US" dirty="0" smtClean="0"/>
              <a:t>The order writes are applied to that object by all threads</a:t>
            </a:r>
          </a:p>
          <a:p>
            <a:pPr marL="800100" lvl="1" indent="-342900"/>
            <a:r>
              <a:rPr lang="en-US" dirty="0" smtClean="0"/>
              <a:t>All threads should agree on this order, or problems will occur</a:t>
            </a:r>
          </a:p>
          <a:p>
            <a:pPr marL="800100" lvl="1" indent="-342900"/>
            <a:r>
              <a:rPr lang="en-US" dirty="0" smtClean="0"/>
              <a:t>How do we enforce this order across all threads?</a:t>
            </a:r>
          </a:p>
          <a:p>
            <a:pPr marL="1485900" lvl="2" indent="-342900"/>
            <a:r>
              <a:rPr lang="en-US" dirty="0" smtClean="0"/>
              <a:t>Developer synchronization – mutexes</a:t>
            </a:r>
          </a:p>
          <a:p>
            <a:pPr marL="1485900" lvl="2" indent="-342900"/>
            <a:r>
              <a:rPr lang="en-US" dirty="0" smtClean="0"/>
              <a:t>Compilers synchronization – atomics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Atomics may not prevent a race condition</a:t>
            </a:r>
          </a:p>
          <a:p>
            <a:pPr marL="800100" lvl="1" indent="-342900"/>
            <a:r>
              <a:rPr lang="en-US" dirty="0" smtClean="0"/>
              <a:t>The modification order may change run to run</a:t>
            </a:r>
          </a:p>
          <a:p>
            <a:pPr marL="800100" lvl="1" indent="-342900"/>
            <a:r>
              <a:rPr lang="en-US" dirty="0" smtClean="0"/>
              <a:t>A data race, and undefined behavior, will not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C++ defines a template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::atomic&lt;&gt;</a:t>
            </a:r>
            <a:endParaRPr lang="en-US" dirty="0" smtClean="0"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Provides specializations for built-in types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::atomic&lt;char&gt;, </a:t>
            </a:r>
            <a:r>
              <a:rPr lang="en-US" dirty="0" smtClean="0">
                <a:cs typeface="Courier New" panose="02070309020205020404" pitchFamily="49" charset="0"/>
              </a:rPr>
              <a:t>etc.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Allows user-defined types to be used as atomics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Atomic types have a few interesting properties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cs typeface="Courier New" panose="02070309020205020404" pitchFamily="49" charset="0"/>
              </a:rPr>
              <a:t>copyable</a:t>
            </a:r>
            <a:endParaRPr lang="en-US" dirty="0" smtClean="0"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Not assignable (in the normal sense)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Have explicit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dirty="0" smtClean="0">
                <a:cs typeface="Courier New" panose="02070309020205020404" pitchFamily="49" charset="0"/>
              </a:rPr>
              <a:t> (read)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dirty="0" smtClean="0">
                <a:cs typeface="Courier New" panose="02070309020205020404" pitchFamily="49" charset="0"/>
              </a:rPr>
              <a:t> (write) methods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Support read-modify-write operations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exchange</a:t>
            </a:r>
            <a:r>
              <a:rPr lang="en-US" dirty="0" smtClean="0">
                <a:cs typeface="Courier New" panose="02070309020205020404" pitchFamily="49" charset="0"/>
              </a:rPr>
              <a:t> methods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May be implemented without locks,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is_lock_free</a:t>
            </a:r>
            <a:r>
              <a:rPr lang="en-US" dirty="0" smtClean="0">
                <a:cs typeface="Courier New" panose="02070309020205020404" pitchFamily="49" charset="0"/>
              </a:rPr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238</TotalTime>
  <Words>1086</Words>
  <Application>Microsoft Office PowerPoint</Application>
  <PresentationFormat>On-screen Show (4:3)</PresentationFormat>
  <Paragraphs>181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Atomics and the C++ Memory Model</vt:lpstr>
      <vt:lpstr>Your code does not do what you think</vt:lpstr>
      <vt:lpstr>What could go wrong?</vt:lpstr>
      <vt:lpstr>What could go wrong?</vt:lpstr>
      <vt:lpstr>Atomic operations</vt:lpstr>
      <vt:lpstr>Defining an Object</vt:lpstr>
      <vt:lpstr>data races</vt:lpstr>
      <vt:lpstr>Modification Order</vt:lpstr>
      <vt:lpstr>Atomic types</vt:lpstr>
      <vt:lpstr>How are atomic types implemented?</vt:lpstr>
      <vt:lpstr>Enforcing ordering</vt:lpstr>
      <vt:lpstr>Example</vt:lpstr>
      <vt:lpstr>Memory ordering</vt:lpstr>
      <vt:lpstr>Exit Example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21</cp:revision>
  <dcterms:created xsi:type="dcterms:W3CDTF">2013-10-08T10:17:29Z</dcterms:created>
  <dcterms:modified xsi:type="dcterms:W3CDTF">2013-12-11T11:27:06Z</dcterms:modified>
</cp:coreProperties>
</file>