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1/6/2014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mpi.org/doc/v1.6/man3/MPI_Init.3.php" TargetMode="External"/><Relationship Id="rId7" Type="http://schemas.openxmlformats.org/officeDocument/2006/relationships/hyperlink" Target="http://www.open-mpi.org/doc/v1.6/man3/MPI_Recv.3.php" TargetMode="External"/><Relationship Id="rId2" Type="http://schemas.openxmlformats.org/officeDocument/2006/relationships/hyperlink" Target="http://www.open-mpi.org/doc/v1.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mpi.org/doc/v1.6/man3/MPI_Send.3.php" TargetMode="External"/><Relationship Id="rId5" Type="http://schemas.openxmlformats.org/officeDocument/2006/relationships/hyperlink" Target="http://www.open-mpi.org/doc/v1.6/man3/MPI_Comm_rank.3.php" TargetMode="External"/><Relationship Id="rId4" Type="http://schemas.openxmlformats.org/officeDocument/2006/relationships/hyperlink" Target="http://www.open-mpi.org/doc/v1.6/man3/MPI_Finalize.3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Introduction to MPI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Process-level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startup and shutdown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process that uses MPI must call two methods</a:t>
            </a:r>
          </a:p>
          <a:p>
            <a:pPr marL="800100" lvl="1" indent="-342900"/>
            <a:r>
              <a:rPr lang="en-US" dirty="0" smtClean="0"/>
              <a:t>MPI_Init must be called before any other MPI method</a:t>
            </a:r>
          </a:p>
          <a:p>
            <a:pPr marL="800100" lvl="1" indent="-342900"/>
            <a:r>
              <a:rPr lang="en-US" dirty="0" smtClean="0"/>
              <a:t>MPI_Finalize must be called before an MPI process exits</a:t>
            </a:r>
          </a:p>
          <a:p>
            <a:pPr marL="1485900" lvl="2" indent="-342900"/>
            <a:r>
              <a:rPr lang="en-US" dirty="0" smtClean="0"/>
              <a:t>No pending messages can exist when MPI_Finalize is called</a:t>
            </a:r>
          </a:p>
          <a:p>
            <a:pPr marL="1485900" lvl="2" indent="-342900"/>
            <a:r>
              <a:rPr lang="en-US" dirty="0" smtClean="0"/>
              <a:t>No MPI methods may be called after MPI_Finalize</a:t>
            </a:r>
          </a:p>
          <a:p>
            <a:pPr marL="342900" indent="-342900"/>
            <a:r>
              <a:rPr lang="en-US" dirty="0" smtClean="0"/>
              <a:t>Signatures:</a:t>
            </a: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/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MPI_Finalize()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your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MPI process in a given communicator group has a </a:t>
            </a:r>
            <a:r>
              <a:rPr lang="en-US" i="1" dirty="0" smtClean="0"/>
              <a:t>rank</a:t>
            </a:r>
            <a:r>
              <a:rPr lang="en-US" dirty="0"/>
              <a:t> </a:t>
            </a:r>
            <a:r>
              <a:rPr lang="en-US" dirty="0" smtClean="0"/>
              <a:t>– the unique integer identifier of the process.</a:t>
            </a:r>
          </a:p>
          <a:p>
            <a:pPr marL="800100" lvl="1" indent="-342900"/>
            <a:r>
              <a:rPr lang="en-US" dirty="0" smtClean="0"/>
              <a:t>The first process is the rank 0 process.</a:t>
            </a:r>
          </a:p>
          <a:p>
            <a:pPr marL="800100" lvl="1" indent="-342900"/>
            <a:r>
              <a:rPr lang="en-US" dirty="0" smtClean="0"/>
              <a:t>The MPI_Comm_rank method can be used to find the rank of a given process.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Signature: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MPI_Comm_rank(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will use the default communicator group,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Often the rank 0 process will be the master or supervisor process, and have special duties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MPI_Send and MPI_Recv methods to pass messages.</a:t>
            </a:r>
          </a:p>
          <a:p>
            <a:pPr marL="800100" lvl="1" indent="-342900"/>
            <a:r>
              <a:rPr lang="en-US" dirty="0" smtClean="0"/>
              <a:t>MPI_Send is called to send a message to another process</a:t>
            </a:r>
          </a:p>
          <a:p>
            <a:pPr marL="800100" lvl="1" indent="-342900"/>
            <a:r>
              <a:rPr lang="en-US" dirty="0" smtClean="0"/>
              <a:t>MPI_Recv is called to get a message sent to this process</a:t>
            </a:r>
          </a:p>
          <a:p>
            <a:pPr marL="800100" lvl="1" indent="-342900"/>
            <a:r>
              <a:rPr lang="en-US" dirty="0" smtClean="0"/>
              <a:t>Both of these methods are </a:t>
            </a:r>
            <a:r>
              <a:rPr lang="en-US" i="1" dirty="0" smtClean="0"/>
              <a:t>blocking</a:t>
            </a:r>
            <a:endParaRPr lang="en-US" dirty="0"/>
          </a:p>
          <a:p>
            <a:pPr marL="1485900" lvl="2" indent="-342900"/>
            <a:r>
              <a:rPr lang="en-US" dirty="0" smtClean="0"/>
              <a:t>MPI_Send does not return until the matching MPI_Recv has started and the data is sent.</a:t>
            </a:r>
          </a:p>
          <a:p>
            <a:pPr marL="1485900" lvl="2" indent="-342900"/>
            <a:r>
              <a:rPr lang="en-US" dirty="0" smtClean="0"/>
              <a:t>MPI_Recv does not return until the match send has started and the data is received.</a:t>
            </a:r>
          </a:p>
          <a:p>
            <a:pPr marL="800100" lvl="1" indent="-342900"/>
            <a:r>
              <a:rPr lang="en-US" dirty="0" smtClean="0"/>
              <a:t>MPI does define non-blocking send and receive methods</a:t>
            </a:r>
          </a:p>
          <a:p>
            <a:pPr marL="800100" lvl="1" indent="-342900"/>
            <a:r>
              <a:rPr lang="en-US" dirty="0" smtClean="0"/>
              <a:t>The performance benefit is sometimes not worth the cost of implementation.</a:t>
            </a:r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and </a:t>
            </a:r>
            <a:r>
              <a:rPr lang="en-US" dirty="0" err="1" smtClean="0"/>
              <a:t>RecV</a:t>
            </a:r>
            <a:r>
              <a:rPr lang="en-US" dirty="0" smtClean="0"/>
              <a:t>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MPI_Send(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MPI_Recv(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*status)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MPI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requires a special run-time environment.</a:t>
            </a:r>
          </a:p>
          <a:p>
            <a:pPr marL="800100" lvl="1" indent="-342900"/>
            <a:r>
              <a:rPr lang="en-US" dirty="0" smtClean="0"/>
              <a:t>Fortran, C, and C++ all don’t use a run-time environment.</a:t>
            </a:r>
          </a:p>
          <a:p>
            <a:pPr marL="800100" lvl="1" indent="-342900"/>
            <a:r>
              <a:rPr lang="en-US" dirty="0" smtClean="0"/>
              <a:t>MPI programs must start with a special program</a:t>
            </a:r>
          </a:p>
          <a:p>
            <a:pPr marL="800100" lvl="1" indent="-342900"/>
            <a:r>
              <a:rPr lang="en-US" dirty="0" smtClean="0"/>
              <a:t>For MPICH2 that program is named </a:t>
            </a:r>
            <a:r>
              <a:rPr lang="en-US" dirty="0" err="1" smtClean="0"/>
              <a:t>mpiexec</a:t>
            </a:r>
            <a:endParaRPr lang="en-US" dirty="0" smtClean="0"/>
          </a:p>
          <a:p>
            <a:pPr marL="1485900" lvl="2" indent="-342900"/>
            <a:r>
              <a:rPr lang="en-US" dirty="0" err="1"/>
              <a:t>mpiexec</a:t>
            </a:r>
            <a:r>
              <a:rPr lang="en-US" dirty="0"/>
              <a:t> creates each </a:t>
            </a:r>
            <a:r>
              <a:rPr lang="en-US" dirty="0" smtClean="0"/>
              <a:t>process</a:t>
            </a:r>
          </a:p>
          <a:p>
            <a:pPr marL="1485900" lvl="2" indent="-342900"/>
            <a:r>
              <a:rPr lang="en-US" dirty="0" err="1" smtClean="0"/>
              <a:t>mpiexec</a:t>
            </a:r>
            <a:r>
              <a:rPr lang="en-US" dirty="0" smtClean="0"/>
              <a:t> calls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for each process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5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MPI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write unit tests when this special run-time environment is necessary?</a:t>
            </a:r>
          </a:p>
          <a:p>
            <a:pPr marL="800100" lvl="1" indent="-342900"/>
            <a:r>
              <a:rPr lang="en-US" dirty="0" smtClean="0"/>
              <a:t>Short answer: Don’t</a:t>
            </a:r>
          </a:p>
          <a:p>
            <a:pPr marL="800100" lvl="1" indent="-342900"/>
            <a:r>
              <a:rPr lang="en-US" dirty="0" smtClean="0"/>
              <a:t>Longer answer: Use dependency injection to isolate the MPI interface calls</a:t>
            </a:r>
          </a:p>
          <a:p>
            <a:pPr marL="1485900" lvl="2" indent="-342900"/>
            <a:r>
              <a:rPr lang="en-US" dirty="0" smtClean="0"/>
              <a:t>Wrap the MPI API in a custom interface</a:t>
            </a:r>
          </a:p>
          <a:p>
            <a:pPr marL="1485900" lvl="2" indent="-342900"/>
            <a:r>
              <a:rPr lang="en-US" dirty="0" smtClean="0"/>
              <a:t>All production code that uses MPI will use this interface</a:t>
            </a:r>
          </a:p>
          <a:p>
            <a:pPr marL="1485900" lvl="2" indent="-342900"/>
            <a:r>
              <a:rPr lang="en-US" dirty="0" smtClean="0"/>
              <a:t>Implement a mock MPI object to pass to production code from unit tests</a:t>
            </a:r>
          </a:p>
          <a:p>
            <a:pPr marL="1485900" lvl="2" indent="-342900"/>
            <a:r>
              <a:rPr lang="en-US" dirty="0" smtClean="0"/>
              <a:t>Use the real MPI interface to pass to production code from other production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custom MPI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MpiAdapterInterface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MpiCommRank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status)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production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MpiCommRank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MPI_Comm_rank(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production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MPI_Send(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dest,tag,comm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5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production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status)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MPI_Recv(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Interface (MPI)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Passing Interface (MPI) is a standard system for message passing among processes.</a:t>
            </a:r>
          </a:p>
          <a:p>
            <a:pPr marL="800100" lvl="1" indent="-342900"/>
            <a:r>
              <a:rPr lang="en-US" dirty="0" smtClean="0"/>
              <a:t>Design to facilitate concurrent software</a:t>
            </a:r>
          </a:p>
          <a:p>
            <a:pPr marL="800100" lvl="1" indent="-342900"/>
            <a:r>
              <a:rPr lang="en-US" dirty="0" smtClean="0"/>
              <a:t>Many different implementations</a:t>
            </a:r>
          </a:p>
          <a:p>
            <a:pPr marL="1485900" lvl="2" indent="-342900"/>
            <a:r>
              <a:rPr lang="en-US" dirty="0" smtClean="0"/>
              <a:t>Open MPI</a:t>
            </a:r>
          </a:p>
          <a:p>
            <a:pPr marL="1485900" lvl="2" indent="-342900"/>
            <a:r>
              <a:rPr lang="en-US" dirty="0" smtClean="0"/>
              <a:t>Intel MPI</a:t>
            </a:r>
          </a:p>
          <a:p>
            <a:pPr marL="1485900" lvl="2" indent="-342900"/>
            <a:r>
              <a:rPr lang="en-US" dirty="0" smtClean="0"/>
              <a:t>HP MPI</a:t>
            </a:r>
          </a:p>
          <a:p>
            <a:pPr marL="1485900" lvl="2" indent="-342900"/>
            <a:r>
              <a:rPr lang="en-US" dirty="0" smtClean="0"/>
              <a:t>MPICH2</a:t>
            </a:r>
          </a:p>
          <a:p>
            <a:pPr marL="800100" lvl="1" indent="-342900"/>
            <a:r>
              <a:rPr lang="en-US" dirty="0" smtClean="0"/>
              <a:t>Processes may execute on the same machine or on different machines</a:t>
            </a:r>
          </a:p>
          <a:p>
            <a:pPr marL="800100" lvl="1" indent="-342900"/>
            <a:r>
              <a:rPr lang="en-US" dirty="0" smtClean="0"/>
              <a:t>Often called distributed-memory parallel concurrency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an example of a map-reduce implementation using MPI.</a:t>
            </a:r>
          </a:p>
          <a:p>
            <a:pPr marL="800100" lvl="1" indent="-342900"/>
            <a:r>
              <a:rPr lang="en-US" dirty="0" smtClean="0"/>
              <a:t>This is similar to our task-based concurrency map-reduce algorithm.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5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</a:t>
            </a:r>
            <a:r>
              <a:rPr lang="en-US" dirty="0" smtClean="0"/>
              <a:t>s using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attempt to implement a simple sum of integers using MPI.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this point, we have learned about thread-based concurrency.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6670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6400" y="42672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574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102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2"/>
            <a:endCxn id="11" idx="0"/>
          </p:cNvCxnSpPr>
          <p:nvPr/>
        </p:nvCxnSpPr>
        <p:spPr>
          <a:xfrm>
            <a:off x="26289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44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98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3200400" y="504825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6800" y="50292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52800" y="5867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724400" y="5181600"/>
            <a:ext cx="4191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581400" y="51816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9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Process-based concurrency uses processes instead of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6670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0" y="4838700"/>
            <a:ext cx="1295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4838700"/>
            <a:ext cx="12001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4838700"/>
            <a:ext cx="1219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0" idx="0"/>
          </p:cNvCxnSpPr>
          <p:nvPr/>
        </p:nvCxnSpPr>
        <p:spPr>
          <a:xfrm flipH="1">
            <a:off x="2552700" y="3657600"/>
            <a:ext cx="7620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815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198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3200400" y="504825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4933950" y="5048250"/>
            <a:ext cx="476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2800" y="5867400"/>
            <a:ext cx="2057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Communication mechanism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724400" y="5181600"/>
            <a:ext cx="4191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581400" y="51816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For Process-based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parts of the algorithm is different in process-based concurrency.</a:t>
            </a:r>
          </a:p>
          <a:p>
            <a:pPr marL="800100" lvl="1" indent="-342900"/>
            <a:r>
              <a:rPr lang="en-US" dirty="0" smtClean="0"/>
              <a:t>Memory is </a:t>
            </a:r>
            <a:r>
              <a:rPr lang="en-US" b="1" dirty="0" smtClean="0"/>
              <a:t>not</a:t>
            </a:r>
            <a:r>
              <a:rPr lang="en-US" dirty="0" smtClean="0"/>
              <a:t> shared by default (OS limitation)</a:t>
            </a:r>
          </a:p>
          <a:p>
            <a:pPr marL="800100" lvl="1" indent="-342900"/>
            <a:r>
              <a:rPr lang="en-US" dirty="0" smtClean="0"/>
              <a:t>Communication is done explicitly via messages</a:t>
            </a:r>
          </a:p>
          <a:p>
            <a:pPr marL="1485900" lvl="2" indent="-342900"/>
            <a:r>
              <a:rPr lang="en-US" dirty="0" smtClean="0"/>
              <a:t>Shared memory</a:t>
            </a:r>
          </a:p>
          <a:p>
            <a:pPr marL="1485900" lvl="2" indent="-342900"/>
            <a:r>
              <a:rPr lang="en-US" dirty="0" smtClean="0"/>
              <a:t>TCP/IP</a:t>
            </a:r>
          </a:p>
          <a:p>
            <a:pPr marL="1485900" lvl="2" indent="-342900"/>
            <a:r>
              <a:rPr lang="en-US" dirty="0" err="1" smtClean="0"/>
              <a:t>Infiniband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Combination of </a:t>
            </a:r>
            <a:r>
              <a:rPr lang="en-US" dirty="0" err="1" smtClean="0"/>
              <a:t>approachs</a:t>
            </a:r>
            <a:endParaRPr lang="en-US" dirty="0" smtClean="0"/>
          </a:p>
          <a:p>
            <a:pPr marL="800100" lvl="1" indent="-342900"/>
            <a:r>
              <a:rPr lang="en-US" dirty="0" smtClean="0"/>
              <a:t>Communication is managed by a run-time environment</a:t>
            </a:r>
          </a:p>
          <a:p>
            <a:pPr marL="1485900" lvl="2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vs. process concurrency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970133"/>
              </p:ext>
            </p:extLst>
          </p:nvPr>
        </p:nvGraphicFramePr>
        <p:xfrm>
          <a:off x="457200" y="2057400"/>
          <a:ext cx="7620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Process-based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memory, 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Sharing</a:t>
                      </a:r>
                      <a:r>
                        <a:rPr lang="en-US" baseline="0" dirty="0" smtClean="0"/>
                        <a:t> by 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r>
                        <a:rPr lang="en-US" baseline="0" dirty="0" smtClean="0"/>
                        <a:t> 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logic 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thread or process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Thread-based</a:t>
            </a:r>
          </a:p>
          <a:p>
            <a:pPr marL="800100" lvl="1" indent="-342900"/>
            <a:r>
              <a:rPr lang="en-US" dirty="0" smtClean="0"/>
              <a:t>Benefits</a:t>
            </a:r>
          </a:p>
          <a:p>
            <a:pPr marL="1485900" lvl="2" indent="-342900"/>
            <a:r>
              <a:rPr lang="en-US" dirty="0" smtClean="0"/>
              <a:t>No additional run-time required</a:t>
            </a:r>
          </a:p>
          <a:p>
            <a:pPr marL="1485900" lvl="2" indent="-342900"/>
            <a:r>
              <a:rPr lang="en-US" dirty="0" smtClean="0"/>
              <a:t>Good debugging tools</a:t>
            </a:r>
          </a:p>
          <a:p>
            <a:pPr marL="800100" lvl="1" indent="-342900"/>
            <a:r>
              <a:rPr lang="en-US" dirty="0" smtClean="0"/>
              <a:t>Costs</a:t>
            </a:r>
          </a:p>
          <a:p>
            <a:pPr marL="1485900" lvl="2" indent="-342900"/>
            <a:r>
              <a:rPr lang="en-US" dirty="0" smtClean="0"/>
              <a:t>Deal with shared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Process-based</a:t>
            </a:r>
          </a:p>
          <a:p>
            <a:pPr marL="800100" lvl="1" indent="-342900"/>
            <a:r>
              <a:rPr lang="en-US" dirty="0" smtClean="0"/>
              <a:t>Benefits</a:t>
            </a:r>
          </a:p>
          <a:p>
            <a:pPr marL="1485900" lvl="2" indent="-342900"/>
            <a:r>
              <a:rPr lang="en-US" dirty="0" smtClean="0"/>
              <a:t>No sharing by default</a:t>
            </a:r>
          </a:p>
          <a:p>
            <a:pPr marL="1485900" lvl="2" indent="-342900"/>
            <a:r>
              <a:rPr lang="en-US" dirty="0" smtClean="0"/>
              <a:t>No scalability constraints</a:t>
            </a:r>
          </a:p>
          <a:p>
            <a:pPr marL="800100" lvl="1" indent="-342900"/>
            <a:r>
              <a:rPr lang="en-US" dirty="0" smtClean="0"/>
              <a:t>Costs</a:t>
            </a:r>
          </a:p>
          <a:p>
            <a:pPr marL="1485900" lvl="2" indent="-342900"/>
            <a:r>
              <a:rPr lang="en-US" dirty="0" smtClean="0"/>
              <a:t>Run-time setup and configuration</a:t>
            </a:r>
          </a:p>
          <a:p>
            <a:pPr marL="1485900" lvl="2" indent="-342900"/>
            <a:r>
              <a:rPr lang="en-US" dirty="0" smtClean="0"/>
              <a:t>Sometimes difficult to debug</a:t>
            </a:r>
          </a:p>
          <a:p>
            <a:pPr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scientific computing MPI is the most-used system for distributed memory parallel concurrency.</a:t>
            </a:r>
          </a:p>
          <a:p>
            <a:pPr marL="800100" lvl="1" indent="-342900"/>
            <a:r>
              <a:rPr lang="en-US" dirty="0" err="1" smtClean="0"/>
              <a:t>Erlang</a:t>
            </a:r>
            <a:endParaRPr lang="en-US" dirty="0"/>
          </a:p>
          <a:p>
            <a:pPr marL="1485900" lvl="2" indent="-342900"/>
            <a:r>
              <a:rPr lang="en-US" dirty="0" smtClean="0"/>
              <a:t>Process-based concurrency for soft real-time applications</a:t>
            </a:r>
          </a:p>
          <a:p>
            <a:pPr marL="1485900" lvl="2" indent="-342900"/>
            <a:r>
              <a:rPr lang="en-US" dirty="0" smtClean="0"/>
              <a:t>Originally used to implement ATM network switches</a:t>
            </a:r>
          </a:p>
          <a:p>
            <a:pPr marL="800100" lvl="1" indent="-342900"/>
            <a:r>
              <a:rPr lang="en-US" dirty="0" smtClean="0"/>
              <a:t>Hadoop</a:t>
            </a:r>
          </a:p>
          <a:p>
            <a:pPr marL="1485900" lvl="2" indent="-342900"/>
            <a:r>
              <a:rPr lang="en-US" dirty="0" smtClean="0"/>
              <a:t>Framework for processing of large data-set</a:t>
            </a:r>
          </a:p>
          <a:p>
            <a:pPr marL="1485900" lvl="2" indent="-342900"/>
            <a:r>
              <a:rPr lang="en-US" dirty="0" smtClean="0"/>
              <a:t>Implementation of map-reduce on multiple machines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We will focus on MPI in this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MPI interface is documented in Fortran, C, and C++.</a:t>
            </a:r>
          </a:p>
          <a:p>
            <a:pPr marL="800100" lvl="1" indent="-342900"/>
            <a:r>
              <a:rPr lang="en-US" dirty="0" smtClean="0"/>
              <a:t>Open MPI provides good 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will use only a few methods</a:t>
            </a:r>
          </a:p>
          <a:p>
            <a:pPr marL="1485900" lvl="2" indent="-342900"/>
            <a:r>
              <a:rPr lang="en-US" dirty="0" smtClean="0">
                <a:hlinkClick r:id="rId3"/>
              </a:rPr>
              <a:t>MPI_Init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4"/>
              </a:rPr>
              <a:t>MPI_Finalize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5"/>
              </a:rPr>
              <a:t>MPI_Comm_rank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6"/>
              </a:rPr>
              <a:t>MPI_Send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7"/>
              </a:rPr>
              <a:t>MPI_Recv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will use the C syntax, since it is simple, prevalent, and very similar to the C++ syntax.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478</TotalTime>
  <Words>966</Words>
  <Application>Microsoft Office PowerPoint</Application>
  <PresentationFormat>On-screen Show (4:3)</PresentationFormat>
  <Paragraphs>207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Essential</vt:lpstr>
      <vt:lpstr>Introduction to MPI</vt:lpstr>
      <vt:lpstr>Message Passing Interface (MPI)</vt:lpstr>
      <vt:lpstr>Thread-based concurrency</vt:lpstr>
      <vt:lpstr>Process-based concurrency</vt:lpstr>
      <vt:lpstr>Communication For Process-based</vt:lpstr>
      <vt:lpstr>Thread vs. process concurrency</vt:lpstr>
      <vt:lpstr>Choosing thread or process based</vt:lpstr>
      <vt:lpstr>MPI alternatives</vt:lpstr>
      <vt:lpstr>MPI Interface</vt:lpstr>
      <vt:lpstr>MPI startup and shutdown methods</vt:lpstr>
      <vt:lpstr>Determining your rank</vt:lpstr>
      <vt:lpstr>Passing messages</vt:lpstr>
      <vt:lpstr>Send and RecV signatures</vt:lpstr>
      <vt:lpstr>Running an MPI program</vt:lpstr>
      <vt:lpstr>Unit testing and MPI program</vt:lpstr>
      <vt:lpstr>Our custom MPI Interface</vt:lpstr>
      <vt:lpstr>The production implementations</vt:lpstr>
      <vt:lpstr>The production implementations</vt:lpstr>
      <vt:lpstr>The production implementations</vt:lpstr>
      <vt:lpstr>Example</vt:lpstr>
      <vt:lpstr>Gauss using MPI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23</cp:revision>
  <dcterms:created xsi:type="dcterms:W3CDTF">2013-10-08T10:17:29Z</dcterms:created>
  <dcterms:modified xsi:type="dcterms:W3CDTF">2014-01-06T11:52:39Z</dcterms:modified>
</cp:coreProperties>
</file>