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11/19/2013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thread/futu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a/12335206/38169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Asynchronous Operations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Useful multithreading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additional flexibility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exposes more wait methods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/>
              <a:t> </a:t>
            </a:r>
            <a:r>
              <a:rPr lang="en-US" dirty="0" smtClean="0"/>
              <a:t>– exit the wait after a given time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exit the wait at a given time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/>
              <a:t> type also has a method to notify more than one waiting thread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is like a gate that always allows one thread to continue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/>
              <a:t> allows all threads to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Spurious wakes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may exit before one of the notify methods is called</a:t>
            </a:r>
          </a:p>
          <a:p>
            <a:pPr marL="800100" lvl="1" indent="-342900"/>
            <a:r>
              <a:rPr lang="en-US" dirty="0" smtClean="0"/>
              <a:t>This is called a </a:t>
            </a:r>
            <a:r>
              <a:rPr lang="en-US" i="1" dirty="0" smtClean="0"/>
              <a:t>spurious wake</a:t>
            </a:r>
            <a:endParaRPr lang="en-US" dirty="0" smtClean="0"/>
          </a:p>
          <a:p>
            <a:pPr marL="800100" lvl="1" indent="-342900"/>
            <a:r>
              <a:rPr lang="en-US" dirty="0" smtClean="0"/>
              <a:t>May happen at any </a:t>
            </a:r>
            <a:r>
              <a:rPr lang="en-US" dirty="0" smtClean="0"/>
              <a:t>time</a:t>
            </a:r>
          </a:p>
          <a:p>
            <a:pPr marL="800100" lvl="1" indent="-342900"/>
            <a:r>
              <a:rPr lang="en-US" dirty="0" smtClean="0"/>
              <a:t>Could happen when predicate returns true</a:t>
            </a:r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Prefer to use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>
                <a:solidFill>
                  <a:schemeClr val="accent3"/>
                </a:solidFill>
              </a:rPr>
              <a:t> with a wake condition.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Check wake condition again after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</a:t>
            </a:r>
            <a:r>
              <a:rPr lang="en-US" dirty="0" smtClean="0">
                <a:solidFill>
                  <a:schemeClr val="accent3"/>
                </a:solidFill>
              </a:rPr>
              <a:t> returns.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not lock a mutex while calling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>
                <a:solidFill>
                  <a:schemeClr val="accent3"/>
                </a:solidFill>
              </a:rPr>
              <a:t> or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avoiding detach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exit a process which has spawned a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on the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on the thread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For a thread doing to some work,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can be problematic.</a:t>
            </a:r>
          </a:p>
          <a:p>
            <a:pPr marL="342900" indent="-342900"/>
            <a:r>
              <a:rPr lang="en-US" dirty="0" smtClean="0"/>
              <a:t>A condition variable can be used to exit a thread.</a:t>
            </a:r>
            <a:endParaRPr lang="en-US" dirty="0"/>
          </a:p>
          <a:p>
            <a:pPr marL="342900" indent="-342900"/>
            <a:r>
              <a:rPr lang="en-US" dirty="0" smtClean="0"/>
              <a:t>Let’s see an example.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>
                <a:solidFill>
                  <a:schemeClr val="tx2"/>
                </a:solidFill>
              </a:rPr>
              <a:t>There is a better way to do this though – we’ll see that later.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gauss a job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want to give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/>
              <a:t> method a fix number of values to sum, and let it run.</a:t>
            </a:r>
          </a:p>
          <a:p>
            <a:pPr marL="800100" lvl="1" indent="-342900"/>
            <a:r>
              <a:rPr lang="en-US" dirty="0" smtClean="0"/>
              <a:t>We can avoid the overhead and complexity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still want to do other work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>
                <a:cs typeface="Courier New" panose="02070309020205020404" pitchFamily="49" charset="0"/>
              </a:rPr>
              <a:t> is working, and get its result when we need it.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C++ provides an abstraction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asnyc</a:t>
            </a:r>
            <a:r>
              <a:rPr lang="en-US" dirty="0" smtClean="0">
                <a:cs typeface="Courier New" panose="02070309020205020404" pitchFamily="49" charset="0"/>
              </a:rPr>
              <a:t> to execute an </a:t>
            </a:r>
            <a:r>
              <a:rPr lang="en-US" i="1" dirty="0" smtClean="0">
                <a:cs typeface="Courier New" panose="02070309020205020404" pitchFamily="49" charset="0"/>
              </a:rPr>
              <a:t>asynchronous task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marL="800100" lvl="1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expects </a:t>
            </a:r>
            <a:r>
              <a:rPr lang="en-US" dirty="0" smtClean="0">
                <a:cs typeface="Courier New" panose="02070309020205020404" pitchFamily="49" charset="0"/>
              </a:rPr>
              <a:t>a callable object </a:t>
            </a:r>
            <a:r>
              <a:rPr lang="en-US" dirty="0" smtClean="0">
                <a:cs typeface="Courier New" panose="02070309020205020404" pitchFamily="49" charset="0"/>
              </a:rPr>
              <a:t>like </a:t>
            </a:r>
            <a:r>
              <a:rPr lang="en-US" dirty="0" smtClean="0">
                <a:cs typeface="Courier New" panose="02070309020205020404" pitchFamily="49" charset="0"/>
              </a:rPr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>
                <a:cs typeface="Courier New" panose="02070309020205020404" pitchFamily="49" charset="0"/>
              </a:rPr>
              <a:t> constructor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returns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future&lt;T&gt;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which will have the return value of the callable object </a:t>
            </a:r>
            <a:r>
              <a:rPr lang="en-US" dirty="0" smtClean="0">
                <a:solidFill>
                  <a:schemeClr val="tx2"/>
                </a:solidFill>
                <a:cs typeface="Courier New" panose="02070309020205020404" pitchFamily="49" charset="0"/>
              </a:rPr>
              <a:t>when it is ready</a:t>
            </a:r>
            <a:endParaRPr lang="en-US" dirty="0">
              <a:solidFill>
                <a:schemeClr val="tx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on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/>
              <a:t> provides two ways to wait</a:t>
            </a:r>
          </a:p>
          <a:p>
            <a:pPr marL="800100" lvl="1" indent="-342900"/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waits until the future is ready, then returns the value of type T</a:t>
            </a:r>
          </a:p>
          <a:p>
            <a:pPr marL="800100" lvl="1" indent="-342900"/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waits until the future is ready, then returns.</a:t>
            </a:r>
          </a:p>
          <a:p>
            <a:pPr marL="1485900" lvl="2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– wait indefinitely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 smtClean="0"/>
              <a:t> – wait for </a:t>
            </a:r>
            <a:r>
              <a:rPr lang="en-US" i="1" dirty="0" smtClean="0"/>
              <a:t>at least </a:t>
            </a:r>
            <a:r>
              <a:rPr lang="en-US" dirty="0" smtClean="0"/>
              <a:t>a given length of time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wait until </a:t>
            </a:r>
            <a:r>
              <a:rPr lang="en-US" i="1" dirty="0" smtClean="0"/>
              <a:t>at least </a:t>
            </a:r>
            <a:r>
              <a:rPr lang="en-US" dirty="0" smtClean="0"/>
              <a:t>a given time has been reached</a:t>
            </a:r>
          </a:p>
          <a:p>
            <a:pPr marL="342900" indent="-342900"/>
            <a:r>
              <a:rPr lang="en-US" dirty="0" smtClean="0"/>
              <a:t>Notes</a:t>
            </a:r>
          </a:p>
          <a:p>
            <a:pPr marL="800100" lvl="1" indent="-342900"/>
            <a:r>
              <a:rPr lang="en-US" dirty="0" smtClean="0"/>
              <a:t>Not subject to a spurious wake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method may be called after any wait method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method may be called only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1"/>
            <a:r>
              <a:rPr lang="en-US" sz="1000" dirty="0"/>
              <a:t>Source: </a:t>
            </a:r>
            <a:r>
              <a:rPr lang="en-US" sz="1000" dirty="0" smtClean="0">
                <a:hlinkClick r:id="rId2"/>
              </a:rPr>
              <a:t>cppeference.com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35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172200" cy="43735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/>
              <a:t> can be obtained in three ways.</a:t>
            </a:r>
          </a:p>
          <a:p>
            <a:pPr marL="800100" lvl="1" indent="-342900"/>
            <a:r>
              <a:rPr lang="en-US" dirty="0" smtClean="0"/>
              <a:t>Return value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method.</a:t>
            </a:r>
          </a:p>
          <a:p>
            <a:pPr marL="800100" lvl="1" indent="-342900"/>
            <a:r>
              <a:rPr lang="en-US" dirty="0" smtClean="0"/>
              <a:t>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method.</a:t>
            </a:r>
          </a:p>
          <a:p>
            <a:pPr marL="800100" lvl="1" indent="-342900"/>
            <a:r>
              <a:rPr lang="en-US" dirty="0" smtClean="0"/>
              <a:t>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::promise&lt;T&gt;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::promise&lt;T&gt;</a:t>
            </a:r>
            <a:r>
              <a:rPr lang="en-US" dirty="0" smtClean="0"/>
              <a:t> may be used to implement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/>
              <a:t> method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 smtClean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629400" y="2362200"/>
            <a:ext cx="6858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1828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114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2706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Level of abstraction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</a:t>
            </a:r>
            <a:r>
              <a:rPr lang="en-US" smtClean="0">
                <a:hlinkClick r:id="rId2"/>
              </a:rPr>
              <a:t>Stack Overflow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4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with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operations are </a:t>
            </a:r>
            <a:r>
              <a:rPr lang="en-US" i="1" dirty="0" smtClean="0"/>
              <a:t>asynchronous</a:t>
            </a:r>
            <a:r>
              <a:rPr lang="en-US" dirty="0" smtClean="0"/>
              <a:t> when we have no knowledge of how the operating system will execute them</a:t>
            </a:r>
          </a:p>
          <a:p>
            <a:pPr marL="800100" lvl="1" indent="-342900"/>
            <a:r>
              <a:rPr lang="en-US" dirty="0" smtClean="0"/>
              <a:t>Preemptive multitasking operating systems use time slices to execute instructions (Windows and Linus are examples).</a:t>
            </a:r>
          </a:p>
          <a:p>
            <a:pPr marL="800100" lvl="1" indent="-342900"/>
            <a:r>
              <a:rPr lang="en-US" dirty="0" smtClean="0"/>
              <a:t>A given processor, in a time slice</a:t>
            </a:r>
          </a:p>
          <a:p>
            <a:pPr marL="1485900" lvl="2" indent="-342900"/>
            <a:r>
              <a:rPr lang="en-US" dirty="0" smtClean="0"/>
              <a:t>Executes a sequence of instructions</a:t>
            </a:r>
          </a:p>
          <a:p>
            <a:pPr marL="1485900" lvl="2" indent="-342900"/>
            <a:r>
              <a:rPr lang="en-US" dirty="0" smtClean="0"/>
              <a:t>Stores its register values (its context)</a:t>
            </a:r>
          </a:p>
          <a:p>
            <a:pPr marL="1485900" lvl="2" indent="-342900"/>
            <a:r>
              <a:rPr lang="en-US" dirty="0" smtClean="0"/>
              <a:t>Switches to execute a different sequence of instructions</a:t>
            </a:r>
          </a:p>
          <a:p>
            <a:pPr marL="800100" lvl="1" indent="-342900"/>
            <a:r>
              <a:rPr lang="en-US" dirty="0" smtClean="0"/>
              <a:t>The instructions way be from a different processes or different threads in the same process</a:t>
            </a:r>
          </a:p>
          <a:p>
            <a:pPr marL="800100" lvl="1" indent="-342900"/>
            <a:r>
              <a:rPr lang="en-US" dirty="0" smtClean="0"/>
              <a:t>This makes coding with multiple threads both difficult and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allows one thread to signal another thread.</a:t>
            </a:r>
          </a:p>
          <a:p>
            <a:pPr marL="800100" lvl="1" indent="-342900"/>
            <a:r>
              <a:rPr lang="en-US" sz="2400" dirty="0" smtClean="0"/>
              <a:t>Allows a thread to wait without constant looping</a:t>
            </a:r>
          </a:p>
          <a:p>
            <a:pPr marL="800100" lvl="1" indent="-342900"/>
            <a:r>
              <a:rPr lang="en-US" sz="2400" dirty="0" smtClean="0"/>
              <a:t>Allows a thread to know exactly when to do something</a:t>
            </a:r>
          </a:p>
          <a:p>
            <a:pPr marL="800100" lvl="1" indent="-342900"/>
            <a:r>
              <a:rPr lang="en-US" sz="2400" dirty="0" smtClean="0"/>
              <a:t>Used to synchronize two asynchronous operations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Let’s apply this to the gauss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Gauss with  a condition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gauss(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500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that we are using </a:t>
            </a:r>
            <a:r>
              <a:rPr lang="en-US" dirty="0" err="1" smtClean="0"/>
              <a:t>std</a:t>
            </a:r>
            <a:r>
              <a:rPr lang="en-US" dirty="0" smtClean="0"/>
              <a:t>::queue now, which is not thread-safe.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2895600" y="2438400"/>
            <a:ext cx="3810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mutex is locked here.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52400" y="32004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wait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Unlocks the mutex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Causes this thread to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Returns only when the </a:t>
            </a:r>
            <a:r>
              <a:rPr lang="en-US" dirty="0" err="1" smtClean="0"/>
              <a:t>notify_one</a:t>
            </a:r>
            <a:r>
              <a:rPr lang="en-US" dirty="0" smtClean="0"/>
              <a:t> method is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Locks the mutex when it returns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52400" y="35052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one entry in the queue is processed.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52400" y="4038600"/>
            <a:ext cx="838200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7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::ref(sum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a predicate also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is not too useful. What if we don’t want to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each time we add something to the queue?</a:t>
            </a:r>
          </a:p>
          <a:p>
            <a:pPr marL="800100" lvl="1" indent="-342900"/>
            <a:r>
              <a:rPr lang="en-US" dirty="0" smtClean="0"/>
              <a:t>A predicate is a callable object that returns a Boolean</a:t>
            </a:r>
          </a:p>
          <a:p>
            <a:pPr marL="800100" lvl="1" indent="-342900"/>
            <a:r>
              <a:rPr lang="en-US" dirty="0" smtClean="0"/>
              <a:t>We can add a predicate as a wake condition</a:t>
            </a:r>
          </a:p>
          <a:p>
            <a:pPr marL="800100" lvl="1" indent="-342900"/>
            <a:r>
              <a:rPr lang="en-US" dirty="0" smtClean="0"/>
              <a:t>This predicate will be called by the wait</a:t>
            </a:r>
          </a:p>
          <a:p>
            <a:pPr marL="1485900" lvl="2" indent="-342900"/>
            <a:r>
              <a:rPr lang="en-US" dirty="0" smtClean="0"/>
              <a:t>No telling when it will be called</a:t>
            </a:r>
          </a:p>
          <a:p>
            <a:pPr marL="1485900" lvl="2" indent="-342900"/>
            <a:r>
              <a:rPr lang="en-US" dirty="0" smtClean="0"/>
              <a:t>Always called with the mutex locked</a:t>
            </a:r>
          </a:p>
          <a:p>
            <a:pPr marL="1485900" lvl="2" indent="-342900"/>
            <a:r>
              <a:rPr lang="en-US" dirty="0" smtClean="0"/>
              <a:t>Returning true causes a </a:t>
            </a:r>
            <a:r>
              <a:rPr lang="en-US" i="1" dirty="0" smtClean="0"/>
              <a:t>spurious wakeup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useful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::ref(sum));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(i=1; i &lt;= 10000; ++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i) </a:t>
            </a:r>
            <a:r>
              <a:rPr lang="nn-NO" sz="23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.push(i);</a:t>
            </a:r>
          </a:p>
          <a:p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with a wake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gauss(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[]{</a:t>
            </a:r>
            <a:r>
              <a:rPr lang="en-US" sz="21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()});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wait() Behavior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555268"/>
              </p:ext>
            </p:extLst>
          </p:nvPr>
        </p:nvGraphicFramePr>
        <p:xfrm>
          <a:off x="990600" y="1752600"/>
          <a:ext cx="71628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  <a:gridCol w="26670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r>
                        <a:rPr lang="en-US" baseline="0" dirty="0" smtClean="0"/>
                        <a:t> on exit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Release lock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r>
                        <a:rPr lang="en-US" baseline="0" dirty="0" smtClean="0"/>
                        <a:t> not exit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Exits via 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9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329</TotalTime>
  <Words>1121</Words>
  <Application>Microsoft Office PowerPoint</Application>
  <PresentationFormat>On-screen Show (4:3)</PresentationFormat>
  <Paragraphs>198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Essential</vt:lpstr>
      <vt:lpstr>Asynchronous Operations</vt:lpstr>
      <vt:lpstr>Asynchronous operations </vt:lpstr>
      <vt:lpstr>Condition variables</vt:lpstr>
      <vt:lpstr>Gauss with  a condition variable</vt:lpstr>
      <vt:lpstr>Calling gauss</vt:lpstr>
      <vt:lpstr>Waiting for a predicate also</vt:lpstr>
      <vt:lpstr>A More useful gauss</vt:lpstr>
      <vt:lpstr>Gauss with a wake condition</vt:lpstr>
      <vt:lpstr>Summary of wait() Behavior</vt:lpstr>
      <vt:lpstr>Additional Methods</vt:lpstr>
      <vt:lpstr>Spurious wakes</vt:lpstr>
      <vt:lpstr>Use case: avoiding detach</vt:lpstr>
      <vt:lpstr>Give gauss a job to do</vt:lpstr>
      <vt:lpstr>Waiting on a future</vt:lpstr>
      <vt:lpstr>How to get a future</vt:lpstr>
      <vt:lpstr>Exceptions with futures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28</cp:revision>
  <dcterms:created xsi:type="dcterms:W3CDTF">2013-10-08T10:17:29Z</dcterms:created>
  <dcterms:modified xsi:type="dcterms:W3CDTF">2013-11-19T12:01:59Z</dcterms:modified>
</cp:coreProperties>
</file>