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12/6/2013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Atomics and the C++ Memory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code does not do what you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and processor have no need to do exactly what you tell them.</a:t>
            </a:r>
          </a:p>
          <a:p>
            <a:pPr marL="800100" lvl="1" indent="-342900"/>
            <a:r>
              <a:rPr lang="en-US" dirty="0" smtClean="0"/>
              <a:t>The compiler needs only to ensure that the </a:t>
            </a:r>
            <a:r>
              <a:rPr lang="en-US" i="1" dirty="0" smtClean="0"/>
              <a:t>observable behavior</a:t>
            </a:r>
            <a:r>
              <a:rPr lang="en-US" dirty="0" smtClean="0"/>
              <a:t> of a segment of code matches the source code.</a:t>
            </a:r>
          </a:p>
          <a:p>
            <a:pPr marL="1485900" lvl="2" indent="-342900"/>
            <a:r>
              <a:rPr lang="en-US" dirty="0" smtClean="0"/>
              <a:t>Not executing certain code</a:t>
            </a:r>
          </a:p>
          <a:p>
            <a:pPr marL="1485900" lvl="2" indent="-342900"/>
            <a:r>
              <a:rPr lang="en-US" dirty="0" smtClean="0"/>
              <a:t>Reordering operations</a:t>
            </a:r>
          </a:p>
          <a:p>
            <a:pPr marL="1485900" lvl="2" indent="-342900"/>
            <a:r>
              <a:rPr lang="en-US" dirty="0" smtClean="0"/>
              <a:t>Using registers instead of main memory</a:t>
            </a:r>
          </a:p>
          <a:p>
            <a:pPr marL="800100" lvl="1" indent="-342900"/>
            <a:r>
              <a:rPr lang="en-US" dirty="0" smtClean="0"/>
              <a:t>The processor may use</a:t>
            </a:r>
          </a:p>
          <a:p>
            <a:pPr marL="1485900" lvl="2" indent="-342900"/>
            <a:r>
              <a:rPr lang="en-US" dirty="0"/>
              <a:t>M</a:t>
            </a:r>
            <a:r>
              <a:rPr lang="en-US" dirty="0" smtClean="0"/>
              <a:t>ultiple pipelines</a:t>
            </a:r>
          </a:p>
          <a:p>
            <a:pPr marL="1485900" lvl="2" indent="-342900"/>
            <a:r>
              <a:rPr lang="en-US" dirty="0"/>
              <a:t>S</a:t>
            </a:r>
            <a:r>
              <a:rPr lang="en-US" dirty="0" smtClean="0"/>
              <a:t>peculative execution</a:t>
            </a:r>
          </a:p>
          <a:p>
            <a:pPr marL="1485900" lvl="2" indent="-342900"/>
            <a:r>
              <a:rPr lang="en-US" dirty="0"/>
              <a:t>L</a:t>
            </a:r>
            <a:r>
              <a:rPr lang="en-US" dirty="0" smtClean="0"/>
              <a:t>ocal caches</a:t>
            </a:r>
          </a:p>
          <a:p>
            <a:pPr marL="800100" lvl="1" indent="-342900"/>
            <a:r>
              <a:rPr lang="en-US" dirty="0" smtClean="0"/>
              <a:t>These are all good in single-threaded code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22731"/>
            <a:ext cx="3581400" cy="148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y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3623" y="3962400"/>
            <a:ext cx="7620000" cy="216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is free to organize these statements in any way it chooses.</a:t>
            </a:r>
          </a:p>
          <a:p>
            <a:pPr marL="742950" lvl="1" indent="-285750"/>
            <a:r>
              <a:rPr lang="en-US" dirty="0" smtClean="0"/>
              <a:t>Different compilers will handle this differently</a:t>
            </a:r>
          </a:p>
          <a:p>
            <a:pPr marL="742950" lvl="1" indent="-285750"/>
            <a:r>
              <a:rPr lang="en-US" dirty="0" smtClean="0"/>
              <a:t>Different versions of the same compiler will handle this differently</a:t>
            </a:r>
          </a:p>
          <a:p>
            <a:pPr marL="742950" lvl="1" indent="-285750"/>
            <a:r>
              <a:rPr lang="en-US" dirty="0" smtClean="0"/>
              <a:t>We need to tell the compiler more details about the 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7620000" cy="868363"/>
          </a:xfrm>
        </p:spPr>
        <p:txBody>
          <a:bodyPr/>
          <a:lstStyle/>
          <a:p>
            <a:r>
              <a:rPr lang="en-US" dirty="0" smtClean="0"/>
              <a:t>The processor has no need to update the value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 all caches.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880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 = 42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286000"/>
            <a:ext cx="3733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43;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0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317253"/>
              </p:ext>
            </p:extLst>
          </p:nvPr>
        </p:nvGraphicFramePr>
        <p:xfrm>
          <a:off x="7238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495800" y="2667000"/>
            <a:ext cx="3429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Thread 2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fire_missile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5800" y="3657600"/>
            <a:ext cx="3429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Cache</a:t>
            </a:r>
          </a:p>
          <a:p>
            <a:pPr algn="ctr"/>
            <a:endParaRPr lang="en-US" dirty="0"/>
          </a:p>
        </p:txBody>
      </p:sp>
      <p:graphicFrame>
        <p:nvGraphicFramePr>
          <p:cNvPr id="13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653075"/>
              </p:ext>
            </p:extLst>
          </p:nvPr>
        </p:nvGraphicFramePr>
        <p:xfrm>
          <a:off x="4610099" y="4047665"/>
          <a:ext cx="3200402" cy="8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/>
                <a:gridCol w="1600201"/>
              </a:tblGrid>
              <a:tr h="2115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6337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1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defines </a:t>
            </a:r>
            <a:r>
              <a:rPr lang="en-US" i="1" dirty="0" smtClean="0"/>
              <a:t>atomic operations </a:t>
            </a:r>
            <a:r>
              <a:rPr lang="en-US" dirty="0" smtClean="0"/>
              <a:t>to handle these cases.</a:t>
            </a:r>
          </a:p>
          <a:p>
            <a:pPr marL="800100" lvl="1" indent="-342900"/>
            <a:r>
              <a:rPr lang="en-US" dirty="0" smtClean="0"/>
              <a:t>An atomic operation cannot be observed half-done by any thread</a:t>
            </a:r>
          </a:p>
          <a:p>
            <a:pPr marL="800100" lvl="1" indent="-342900"/>
            <a:r>
              <a:rPr lang="en-US" dirty="0" smtClean="0"/>
              <a:t>Atomic operations allow the programmer to specify more constraints for the compiler and processor</a:t>
            </a:r>
          </a:p>
          <a:p>
            <a:pPr marL="1485900" lvl="2" indent="-342900"/>
            <a:r>
              <a:rPr lang="en-US" i="1" dirty="0" smtClean="0"/>
              <a:t>Synchronizes-with</a:t>
            </a:r>
            <a:r>
              <a:rPr lang="en-US" dirty="0" smtClean="0"/>
              <a:t> relationship</a:t>
            </a:r>
          </a:p>
          <a:p>
            <a:pPr marL="1485900" lvl="2" indent="-342900"/>
            <a:r>
              <a:rPr lang="en-US" i="1" dirty="0" smtClean="0"/>
              <a:t>Happens-before</a:t>
            </a:r>
            <a:r>
              <a:rPr lang="en-US" dirty="0" smtClean="0"/>
              <a:t> relationship</a:t>
            </a:r>
          </a:p>
          <a:p>
            <a:pPr marL="800100" lvl="1" indent="-342900"/>
            <a:r>
              <a:rPr lang="en-US" dirty="0" smtClean="0"/>
              <a:t>Atomic operations are more expensive then non-atomic </a:t>
            </a:r>
            <a:r>
              <a:rPr lang="en-US" dirty="0" smtClean="0"/>
              <a:t>operations</a:t>
            </a:r>
          </a:p>
          <a:p>
            <a:pPr marL="800100" lvl="1" indent="-342900"/>
            <a:r>
              <a:rPr lang="en-US" dirty="0" smtClean="0"/>
              <a:t>Atomic operations occur on atomic types</a:t>
            </a:r>
            <a:endParaRPr lang="en-US" dirty="0" smtClean="0"/>
          </a:p>
          <a:p>
            <a:pPr marL="1485900" lvl="2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C++ standard defines a memory model for concurrency.</a:t>
            </a:r>
          </a:p>
          <a:p>
            <a:pPr marL="800100" lvl="1" indent="-342900"/>
            <a:r>
              <a:rPr lang="en-US" dirty="0" smtClean="0"/>
              <a:t>An </a:t>
            </a:r>
            <a:r>
              <a:rPr lang="en-US" i="1" dirty="0" smtClean="0"/>
              <a:t>object</a:t>
            </a:r>
            <a:r>
              <a:rPr lang="en-US" dirty="0" smtClean="0"/>
              <a:t> is a region of storage</a:t>
            </a:r>
          </a:p>
          <a:p>
            <a:pPr marL="800100" lvl="1" indent="-342900"/>
            <a:r>
              <a:rPr lang="en-US" dirty="0" smtClean="0"/>
              <a:t>Each object is stored in one or more memory locations</a:t>
            </a:r>
          </a:p>
          <a:p>
            <a:pPr marL="800100" lvl="1" indent="-342900"/>
            <a:r>
              <a:rPr lang="en-US" dirty="0" smtClean="0"/>
              <a:t>An object may be divided into </a:t>
            </a:r>
            <a:r>
              <a:rPr lang="en-US" dirty="0" err="1" smtClean="0"/>
              <a:t>subobjects</a:t>
            </a: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r>
              <a:rPr lang="en-US" dirty="0" smtClean="0"/>
              <a:t>Four key concepts about objects</a:t>
            </a:r>
          </a:p>
          <a:p>
            <a:pPr lvl="1"/>
            <a:r>
              <a:rPr lang="en-US" dirty="0" smtClean="0"/>
              <a:t>Every variable is an object, including those that are members of other objects</a:t>
            </a:r>
          </a:p>
          <a:p>
            <a:pPr lvl="1"/>
            <a:r>
              <a:rPr lang="en-US" dirty="0" smtClean="0"/>
              <a:t>Every objects occupies at least one memory location</a:t>
            </a:r>
          </a:p>
          <a:p>
            <a:pPr lvl="1"/>
            <a:r>
              <a:rPr lang="en-US" dirty="0" smtClean="0"/>
              <a:t>Variables of fundamental type (</a:t>
            </a:r>
            <a:r>
              <a:rPr lang="en-US" dirty="0" err="1" smtClean="0"/>
              <a:t>int</a:t>
            </a:r>
            <a:r>
              <a:rPr lang="en-US" dirty="0" smtClean="0"/>
              <a:t>, char, etc.) occupy exactly one memory location</a:t>
            </a:r>
          </a:p>
          <a:p>
            <a:pPr lvl="1"/>
            <a:r>
              <a:rPr lang="en-US" dirty="0" smtClean="0"/>
              <a:t>Adjacent bit fields are part of the same memory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data race</a:t>
            </a:r>
            <a:r>
              <a:rPr lang="en-US" dirty="0" smtClean="0"/>
              <a:t> occurs when all of these conditions apply: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Two or more threads access the same memory 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or both of these accesses is not atomic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of both of these accesses is a write</a:t>
            </a:r>
          </a:p>
          <a:p>
            <a:pPr marL="342900" indent="-342900"/>
            <a:r>
              <a:rPr lang="en-US" dirty="0" smtClean="0"/>
              <a:t>A data race is undefined behavior – avoid it at all costs!</a:t>
            </a:r>
          </a:p>
          <a:p>
            <a:pPr marL="342900" indent="-342900"/>
            <a:r>
              <a:rPr lang="en-US" dirty="0" smtClean="0"/>
              <a:t>Preventing a data race, do one of the following</a:t>
            </a:r>
          </a:p>
          <a:p>
            <a:pPr marL="800100" lvl="1" indent="-342900"/>
            <a:r>
              <a:rPr lang="en-US" dirty="0" smtClean="0"/>
              <a:t>Use a mutex to allow only one thread to access</a:t>
            </a:r>
          </a:p>
          <a:p>
            <a:pPr marL="800100" lvl="1" indent="-342900"/>
            <a:r>
              <a:rPr lang="en-US" dirty="0" smtClean="0"/>
              <a:t>Use atomic operations in all threads to access</a:t>
            </a:r>
          </a:p>
          <a:p>
            <a:pPr marL="800100" lvl="1" indent="-342900"/>
            <a:r>
              <a:rPr lang="en-US" dirty="0" smtClean="0"/>
              <a:t>Do not write the data, access it for reads only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object in a C++ program has a </a:t>
            </a:r>
            <a:r>
              <a:rPr lang="en-US" i="1" dirty="0" smtClean="0"/>
              <a:t>modification order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The order writes are applied to that object by all threads</a:t>
            </a:r>
          </a:p>
          <a:p>
            <a:pPr marL="800100" lvl="1" indent="-342900"/>
            <a:r>
              <a:rPr lang="en-US" dirty="0" smtClean="0"/>
              <a:t>All threads should agree on this order, or problems will occur</a:t>
            </a:r>
          </a:p>
          <a:p>
            <a:pPr marL="800100" lvl="1" indent="-342900"/>
            <a:r>
              <a:rPr lang="en-US" dirty="0" smtClean="0"/>
              <a:t>How do we enforce this order across all threads?</a:t>
            </a:r>
          </a:p>
          <a:p>
            <a:pPr marL="1485900" lvl="2" indent="-342900"/>
            <a:r>
              <a:rPr lang="en-US" dirty="0" smtClean="0"/>
              <a:t>Developer synchronization – mutexes</a:t>
            </a:r>
          </a:p>
          <a:p>
            <a:pPr marL="1485900" lvl="2" indent="-342900"/>
            <a:r>
              <a:rPr lang="en-US" dirty="0" smtClean="0"/>
              <a:t>Compilers synchronization – atomics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Atomics may not prevent a race condition</a:t>
            </a:r>
          </a:p>
          <a:p>
            <a:pPr marL="800100" lvl="1" indent="-342900"/>
            <a:r>
              <a:rPr lang="en-US" dirty="0" smtClean="0"/>
              <a:t>The modification order may change run to run</a:t>
            </a:r>
          </a:p>
          <a:p>
            <a:pPr marL="800100" lvl="1" indent="-342900"/>
            <a:r>
              <a:rPr lang="en-US" dirty="0" smtClean="0"/>
              <a:t>A data race, and undefined behavior, will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C++ defines a template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::atomic&lt;&gt;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Provides specializations for built-in types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485900" lvl="2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::atomic&lt;char&gt;, </a:t>
            </a:r>
            <a:r>
              <a:rPr lang="en-US" dirty="0" smtClean="0">
                <a:cs typeface="Courier New" panose="02070309020205020404" pitchFamily="49" charset="0"/>
              </a:rPr>
              <a:t>etc.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Allows user-defined types to be used as atomics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Atomic types have a few interesting properties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cs typeface="Courier New" panose="02070309020205020404" pitchFamily="49" charset="0"/>
              </a:rPr>
              <a:t>copyable</a:t>
            </a:r>
            <a:endParaRPr lang="en-US" dirty="0" smtClean="0"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Not assignable (in the normal sense)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Have explicit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 smtClean="0">
                <a:cs typeface="Courier New" panose="02070309020205020404" pitchFamily="49" charset="0"/>
              </a:rPr>
              <a:t> (read)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>
                <a:cs typeface="Courier New" panose="02070309020205020404" pitchFamily="49" charset="0"/>
              </a:rPr>
              <a:t> (write)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Support read-modify-write operations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lang="en-US" dirty="0" smtClean="0">
                <a:cs typeface="Courier New" panose="02070309020205020404" pitchFamily="49" charset="0"/>
              </a:rPr>
              <a:t> methods</a:t>
            </a: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Maybe implemented without locks,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is_lock_free</a:t>
            </a:r>
            <a:r>
              <a:rPr lang="en-US" dirty="0" smtClean="0">
                <a:cs typeface="Courier New" panose="02070309020205020404" pitchFamily="49" charset="0"/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8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116</TotalTime>
  <Words>646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Atomics and the C++ Memory Model</vt:lpstr>
      <vt:lpstr>Your code does not do what you think</vt:lpstr>
      <vt:lpstr>What could go wrong?</vt:lpstr>
      <vt:lpstr>What could go wrong?</vt:lpstr>
      <vt:lpstr>Atomic operations</vt:lpstr>
      <vt:lpstr>Defining an Object</vt:lpstr>
      <vt:lpstr>data races</vt:lpstr>
      <vt:lpstr>Modification Order</vt:lpstr>
      <vt:lpstr>Atomic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13</cp:revision>
  <dcterms:created xsi:type="dcterms:W3CDTF">2013-10-08T10:17:29Z</dcterms:created>
  <dcterms:modified xsi:type="dcterms:W3CDTF">2013-12-06T11:45:08Z</dcterms:modified>
</cp:coreProperties>
</file>