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Hybrid 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 of Dennard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explored two types of concurrency</a:t>
            </a:r>
          </a:p>
          <a:p>
            <a:pPr marL="800100" lvl="1" indent="-342900"/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Process-based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14609"/>
              </p:ext>
            </p:extLst>
          </p:nvPr>
        </p:nvGraphicFramePr>
        <p:xfrm>
          <a:off x="1447800" y="335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concurrency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449884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Hybrid concurrency</a:t>
            </a:r>
            <a:r>
              <a:rPr lang="en-US" dirty="0" smtClean="0"/>
              <a:t> uses the available hardware resources in the most efficient manner</a:t>
            </a:r>
            <a:r>
              <a:rPr lang="en-US" dirty="0" smtClean="0"/>
              <a:t>.</a:t>
            </a:r>
          </a:p>
          <a:p>
            <a:pPr marL="800100" lvl="1" indent="-342900"/>
            <a:r>
              <a:rPr lang="en-US" dirty="0" smtClean="0"/>
              <a:t>Use process-based concurrency (e.g. MPI) to execute one fat process on each node</a:t>
            </a:r>
          </a:p>
          <a:p>
            <a:pPr marL="800100" lvl="1" indent="-342900"/>
            <a:r>
              <a:rPr lang="en-US" dirty="0" smtClean="0"/>
              <a:t>Use thread-based concurrency (e.g. task-based algorithms) inside each process</a:t>
            </a:r>
          </a:p>
          <a:p>
            <a:pPr marL="800100" lvl="1" indent="-342900"/>
            <a:r>
              <a:rPr lang="en-US" dirty="0" smtClean="0"/>
              <a:t>Use special hardware on each node</a:t>
            </a:r>
          </a:p>
          <a:p>
            <a:pPr marL="1485900" lvl="2" indent="-342900"/>
            <a:r>
              <a:rPr lang="en-US" dirty="0" smtClean="0"/>
              <a:t>Graphics Processing Unit (GPU)</a:t>
            </a:r>
          </a:p>
          <a:p>
            <a:pPr marL="1943100" lvl="3" indent="-342900"/>
            <a:r>
              <a:rPr lang="en-US" dirty="0" smtClean="0"/>
              <a:t>NVIDIA</a:t>
            </a:r>
          </a:p>
          <a:p>
            <a:pPr marL="1943100" lvl="3" indent="-342900"/>
            <a:r>
              <a:rPr lang="en-US" dirty="0" smtClean="0"/>
              <a:t>AMD/ATI</a:t>
            </a:r>
          </a:p>
          <a:p>
            <a:pPr marL="1485900" lvl="2" indent="-342900"/>
            <a:r>
              <a:rPr lang="en-US" dirty="0" smtClean="0"/>
              <a:t>Many Integrated Core (MIC)</a:t>
            </a:r>
          </a:p>
          <a:p>
            <a:pPr marL="1943100" lvl="3" indent="-342900"/>
            <a:r>
              <a:rPr lang="en-US" dirty="0" smtClean="0"/>
              <a:t>Intel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extensions and standards exist for GPU programming.</a:t>
            </a:r>
          </a:p>
          <a:p>
            <a:pPr marL="800100" lvl="1" indent="-342900"/>
            <a:r>
              <a:rPr lang="en-US" dirty="0" smtClean="0"/>
              <a:t>CUDA</a:t>
            </a:r>
          </a:p>
          <a:p>
            <a:pPr marL="1485900" lvl="2" indent="-342900"/>
            <a:r>
              <a:rPr lang="en-US" dirty="0" smtClean="0"/>
              <a:t>Developed by NVIDIA</a:t>
            </a:r>
          </a:p>
          <a:p>
            <a:pPr marL="1485900" lvl="2" indent="-342900"/>
            <a:r>
              <a:rPr lang="en-US" dirty="0" smtClean="0"/>
              <a:t>Latest NVIDIA cards have ~2600 processors</a:t>
            </a:r>
          </a:p>
          <a:p>
            <a:pPr marL="800100" lvl="1" indent="-342900"/>
            <a:r>
              <a:rPr lang="en-US" dirty="0" err="1" smtClean="0"/>
              <a:t>OpenCL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Open standard for GPU development</a:t>
            </a:r>
          </a:p>
          <a:p>
            <a:pPr marL="1485900" lvl="2" indent="-342900"/>
            <a:r>
              <a:rPr lang="en-US" dirty="0" smtClean="0"/>
              <a:t>Supported by NVIDIA, AMD, Intel</a:t>
            </a:r>
          </a:p>
          <a:p>
            <a:pPr marL="800100" lvl="1" indent="-342900"/>
            <a:r>
              <a:rPr lang="en-US" dirty="0" smtClean="0"/>
              <a:t>C++ AMP</a:t>
            </a:r>
          </a:p>
          <a:p>
            <a:pPr marL="1485900" lvl="2" indent="-342900"/>
            <a:r>
              <a:rPr lang="en-US" dirty="0" smtClean="0"/>
              <a:t>Microsoft standard competing with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these GPU programming standards share common characteristics.</a:t>
            </a:r>
          </a:p>
          <a:p>
            <a:pPr marL="800100" lvl="1" indent="-342900"/>
            <a:r>
              <a:rPr lang="en-US" dirty="0" smtClean="0"/>
              <a:t>Special compilers</a:t>
            </a:r>
          </a:p>
          <a:p>
            <a:pPr marL="800100" lvl="1" indent="-342900"/>
            <a:r>
              <a:rPr lang="en-US" dirty="0" smtClean="0"/>
              <a:t>Custom libraries (e.g. memory management)</a:t>
            </a:r>
          </a:p>
          <a:p>
            <a:pPr marL="800100" lvl="1" indent="-342900"/>
            <a:r>
              <a:rPr lang="en-US" dirty="0" smtClean="0"/>
              <a:t>Special compiler directives</a:t>
            </a:r>
          </a:p>
          <a:p>
            <a:pPr marL="800100" lvl="1" indent="-342900"/>
            <a:r>
              <a:rPr lang="en-US" dirty="0" smtClean="0"/>
              <a:t>GPU do not execute not x86 or x64 code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Why?</a:t>
            </a:r>
          </a:p>
          <a:p>
            <a:pPr marL="800100" lvl="1" indent="-342900"/>
            <a:r>
              <a:rPr lang="en-US" dirty="0" smtClean="0"/>
              <a:t>GPUs are not good at general purpose computing</a:t>
            </a:r>
          </a:p>
          <a:p>
            <a:pPr marL="800100" lvl="1" indent="-342900"/>
            <a:r>
              <a:rPr lang="en-US" dirty="0" smtClean="0"/>
              <a:t>Tend to support only inline execution, have shorter pipelines, slower clock speeds</a:t>
            </a:r>
          </a:p>
          <a:p>
            <a:pPr marL="800100" lvl="1" indent="-342900"/>
            <a:r>
              <a:rPr lang="en-US" dirty="0" smtClean="0"/>
              <a:t>Very good for floating point math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advantage of a GPU requires specific application architecture.</a:t>
            </a:r>
          </a:p>
          <a:p>
            <a:pPr marL="800100" lvl="1" indent="-342900"/>
            <a:r>
              <a:rPr lang="en-US" dirty="0" smtClean="0"/>
              <a:t>Find code that is highly parallel (</a:t>
            </a:r>
            <a:r>
              <a:rPr lang="en-US" dirty="0" err="1" smtClean="0"/>
              <a:t>Amhadl’s</a:t>
            </a:r>
            <a:r>
              <a:rPr lang="en-US" dirty="0" smtClean="0"/>
              <a:t> Law)</a:t>
            </a:r>
          </a:p>
          <a:p>
            <a:pPr marL="800100" lvl="1" indent="-342900"/>
            <a:r>
              <a:rPr lang="en-US" dirty="0" smtClean="0"/>
              <a:t>Find processor-bound algorithms</a:t>
            </a:r>
          </a:p>
          <a:p>
            <a:pPr marL="1485900" lvl="2" indent="-342900"/>
            <a:r>
              <a:rPr lang="en-US" dirty="0" smtClean="0"/>
              <a:t>Cost to move memory to and from the GPU</a:t>
            </a:r>
          </a:p>
          <a:p>
            <a:pPr marL="1485900" lvl="2" indent="-342900"/>
            <a:r>
              <a:rPr lang="en-US" dirty="0" smtClean="0"/>
              <a:t>Cost of more complex source code</a:t>
            </a:r>
          </a:p>
          <a:p>
            <a:pPr marL="800100" lvl="1" indent="-342900"/>
            <a:r>
              <a:rPr lang="en-US" dirty="0" smtClean="0"/>
              <a:t>General purpose code will suffer when executed on the GPU</a:t>
            </a:r>
          </a:p>
          <a:p>
            <a:pPr marL="800100" lvl="1" indent="-342900"/>
            <a:r>
              <a:rPr lang="en-US" dirty="0" smtClean="0"/>
              <a:t>Offload model – executable runs on host, sections of code run on GPU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Bottom line: Code needs to be written for the GPU (there is still no free lunch)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GPU with offload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75438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2133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CPUs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3200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3733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4267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4800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28194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1148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056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10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15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91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008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10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15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008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10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15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6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00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0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5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20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486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008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056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0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315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20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" idx="3"/>
          </p:cNvCxnSpPr>
          <p:nvPr/>
        </p:nvCxnSpPr>
        <p:spPr>
          <a:xfrm flipV="1">
            <a:off x="3200400" y="3371850"/>
            <a:ext cx="2133600" cy="57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00400" y="3409950"/>
            <a:ext cx="2133600" cy="1085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29000" y="2971800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Lightning Bolt 74"/>
          <p:cNvSpPr/>
          <p:nvPr/>
        </p:nvSpPr>
        <p:spPr>
          <a:xfrm>
            <a:off x="5638800" y="2133600"/>
            <a:ext cx="457200" cy="457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198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12" idx="1"/>
            <a:endCxn id="8" idx="3"/>
          </p:cNvCxnSpPr>
          <p:nvPr/>
        </p:nvCxnSpPr>
        <p:spPr>
          <a:xfrm flipH="1" flipV="1">
            <a:off x="3200400" y="3962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" idx="3"/>
          </p:cNvCxnSpPr>
          <p:nvPr/>
        </p:nvCxnSpPr>
        <p:spPr>
          <a:xfrm flipH="1">
            <a:off x="3200400" y="3429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81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5" grpId="0" animBg="1"/>
      <p:bldP spid="75" grpId="1" animBg="1"/>
      <p:bldP spid="76" grpId="0"/>
      <p:bldP spid="76" grpId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Many Integration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Intel’s entry in this market is the Many Integrated Core (MIC) architecture.</a:t>
            </a:r>
          </a:p>
          <a:p>
            <a:pPr marL="800100" lvl="1" indent="-342900"/>
            <a:r>
              <a:rPr lang="en-US" dirty="0" smtClean="0"/>
              <a:t>Xeon Phi is the first MIC product released</a:t>
            </a:r>
          </a:p>
          <a:p>
            <a:pPr marL="1485900" lvl="2" indent="-342900"/>
            <a:r>
              <a:rPr lang="en-US" dirty="0" smtClean="0"/>
              <a:t>60 general-purpose CPUs</a:t>
            </a:r>
          </a:p>
          <a:p>
            <a:pPr marL="1943100" lvl="3" indent="-342900"/>
            <a:r>
              <a:rPr lang="en-US" dirty="0" smtClean="0"/>
              <a:t>Similar to Atom processors</a:t>
            </a:r>
          </a:p>
          <a:p>
            <a:pPr marL="1943100" lvl="3" indent="-342900"/>
            <a:r>
              <a:rPr lang="en-US" dirty="0" smtClean="0"/>
              <a:t>Execute x86, x64 code</a:t>
            </a:r>
          </a:p>
          <a:p>
            <a:pPr marL="1943100" lvl="3" indent="-342900"/>
            <a:r>
              <a:rPr lang="en-US" dirty="0" smtClean="0"/>
              <a:t>No out of order execution</a:t>
            </a:r>
          </a:p>
          <a:p>
            <a:pPr marL="1943100" lvl="3" indent="-342900"/>
            <a:r>
              <a:rPr lang="en-US" dirty="0" smtClean="0"/>
              <a:t>512-bit wide registers</a:t>
            </a:r>
          </a:p>
          <a:p>
            <a:pPr marL="1943100" lvl="3" indent="-342900"/>
            <a:r>
              <a:rPr lang="en-US" dirty="0" smtClean="0"/>
              <a:t>Special vector processing unit</a:t>
            </a:r>
          </a:p>
          <a:p>
            <a:pPr marL="1485900" lvl="2" indent="-342900"/>
            <a:r>
              <a:rPr lang="en-US" dirty="0" smtClean="0"/>
              <a:t>No graphics output</a:t>
            </a:r>
          </a:p>
          <a:p>
            <a:pPr marL="1485900" lvl="2" indent="-342900"/>
            <a:r>
              <a:rPr lang="en-US" dirty="0" smtClean="0"/>
              <a:t>Runs custom version of Linux on the card</a:t>
            </a:r>
          </a:p>
          <a:p>
            <a:pPr marL="1485900" lvl="2" indent="-342900"/>
            <a:r>
              <a:rPr lang="en-US" dirty="0" smtClean="0"/>
              <a:t>Can execute Linux binaries compiled for MIC architecture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363</TotalTime>
  <Words>388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Hybrid concurrency</vt:lpstr>
      <vt:lpstr>Types of concurrency</vt:lpstr>
      <vt:lpstr>Hybrid concurrency</vt:lpstr>
      <vt:lpstr>GPU Programming</vt:lpstr>
      <vt:lpstr>Characteristics of GPU programming</vt:lpstr>
      <vt:lpstr>Application Architecture</vt:lpstr>
      <vt:lpstr>Using a GPU with offload</vt:lpstr>
      <vt:lpstr>Intel Many Integration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10</cp:revision>
  <dcterms:created xsi:type="dcterms:W3CDTF">2013-10-08T10:17:29Z</dcterms:created>
  <dcterms:modified xsi:type="dcterms:W3CDTF">2014-01-12T21:46:35Z</dcterms:modified>
</cp:coreProperties>
</file>