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10/17/2013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57135/" TargetMode="External"/><Relationship Id="rId2" Type="http://schemas.openxmlformats.org/officeDocument/2006/relationships/hyperlink" Target="https://github.com/joshpeterson/osoasso/commit/d04c3d978622547a802bd611a79b5a56407e31d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git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Introduction to Distributed Version Control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of changes to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files on your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0164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454844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943600" y="55245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5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changes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fundamental types of changes</a:t>
            </a:r>
          </a:p>
          <a:p>
            <a:pPr marL="800100" lvl="1" indent="-342900"/>
            <a:r>
              <a:rPr lang="en-US" dirty="0" smtClean="0"/>
              <a:t>Add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Remove files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Move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Change file contents (via your favorite editor)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path/to/source path/to/destination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Changes can be reviewed both before and after they are in the repository</a:t>
            </a:r>
          </a:p>
          <a:p>
            <a:pPr marL="800100" lvl="1" indent="-342900"/>
            <a:r>
              <a:rPr lang="en-US" dirty="0" smtClean="0"/>
              <a:t>Review </a:t>
            </a:r>
            <a:r>
              <a:rPr lang="en-US" dirty="0"/>
              <a:t>changes that are local, but </a:t>
            </a:r>
            <a:r>
              <a:rPr lang="en-US" dirty="0" smtClean="0"/>
              <a:t>not </a:t>
            </a:r>
            <a:r>
              <a:rPr lang="en-US" dirty="0"/>
              <a:t>in the </a:t>
            </a:r>
            <a:r>
              <a:rPr lang="en-US" dirty="0" smtClean="0"/>
              <a:t>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Review changes that have been committed to the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971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038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record changes commit them to the repository</a:t>
            </a:r>
          </a:p>
          <a:p>
            <a:pPr marL="800100" lvl="1" indent="-342900"/>
            <a:r>
              <a:rPr lang="en-US" dirty="0" smtClean="0"/>
              <a:t>Commit a single file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Commit all changed files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Commit all changed files with an inline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667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810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4876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–a –m “Correct possible deadlock.”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 to the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undo local changes which have not yet been committed to the repository</a:t>
            </a:r>
          </a:p>
          <a:p>
            <a:pPr marL="800100" lvl="1" indent="-342900"/>
            <a:r>
              <a:rPr lang="en-US" dirty="0" smtClean="0"/>
              <a:t>To change a modified file back to the version in the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To change a staged (moved, added, deleted) file back to the version in the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276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6482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path/to/file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moved from a local repository to a remote repository and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990600" y="3695700"/>
            <a:ext cx="1868555" cy="28575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1036672" y="3810000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can be moved to a from a remote repository.</a:t>
            </a:r>
          </a:p>
          <a:p>
            <a:pPr marL="800100" lvl="1" indent="-342900"/>
            <a:r>
              <a:rPr lang="en-US" dirty="0" smtClean="0"/>
              <a:t>To push change from your local repository to your remote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 smtClean="0"/>
              <a:t>To pull changes from the remote repository, but not apply them to your local repository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dirty="0"/>
              <a:t>To pull changes from the remote </a:t>
            </a:r>
            <a:r>
              <a:rPr lang="en-US" dirty="0" smtClean="0"/>
              <a:t>repository and apply </a:t>
            </a:r>
            <a:r>
              <a:rPr lang="en-US" dirty="0"/>
              <a:t>them to your local repository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30480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419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57912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 origin 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vs.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 smtClean="0"/>
              <a:t> and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59978" y="2628900"/>
            <a:ext cx="1411355" cy="797269"/>
            <a:chOff x="609600" y="3124200"/>
            <a:chExt cx="7505700" cy="2667000"/>
          </a:xfrm>
        </p:grpSpPr>
        <p:sp>
          <p:nvSpPr>
            <p:cNvPr id="91" name="Rectangle 90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4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1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2491974" y="2590800"/>
            <a:ext cx="2133600" cy="9906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0819" y="4179332"/>
            <a:ext cx="1411355" cy="797269"/>
            <a:chOff x="609600" y="3124200"/>
            <a:chExt cx="7505700" cy="2667000"/>
          </a:xfrm>
        </p:grpSpPr>
        <p:sp>
          <p:nvSpPr>
            <p:cNvPr id="58" name="Rectangle 5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5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61982" y="2874604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93" idx="2"/>
            <a:endCxn id="58" idx="0"/>
          </p:cNvCxnSpPr>
          <p:nvPr/>
        </p:nvCxnSpPr>
        <p:spPr>
          <a:xfrm>
            <a:off x="3287062" y="3420637"/>
            <a:ext cx="52868" cy="758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4" idx="1"/>
          </p:cNvCxnSpPr>
          <p:nvPr/>
        </p:nvCxnSpPr>
        <p:spPr>
          <a:xfrm flipH="1" flipV="1">
            <a:off x="3483566" y="3316830"/>
            <a:ext cx="28305" cy="862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04783" y="3656147"/>
            <a:ext cx="60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82574" y="3657600"/>
            <a:ext cx="76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461846" y="2590800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634251" y="5562600"/>
            <a:ext cx="1411355" cy="797269"/>
            <a:chOff x="609600" y="3124200"/>
            <a:chExt cx="7505700" cy="2667000"/>
          </a:xfrm>
        </p:grpSpPr>
        <p:sp>
          <p:nvSpPr>
            <p:cNvPr id="117" name="Rectangle 11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2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12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11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Arrow Connector 136"/>
          <p:cNvCxnSpPr>
            <a:stCxn id="60" idx="2"/>
            <a:endCxn id="117" idx="0"/>
          </p:cNvCxnSpPr>
          <p:nvPr/>
        </p:nvCxnSpPr>
        <p:spPr>
          <a:xfrm>
            <a:off x="3207903" y="4971069"/>
            <a:ext cx="85459" cy="5915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406374" y="502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263374" y="4026932"/>
            <a:ext cx="3733800" cy="2526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6102765" y="4889335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</a:t>
            </a:r>
            <a:r>
              <a:rPr lang="en-US" dirty="0"/>
              <a:t>l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006556" y="421169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copy of remote repo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006555" y="553077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Working copy of local repo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392269"/>
            <a:ext cx="197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never see this repo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27450" y="3748081"/>
            <a:ext cx="2275315" cy="533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676" y="1432938"/>
            <a:ext cx="7620000" cy="4373563"/>
          </a:xfrm>
        </p:spPr>
        <p:txBody>
          <a:bodyPr/>
          <a:lstStyle/>
          <a:p>
            <a:r>
              <a:rPr lang="en-US" dirty="0" smtClean="0"/>
              <a:t>A branch is a full copy of a repository (local or remote)</a:t>
            </a:r>
          </a:p>
          <a:p>
            <a:pPr marL="800100" lvl="1" indent="-342900"/>
            <a:r>
              <a:rPr lang="en-US" dirty="0" smtClean="0"/>
              <a:t>A branch named master always exists</a:t>
            </a:r>
          </a:p>
          <a:p>
            <a:pPr marL="800100" lvl="1" indent="-342900"/>
            <a:r>
              <a:rPr lang="en-US" dirty="0" smtClean="0"/>
              <a:t>A branch can be merged to copy its contents to another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5231028"/>
            <a:ext cx="1411355" cy="797269"/>
            <a:chOff x="609600" y="3124200"/>
            <a:chExt cx="7505700" cy="2667000"/>
          </a:xfrm>
        </p:grpSpPr>
        <p:sp>
          <p:nvSpPr>
            <p:cNvPr id="6" name="Rectangle 5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66800" y="3393731"/>
            <a:ext cx="1411355" cy="797269"/>
            <a:chOff x="609600" y="3124200"/>
            <a:chExt cx="75057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34140" y="2895600"/>
            <a:ext cx="5127211" cy="152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3364468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2526268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origin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514600" y="5222531"/>
            <a:ext cx="1411355" cy="797269"/>
            <a:chOff x="609600" y="3124200"/>
            <a:chExt cx="7505700" cy="2667000"/>
          </a:xfrm>
        </p:grpSpPr>
        <p:sp>
          <p:nvSpPr>
            <p:cNvPr id="33" name="Rectangle 32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6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7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3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092913" y="5222531"/>
            <a:ext cx="1411355" cy="797269"/>
            <a:chOff x="609600" y="3124200"/>
            <a:chExt cx="7505700" cy="2667000"/>
          </a:xfrm>
        </p:grpSpPr>
        <p:sp>
          <p:nvSpPr>
            <p:cNvPr id="45" name="Rectangle 44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5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99045" y="5222531"/>
            <a:ext cx="1411355" cy="797269"/>
            <a:chOff x="609600" y="3124200"/>
            <a:chExt cx="7505700" cy="2667000"/>
          </a:xfrm>
        </p:grpSpPr>
        <p:sp>
          <p:nvSpPr>
            <p:cNvPr id="57" name="Rectangle 5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6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5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619636" y="4550290"/>
            <a:ext cx="6619364" cy="185051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45765" y="5117068"/>
            <a:ext cx="9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</a:t>
            </a:r>
            <a:r>
              <a:rPr lang="en-US" dirty="0"/>
              <a:t>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43000" y="48219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295400" y="3059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67000" y="4825504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NewGUI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192448" y="4800600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FixLock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04268" y="4888468"/>
            <a:ext cx="158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667000" y="3393731"/>
            <a:ext cx="1411355" cy="797269"/>
            <a:chOff x="609600" y="3124200"/>
            <a:chExt cx="7505700" cy="2667000"/>
          </a:xfrm>
        </p:grpSpPr>
        <p:sp>
          <p:nvSpPr>
            <p:cNvPr id="77" name="Rectangle 76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1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77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245313" y="3393731"/>
            <a:ext cx="1411355" cy="797269"/>
            <a:chOff x="609600" y="3124200"/>
            <a:chExt cx="7505700" cy="2667000"/>
          </a:xfrm>
        </p:grpSpPr>
        <p:sp>
          <p:nvSpPr>
            <p:cNvPr id="89" name="Rectangle 88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92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3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89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2819400" y="2996704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NewGUI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344848" y="2971800"/>
            <a:ext cx="10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FixLock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174713" y="5426053"/>
            <a:ext cx="7347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596400" y="5426053"/>
            <a:ext cx="748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1054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505200" y="5117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9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commands are useful for branching</a:t>
            </a:r>
          </a:p>
          <a:p>
            <a:pPr marL="800100" lvl="1" indent="-342900"/>
            <a:r>
              <a:rPr lang="en-US" dirty="0" smtClean="0"/>
              <a:t>Create a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Delete a local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List all branches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Switch to a branch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Merge changes from a different branch into the current 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5908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–b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276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–d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6914" y="4038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47244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5562600"/>
            <a:ext cx="647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4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v</a:t>
            </a:r>
            <a:r>
              <a:rPr lang="en-US" dirty="0" smtClean="0"/>
              <a:t>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written in human-readable formats</a:t>
            </a:r>
          </a:p>
          <a:p>
            <a:pPr marL="914400" lvl="1" indent="-457200"/>
            <a:r>
              <a:rPr lang="en-US" dirty="0" smtClean="0"/>
              <a:t>Text files</a:t>
            </a:r>
          </a:p>
          <a:p>
            <a:pPr marL="914400" lvl="1" indent="-457200"/>
            <a:r>
              <a:rPr lang="en-US" dirty="0" smtClean="0"/>
              <a:t>Easy to track differences between files</a:t>
            </a:r>
          </a:p>
          <a:p>
            <a:pPr marL="914400" lvl="1" indent="-457200"/>
            <a:r>
              <a:rPr lang="en-US" dirty="0" smtClean="0"/>
              <a:t>Easy to read differences between files</a:t>
            </a:r>
          </a:p>
          <a:p>
            <a:pPr marL="914400" lvl="1" indent="-457200"/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pPr marL="457200" indent="-457200"/>
            <a:r>
              <a:rPr lang="en-US" dirty="0" smtClean="0"/>
              <a:t>Necessary to return to a previous version of the source code</a:t>
            </a:r>
          </a:p>
          <a:p>
            <a:pPr marL="914400" lvl="1" indent="-457200"/>
            <a:r>
              <a:rPr lang="en-US" dirty="0" smtClean="0"/>
              <a:t>Defect investigation</a:t>
            </a:r>
          </a:p>
          <a:p>
            <a:pPr marL="914400" lvl="1" indent="-457200"/>
            <a:r>
              <a:rPr lang="en-US" dirty="0" smtClean="0"/>
              <a:t>Security audits (</a:t>
            </a:r>
            <a:r>
              <a:rPr lang="en-US" dirty="0" smtClean="0">
                <a:hlinkClick r:id="rId3"/>
              </a:rPr>
              <a:t>Linux kernel backdoor attempt</a:t>
            </a:r>
            <a:r>
              <a:rPr lang="en-US" dirty="0" smtClean="0"/>
              <a:t>)</a:t>
            </a:r>
          </a:p>
          <a:p>
            <a:pPr marL="914400" lvl="1" indent="-457200"/>
            <a:r>
              <a:rPr lang="en-US" dirty="0" smtClean="0"/>
              <a:t>Code change metrics</a:t>
            </a:r>
          </a:p>
          <a:p>
            <a:pPr marL="457200" indent="-457200"/>
            <a:r>
              <a:rPr lang="en-US" dirty="0" smtClean="0"/>
              <a:t>Multiple developers working in the same code</a:t>
            </a:r>
          </a:p>
          <a:p>
            <a:pPr marL="914400" lvl="1" indent="-457200"/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just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very powerful because it provides a thin abstraction</a:t>
            </a:r>
          </a:p>
          <a:p>
            <a:pPr marL="800100" lvl="1" indent="-342900"/>
            <a:r>
              <a:rPr lang="en-US" dirty="0" smtClean="0"/>
              <a:t>These commands should be sufficient to do everything we need for this course</a:t>
            </a:r>
          </a:p>
          <a:p>
            <a:pPr marL="800100" lvl="1" indent="-342900"/>
            <a:r>
              <a:rPr lang="en-US" dirty="0" smtClean="0"/>
              <a:t>Plenty of documentation available</a:t>
            </a:r>
          </a:p>
          <a:p>
            <a:pPr marL="1485900" lvl="2" indent="-342900"/>
            <a:r>
              <a:rPr lang="en-US" dirty="0" smtClean="0">
                <a:hlinkClick r:id="rId2"/>
              </a:rPr>
              <a:t>Git book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3"/>
              </a:rPr>
              <a:t>Stack Overflow</a:t>
            </a:r>
            <a:endParaRPr lang="en-US" dirty="0" smtClean="0"/>
          </a:p>
          <a:p>
            <a:pPr marL="1485900" lvl="2" indent="-342900"/>
            <a:r>
              <a:rPr lang="en-US" dirty="0" smtClean="0">
                <a:hlinkClick r:id="rId4"/>
              </a:rPr>
              <a:t>Github Documentation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Exercise caution with Git, you can get yourself in trouble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popular systems CVS and SVN</a:t>
            </a:r>
          </a:p>
          <a:p>
            <a:pPr marL="800100" lvl="1" indent="-342900"/>
            <a:r>
              <a:rPr lang="en-US" dirty="0" smtClean="0"/>
              <a:t>Concurrent Versions System</a:t>
            </a:r>
          </a:p>
          <a:p>
            <a:pPr marL="800100" lvl="1" indent="-342900"/>
            <a:r>
              <a:rPr lang="en-US" dirty="0" smtClean="0"/>
              <a:t>Subversion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51054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6372" y="5086895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57700" y="5082541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62700" y="5082542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7031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14500" y="3838304"/>
            <a:ext cx="1448889" cy="134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79369" y="3805016"/>
            <a:ext cx="15621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029200" y="3838303"/>
            <a:ext cx="304800" cy="1244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5334000" y="3838303"/>
            <a:ext cx="1905000" cy="12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4663" y="42415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406212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22219" y="405686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810000" y="3810000"/>
            <a:ext cx="152400" cy="1272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2"/>
          </p:cNvCxnSpPr>
          <p:nvPr/>
        </p:nvCxnSpPr>
        <p:spPr>
          <a:xfrm flipV="1">
            <a:off x="3962400" y="3810000"/>
            <a:ext cx="152400" cy="1262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24200" y="405644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Check out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223" y="45237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Commit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does not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many users at many sites, the server is a choke point</a:t>
            </a:r>
          </a:p>
          <a:p>
            <a:pPr marL="800100" lvl="1" indent="-342900"/>
            <a:r>
              <a:rPr lang="en-US" dirty="0" smtClean="0"/>
              <a:t>Single point of failure</a:t>
            </a:r>
          </a:p>
          <a:p>
            <a:pPr marL="800100" lvl="1" indent="-342900"/>
            <a:r>
              <a:rPr lang="en-US" dirty="0" smtClean="0"/>
              <a:t>Slow access from some sites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Developers like to commit without globally pushing changes</a:t>
            </a:r>
          </a:p>
          <a:p>
            <a:pPr marL="800100" lvl="1" indent="-342900"/>
            <a:r>
              <a:rPr lang="en-US" dirty="0" smtClean="0"/>
              <a:t>Intermediate states of my working code are important</a:t>
            </a:r>
          </a:p>
          <a:p>
            <a:pPr marL="800100" lvl="1" indent="-342900"/>
            <a:r>
              <a:rPr lang="en-US" dirty="0" smtClean="0"/>
              <a:t>Avoid exposing these to other developers until they are 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88712" y="3154092"/>
            <a:ext cx="2459287" cy="1813125"/>
            <a:chOff x="609600" y="3124200"/>
            <a:chExt cx="7505700" cy="2667000"/>
          </a:xfrm>
        </p:grpSpPr>
        <p:sp>
          <p:nvSpPr>
            <p:cNvPr id="5" name="Rectangle 4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190159" y="3133312"/>
            <a:ext cx="2459287" cy="1813125"/>
            <a:chOff x="609600" y="3124200"/>
            <a:chExt cx="7505700" cy="2667000"/>
          </a:xfrm>
        </p:grpSpPr>
        <p:sp>
          <p:nvSpPr>
            <p:cNvPr id="24" name="Rectangle 23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8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4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867400" y="3112532"/>
            <a:ext cx="2459287" cy="1813125"/>
            <a:chOff x="609600" y="3124200"/>
            <a:chExt cx="75057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2743200" y="3124200"/>
              <a:ext cx="2743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6" idx="2"/>
            </p:cNvCxnSpPr>
            <p:nvPr/>
          </p:nvCxnSpPr>
          <p:spPr>
            <a:xfrm flipV="1">
              <a:off x="3962400" y="3810000"/>
              <a:ext cx="152400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2186625" y="3214617"/>
            <a:ext cx="17026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1"/>
            <a:endCxn id="5" idx="3"/>
          </p:cNvCxnSpPr>
          <p:nvPr/>
        </p:nvCxnSpPr>
        <p:spPr>
          <a:xfrm flipH="1">
            <a:off x="2186625" y="3366428"/>
            <a:ext cx="1702621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8072" y="3214617"/>
            <a:ext cx="1710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1"/>
            <a:endCxn id="24" idx="3"/>
          </p:cNvCxnSpPr>
          <p:nvPr/>
        </p:nvCxnSpPr>
        <p:spPr>
          <a:xfrm flipH="1">
            <a:off x="4788072" y="3345648"/>
            <a:ext cx="1778415" cy="2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39494" y="2743200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38267" y="2751146"/>
            <a:ext cx="19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scaling up to multiple servers, scale down to multiple clients.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85875" y="4806241"/>
            <a:ext cx="1597913" cy="1462017"/>
            <a:chOff x="609600" y="3124200"/>
            <a:chExt cx="7505700" cy="2667000"/>
          </a:xfrm>
        </p:grpSpPr>
        <p:sp>
          <p:nvSpPr>
            <p:cNvPr id="6" name="Rectangle 5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9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6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201518" y="2819400"/>
            <a:ext cx="1597913" cy="1462017"/>
            <a:chOff x="609600" y="3124200"/>
            <a:chExt cx="7505700" cy="2667000"/>
          </a:xfrm>
        </p:grpSpPr>
        <p:sp>
          <p:nvSpPr>
            <p:cNvPr id="18" name="Rectangle 17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678554" y="2848043"/>
            <a:ext cx="1597913" cy="1462017"/>
            <a:chOff x="609600" y="3124200"/>
            <a:chExt cx="7505700" cy="2667000"/>
          </a:xfrm>
        </p:grpSpPr>
        <p:sp>
          <p:nvSpPr>
            <p:cNvPr id="30" name="Rectangle 29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4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0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55061" y="4778470"/>
            <a:ext cx="1597913" cy="1462017"/>
            <a:chOff x="609600" y="3124200"/>
            <a:chExt cx="7505700" cy="2667000"/>
          </a:xfrm>
        </p:grpSpPr>
        <p:sp>
          <p:nvSpPr>
            <p:cNvPr id="42" name="Rectangle 41"/>
            <p:cNvSpPr/>
            <p:nvPr/>
          </p:nvSpPr>
          <p:spPr>
            <a:xfrm>
              <a:off x="2743201" y="3124200"/>
              <a:ext cx="274320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9600" y="5105400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36372" y="5086895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57700" y="5082541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62700" y="5082542"/>
              <a:ext cx="1752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1714500" y="3838304"/>
              <a:ext cx="1448889" cy="134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479369" y="3805016"/>
              <a:ext cx="15621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5" idx="0"/>
            </p:cNvCxnSpPr>
            <p:nvPr/>
          </p:nvCxnSpPr>
          <p:spPr>
            <a:xfrm>
              <a:off x="5029200" y="3838303"/>
              <a:ext cx="304800" cy="1244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>
              <a:off x="5334000" y="3838303"/>
              <a:ext cx="1905000" cy="12442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810000" y="3810000"/>
              <a:ext cx="152400" cy="1272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2" idx="2"/>
            </p:cNvCxnSpPr>
            <p:nvPr/>
          </p:nvCxnSpPr>
          <p:spPr>
            <a:xfrm flipV="1">
              <a:off x="3962401" y="3810000"/>
              <a:ext cx="152401" cy="1262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239414" y="2819400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68925" y="4827981"/>
            <a:ext cx="14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793299" y="2838903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machine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79857" y="4778470"/>
            <a:ext cx="174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Analyst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410092" y="3004066"/>
            <a:ext cx="3503688" cy="3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393870" y="3188732"/>
            <a:ext cx="3547749" cy="1774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2"/>
          </p:cNvCxnSpPr>
          <p:nvPr/>
        </p:nvCxnSpPr>
        <p:spPr>
          <a:xfrm flipH="1">
            <a:off x="1782631" y="4271273"/>
            <a:ext cx="15643" cy="50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126778" y="4310061"/>
            <a:ext cx="0" cy="46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81400" y="2634734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62901" y="325766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59223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83845" y="4364912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42" idx="0"/>
          </p:cNvCxnSpPr>
          <p:nvPr/>
        </p:nvCxnSpPr>
        <p:spPr>
          <a:xfrm>
            <a:off x="6468850" y="4364912"/>
            <a:ext cx="32445" cy="413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73166" y="4359599"/>
            <a:ext cx="7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products</a:t>
            </a:r>
          </a:p>
          <a:p>
            <a:pPr marL="800100" lvl="1" indent="-342900"/>
            <a:r>
              <a:rPr lang="en-US" dirty="0" smtClean="0"/>
              <a:t>Git</a:t>
            </a:r>
          </a:p>
          <a:p>
            <a:pPr marL="800100" lvl="1" indent="-342900"/>
            <a:r>
              <a:rPr lang="en-US" dirty="0" smtClean="0"/>
              <a:t>Mercurial</a:t>
            </a:r>
          </a:p>
          <a:p>
            <a:pPr marL="342900" indent="-342900"/>
            <a:r>
              <a:rPr lang="en-US" dirty="0" smtClean="0"/>
              <a:t>Proprietary products</a:t>
            </a:r>
          </a:p>
          <a:p>
            <a:pPr marL="800100" lvl="1" indent="-342900"/>
            <a:r>
              <a:rPr lang="en-US" dirty="0" smtClean="0"/>
              <a:t>Plastic SCM</a:t>
            </a:r>
          </a:p>
          <a:p>
            <a:pPr marL="800100" lvl="1" indent="-342900"/>
            <a:r>
              <a:rPr lang="en-US" dirty="0" err="1" smtClean="0"/>
              <a:t>Bitkeeper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use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treat Github as a super-node, called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5" name="Group 4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endCxn id="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1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2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3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3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4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4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58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59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55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endCxn id="7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endCxn id="7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6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7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3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5" idx="0"/>
              <a:endCxn id="20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6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3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45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79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863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student repository on Github is called a fork.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12450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9976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750244" y="3695700"/>
            <a:ext cx="1574356" cy="10287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rk a repo on Github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64" y="2133600"/>
            <a:ext cx="36004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6477000" y="2165866"/>
            <a:ext cx="967590" cy="34873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your forked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a forked repo </a:t>
            </a:r>
            <a:r>
              <a:rPr lang="en-US" i="1" dirty="0" smtClean="0"/>
              <a:t>one time</a:t>
            </a:r>
            <a:r>
              <a:rPr lang="en-US" dirty="0" smtClean="0"/>
              <a:t> to a local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2221468"/>
            <a:ext cx="7772400" cy="4179332"/>
            <a:chOff x="914400" y="2221468"/>
            <a:chExt cx="7772400" cy="417933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0" y="2686878"/>
              <a:ext cx="1411355" cy="797269"/>
              <a:chOff x="609600" y="3124200"/>
              <a:chExt cx="7505700" cy="266700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5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6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2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1345405" y="3800363"/>
              <a:ext cx="1411355" cy="797269"/>
              <a:chOff x="609600" y="3124200"/>
              <a:chExt cx="7505700" cy="266700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endCxn id="94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95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91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065910" y="3801176"/>
              <a:ext cx="1411355" cy="797269"/>
              <a:chOff x="609600" y="3124200"/>
              <a:chExt cx="7505700" cy="26670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endCxn id="83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endCxn id="84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endCxn id="80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780805" y="3797821"/>
              <a:ext cx="1411355" cy="797269"/>
              <a:chOff x="609600" y="3124200"/>
              <a:chExt cx="7505700" cy="2667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endCxn id="72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73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69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14400" y="2590800"/>
              <a:ext cx="6553200" cy="22098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03245" y="5603531"/>
              <a:ext cx="1411355" cy="797269"/>
              <a:chOff x="609600" y="3124200"/>
              <a:chExt cx="7505700" cy="2667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endCxn id="61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endCxn id="62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endCxn id="58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41645" y="5603531"/>
              <a:ext cx="1411355" cy="797269"/>
              <a:chOff x="609600" y="3124200"/>
              <a:chExt cx="7505700" cy="2667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0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51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endCxn id="47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19800" y="5603531"/>
              <a:ext cx="1411355" cy="797269"/>
              <a:chOff x="609600" y="3124200"/>
              <a:chExt cx="7505700" cy="2667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743201" y="3124200"/>
                <a:ext cx="274320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9600" y="5105400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536372" y="5086895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57700" y="5082541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62700" y="5082542"/>
                <a:ext cx="17526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1714500" y="3838304"/>
                <a:ext cx="1448889" cy="1343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479369" y="3805016"/>
                <a:ext cx="15621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39" idx="0"/>
              </p:cNvCxnSpPr>
              <p:nvPr/>
            </p:nvCxnSpPr>
            <p:spPr>
              <a:xfrm>
                <a:off x="5029200" y="3838303"/>
                <a:ext cx="304800" cy="12442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>
                <a:off x="5334000" y="3838303"/>
                <a:ext cx="1905000" cy="1244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810000" y="3810000"/>
                <a:ext cx="152400" cy="12725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36" idx="2"/>
              </p:cNvCxnSpPr>
              <p:nvPr/>
            </p:nvCxnSpPr>
            <p:spPr>
              <a:xfrm flipV="1">
                <a:off x="3962401" y="3810000"/>
                <a:ext cx="152401" cy="126253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204003" y="2221468"/>
              <a:ext cx="983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Github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3123" y="2655583"/>
              <a:ext cx="1020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Course Repo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3711" y="3797821"/>
              <a:ext cx="101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Student Repos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262428" y="3374808"/>
              <a:ext cx="709372" cy="320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80735" y="3381641"/>
              <a:ext cx="657353" cy="4161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0" idx="0"/>
            </p:cNvCxnSpPr>
            <p:nvPr/>
          </p:nvCxnSpPr>
          <p:spPr>
            <a:xfrm flipH="1">
              <a:off x="3725021" y="3535254"/>
              <a:ext cx="32750" cy="265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68993" y="322039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7292" y="3397286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9498" y="35060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655821" y="4598445"/>
              <a:ext cx="9220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8" idx="0"/>
              <a:endCxn id="93" idx="2"/>
            </p:cNvCxnSpPr>
            <p:nvPr/>
          </p:nvCxnSpPr>
          <p:spPr>
            <a:xfrm flipV="1">
              <a:off x="1762356" y="4592100"/>
              <a:ext cx="110133" cy="1011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47" idx="0"/>
            </p:cNvCxnSpPr>
            <p:nvPr/>
          </p:nvCxnSpPr>
          <p:spPr>
            <a:xfrm>
              <a:off x="3852061" y="4598445"/>
              <a:ext cx="348695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83" idx="2"/>
            </p:cNvCxnSpPr>
            <p:nvPr/>
          </p:nvCxnSpPr>
          <p:spPr>
            <a:xfrm flipH="1" flipV="1">
              <a:off x="3954276" y="4591612"/>
              <a:ext cx="447078" cy="1011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2" idx="2"/>
            </p:cNvCxnSpPr>
            <p:nvPr/>
          </p:nvCxnSpPr>
          <p:spPr>
            <a:xfrm>
              <a:off x="5669171" y="4588257"/>
              <a:ext cx="830838" cy="1015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6" idx="0"/>
            </p:cNvCxnSpPr>
            <p:nvPr/>
          </p:nvCxnSpPr>
          <p:spPr>
            <a:xfrm flipH="1" flipV="1">
              <a:off x="6019800" y="4598445"/>
              <a:ext cx="659111" cy="100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82404" y="4916322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4224" y="4931967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8883" y="5066779"/>
              <a:ext cx="60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Pull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26833" y="494761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0755" y="4916322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0998" y="5065169"/>
              <a:ext cx="76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Push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67600" y="5244372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Local Computer Repos</a:t>
              </a:r>
              <a:endParaRPr lang="en-US" dirty="0"/>
            </a:p>
          </p:txBody>
        </p:sp>
      </p:grpSp>
      <p:sp>
        <p:nvSpPr>
          <p:cNvPr id="113" name="Down Arrow 112"/>
          <p:cNvSpPr/>
          <p:nvPr/>
        </p:nvSpPr>
        <p:spPr>
          <a:xfrm>
            <a:off x="1355372" y="4696684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Down Arrow 223"/>
          <p:cNvSpPr/>
          <p:nvPr/>
        </p:nvSpPr>
        <p:spPr>
          <a:xfrm>
            <a:off x="3575083" y="4737420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own Arrow 224"/>
          <p:cNvSpPr/>
          <p:nvPr/>
        </p:nvSpPr>
        <p:spPr>
          <a:xfrm>
            <a:off x="5807841" y="4701036"/>
            <a:ext cx="1083028" cy="78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04800" y="6248400"/>
            <a:ext cx="8229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https://github.com/YourUsername/DevelopingConcurrentSoftware.git</a:t>
            </a:r>
          </a:p>
        </p:txBody>
      </p:sp>
    </p:spTree>
    <p:extLst>
      <p:ext uri="{BB962C8B-B14F-4D97-AF65-F5344CB8AC3E}">
        <p14:creationId xmlns:p14="http://schemas.microsoft.com/office/powerpoint/2010/main" val="84210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157</TotalTime>
  <Words>809</Words>
  <Application>Microsoft Office PowerPoint</Application>
  <PresentationFormat>On-screen Show (4:3)</PresentationFormat>
  <Paragraphs>269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Introduction to Distributed Version Control</vt:lpstr>
      <vt:lpstr>Why version control?</vt:lpstr>
      <vt:lpstr>Client-server version control</vt:lpstr>
      <vt:lpstr>Client-server does not scale</vt:lpstr>
      <vt:lpstr>Distributed version control</vt:lpstr>
      <vt:lpstr>Distributed version control products</vt:lpstr>
      <vt:lpstr>How will we use git?</vt:lpstr>
      <vt:lpstr>Forking a repo</vt:lpstr>
      <vt:lpstr>Clone your forked repo</vt:lpstr>
      <vt:lpstr>Make changes to the local repo</vt:lpstr>
      <vt:lpstr>Types of changes to files</vt:lpstr>
      <vt:lpstr>Reviewing changes</vt:lpstr>
      <vt:lpstr>Recording changes</vt:lpstr>
      <vt:lpstr>Undoing changes to the local repo</vt:lpstr>
      <vt:lpstr>Pushing and pulling changes</vt:lpstr>
      <vt:lpstr>Pushing and pulling changes</vt:lpstr>
      <vt:lpstr>Pull vs. fetch</vt:lpstr>
      <vt:lpstr>branches</vt:lpstr>
      <vt:lpstr>Branching commands</vt:lpstr>
      <vt:lpstr>This is just the beginning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21</cp:revision>
  <dcterms:created xsi:type="dcterms:W3CDTF">2013-10-08T10:17:29Z</dcterms:created>
  <dcterms:modified xsi:type="dcterms:W3CDTF">2013-10-17T10:33:30Z</dcterms:modified>
</cp:coreProperties>
</file>