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10/16/2013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10/16/2013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10/16/2013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10/16/2013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57135/" TargetMode="External"/><Relationship Id="rId2" Type="http://schemas.openxmlformats.org/officeDocument/2006/relationships/hyperlink" Target="https://github.com/joshpeterson/osoasso/commit/d04c3d978622547a802bd611a79b5a56407e31d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Introduction to Distributed Version Control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Management of changes to source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changes to the local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the files on your machine.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2221468"/>
            <a:ext cx="7772400" cy="4179332"/>
            <a:chOff x="914400" y="2221468"/>
            <a:chExt cx="7772400" cy="417933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0" y="2686878"/>
              <a:ext cx="1411355" cy="797269"/>
              <a:chOff x="609600" y="3124200"/>
              <a:chExt cx="7505700" cy="266700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5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6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endCxn id="102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345405" y="3800363"/>
              <a:ext cx="1411355" cy="797269"/>
              <a:chOff x="609600" y="3124200"/>
              <a:chExt cx="7505700" cy="266700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endCxn id="94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endCxn id="95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endCxn id="91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065910" y="3801176"/>
              <a:ext cx="1411355" cy="797269"/>
              <a:chOff x="609600" y="3124200"/>
              <a:chExt cx="7505700" cy="26670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endCxn id="83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endCxn id="84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endCxn id="80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780805" y="3797821"/>
              <a:ext cx="1411355" cy="797269"/>
              <a:chOff x="609600" y="3124200"/>
              <a:chExt cx="7505700" cy="26670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endCxn id="72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73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69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914400" y="2590800"/>
              <a:ext cx="6553200" cy="2209800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103245" y="5603531"/>
              <a:ext cx="1411355" cy="797269"/>
              <a:chOff x="609600" y="3124200"/>
              <a:chExt cx="7505700" cy="26670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endCxn id="61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2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58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541645" y="5603531"/>
              <a:ext cx="1411355" cy="797269"/>
              <a:chOff x="609600" y="3124200"/>
              <a:chExt cx="7505700" cy="2667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endCxn id="50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51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endCxn id="47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19800" y="5603531"/>
              <a:ext cx="1411355" cy="797269"/>
              <a:chOff x="609600" y="3124200"/>
              <a:chExt cx="7505700" cy="2667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endCxn id="39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endCxn id="40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endCxn id="36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204003" y="2221468"/>
              <a:ext cx="98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Github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3123" y="2655583"/>
              <a:ext cx="1020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Course Repo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23711" y="3797821"/>
              <a:ext cx="101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Student Repos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262428" y="3374808"/>
              <a:ext cx="709372" cy="3208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580735" y="3381641"/>
              <a:ext cx="657353" cy="416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80" idx="0"/>
            </p:cNvCxnSpPr>
            <p:nvPr/>
          </p:nvCxnSpPr>
          <p:spPr>
            <a:xfrm flipH="1">
              <a:off x="3725021" y="3535254"/>
              <a:ext cx="32750" cy="2659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68993" y="322039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7292" y="3397286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9498" y="35060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1655821" y="4598445"/>
              <a:ext cx="9220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8" idx="0"/>
              <a:endCxn id="93" idx="2"/>
            </p:cNvCxnSpPr>
            <p:nvPr/>
          </p:nvCxnSpPr>
          <p:spPr>
            <a:xfrm flipV="1">
              <a:off x="1762356" y="4592100"/>
              <a:ext cx="110133" cy="1011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7" idx="0"/>
            </p:cNvCxnSpPr>
            <p:nvPr/>
          </p:nvCxnSpPr>
          <p:spPr>
            <a:xfrm>
              <a:off x="3852061" y="4598445"/>
              <a:ext cx="34869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83" idx="2"/>
            </p:cNvCxnSpPr>
            <p:nvPr/>
          </p:nvCxnSpPr>
          <p:spPr>
            <a:xfrm flipH="1" flipV="1">
              <a:off x="3954276" y="4591612"/>
              <a:ext cx="447078" cy="1011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2" idx="2"/>
            </p:cNvCxnSpPr>
            <p:nvPr/>
          </p:nvCxnSpPr>
          <p:spPr>
            <a:xfrm>
              <a:off x="5669171" y="4588257"/>
              <a:ext cx="830838" cy="1015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6" idx="0"/>
            </p:cNvCxnSpPr>
            <p:nvPr/>
          </p:nvCxnSpPr>
          <p:spPr>
            <a:xfrm flipH="1" flipV="1">
              <a:off x="6019800" y="4598445"/>
              <a:ext cx="659111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82404" y="49163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4224" y="4931967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38883" y="506677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26833" y="494761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0755" y="491632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20998" y="5065169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67600" y="5244372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 Computer Repos</a:t>
              </a:r>
              <a:endParaRPr lang="en-US" dirty="0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1016444" y="5524500"/>
            <a:ext cx="1574356" cy="10287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454844" y="5524500"/>
            <a:ext cx="1574356" cy="10287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943600" y="5524500"/>
            <a:ext cx="1574356" cy="10287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5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changes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fundamental types of changes</a:t>
            </a:r>
          </a:p>
          <a:p>
            <a:pPr marL="800100" lvl="1" indent="-342900"/>
            <a:r>
              <a:rPr lang="en-US" dirty="0" smtClean="0"/>
              <a:t>Add files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Remove files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Move files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Change file contents (via your favorite editor)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26670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path/to/file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37338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path/to/file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48768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mv path/to/source path/to/destination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Changes can be reviewed both before and after they are in the repository</a:t>
            </a:r>
          </a:p>
          <a:p>
            <a:pPr marL="800100" lvl="1" indent="-342900"/>
            <a:r>
              <a:rPr lang="en-US" dirty="0" smtClean="0"/>
              <a:t>Review </a:t>
            </a:r>
            <a:r>
              <a:rPr lang="en-US" dirty="0"/>
              <a:t>changes that are local, but </a:t>
            </a:r>
            <a:r>
              <a:rPr lang="en-US" dirty="0" smtClean="0"/>
              <a:t>not </a:t>
            </a:r>
            <a:r>
              <a:rPr lang="en-US" dirty="0"/>
              <a:t>in the </a:t>
            </a:r>
            <a:r>
              <a:rPr lang="en-US" dirty="0" smtClean="0"/>
              <a:t>repository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Review changes that have been committed to the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29718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40386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1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record changes commit them to the repository</a:t>
            </a:r>
          </a:p>
          <a:p>
            <a:pPr marL="800100" lvl="1" indent="-342900"/>
            <a:r>
              <a:rPr lang="en-US" dirty="0" smtClean="0"/>
              <a:t>Commit a single file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Commit all changed files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Commit all changed files with an inline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26670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path/to/file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38100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48768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–a –m “Correct possible deadlock.”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60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changes to the local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undo local changes which have not yet been committed to the repository</a:t>
            </a:r>
          </a:p>
          <a:p>
            <a:pPr marL="800100" lvl="1" indent="-342900"/>
            <a:r>
              <a:rPr lang="en-US" dirty="0" smtClean="0"/>
              <a:t>To change a modified file back to the version in the repository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To change a staged (moved, added, deleted) file back to the version in the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32766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path/to/file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46482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 path/to/file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4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and pulling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can be moved from a local repository to a remote repository and back.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2221468"/>
            <a:ext cx="7772400" cy="4179332"/>
            <a:chOff x="914400" y="2221468"/>
            <a:chExt cx="7772400" cy="417933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0" y="2686878"/>
              <a:ext cx="1411355" cy="797269"/>
              <a:chOff x="609600" y="3124200"/>
              <a:chExt cx="7505700" cy="266700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5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6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endCxn id="102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345405" y="3800363"/>
              <a:ext cx="1411355" cy="797269"/>
              <a:chOff x="609600" y="3124200"/>
              <a:chExt cx="7505700" cy="266700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endCxn id="94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endCxn id="95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endCxn id="91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065910" y="3801176"/>
              <a:ext cx="1411355" cy="797269"/>
              <a:chOff x="609600" y="3124200"/>
              <a:chExt cx="7505700" cy="26670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endCxn id="83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endCxn id="84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endCxn id="80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780805" y="3797821"/>
              <a:ext cx="1411355" cy="797269"/>
              <a:chOff x="609600" y="3124200"/>
              <a:chExt cx="7505700" cy="26670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endCxn id="72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73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69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914400" y="2590800"/>
              <a:ext cx="6553200" cy="2209800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103245" y="5603531"/>
              <a:ext cx="1411355" cy="797269"/>
              <a:chOff x="609600" y="3124200"/>
              <a:chExt cx="7505700" cy="26670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endCxn id="61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2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58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541645" y="5603531"/>
              <a:ext cx="1411355" cy="797269"/>
              <a:chOff x="609600" y="3124200"/>
              <a:chExt cx="7505700" cy="2667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endCxn id="50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51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endCxn id="47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19800" y="5603531"/>
              <a:ext cx="1411355" cy="797269"/>
              <a:chOff x="609600" y="3124200"/>
              <a:chExt cx="7505700" cy="2667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endCxn id="39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endCxn id="40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endCxn id="36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204003" y="2221468"/>
              <a:ext cx="98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Github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3123" y="2655583"/>
              <a:ext cx="1020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Course Repo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23711" y="3797821"/>
              <a:ext cx="101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Student Repos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262428" y="3374808"/>
              <a:ext cx="709372" cy="3208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580735" y="3381641"/>
              <a:ext cx="657353" cy="416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80" idx="0"/>
            </p:cNvCxnSpPr>
            <p:nvPr/>
          </p:nvCxnSpPr>
          <p:spPr>
            <a:xfrm flipH="1">
              <a:off x="3725021" y="3535254"/>
              <a:ext cx="32750" cy="2659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68993" y="322039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7292" y="3397286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9498" y="35060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1655821" y="4598445"/>
              <a:ext cx="9220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8" idx="0"/>
              <a:endCxn id="93" idx="2"/>
            </p:cNvCxnSpPr>
            <p:nvPr/>
          </p:nvCxnSpPr>
          <p:spPr>
            <a:xfrm flipV="1">
              <a:off x="1762356" y="4592100"/>
              <a:ext cx="110133" cy="1011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7" idx="0"/>
            </p:cNvCxnSpPr>
            <p:nvPr/>
          </p:nvCxnSpPr>
          <p:spPr>
            <a:xfrm>
              <a:off x="3852061" y="4598445"/>
              <a:ext cx="34869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83" idx="2"/>
            </p:cNvCxnSpPr>
            <p:nvPr/>
          </p:nvCxnSpPr>
          <p:spPr>
            <a:xfrm flipH="1" flipV="1">
              <a:off x="3954276" y="4591612"/>
              <a:ext cx="447078" cy="1011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2" idx="2"/>
            </p:cNvCxnSpPr>
            <p:nvPr/>
          </p:nvCxnSpPr>
          <p:spPr>
            <a:xfrm>
              <a:off x="5669171" y="4588257"/>
              <a:ext cx="830838" cy="1015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6" idx="0"/>
            </p:cNvCxnSpPr>
            <p:nvPr/>
          </p:nvCxnSpPr>
          <p:spPr>
            <a:xfrm flipH="1" flipV="1">
              <a:off x="6019800" y="4598445"/>
              <a:ext cx="659111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82404" y="49163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4224" y="4931967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38883" y="506677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26833" y="494761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0755" y="491632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20998" y="5065169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67600" y="5244372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 Computer Repos</a:t>
              </a:r>
              <a:endParaRPr lang="en-US" dirty="0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990600" y="3695700"/>
            <a:ext cx="1868555" cy="28575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1036672" y="3810000"/>
            <a:ext cx="94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origin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0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and pulling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can be moved to a from a remote repository.</a:t>
            </a:r>
          </a:p>
          <a:p>
            <a:pPr marL="800100" lvl="1" indent="-342900"/>
            <a:r>
              <a:rPr lang="en-US" dirty="0" smtClean="0"/>
              <a:t>To push change from your local repository to your remote repository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To pull changes from the remote repository, but not apply them to your local repository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/>
              <a:t>To pull changes from the remote </a:t>
            </a:r>
            <a:r>
              <a:rPr lang="en-US" dirty="0" smtClean="0"/>
              <a:t>repository and apply </a:t>
            </a:r>
            <a:r>
              <a:rPr lang="en-US" dirty="0"/>
              <a:t>them to your local repository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30480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origin 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44196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fetch origin 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57912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origin 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7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vs. 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is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dirty="0" smtClean="0"/>
              <a:t> and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759978" y="2628900"/>
            <a:ext cx="1411355" cy="797269"/>
            <a:chOff x="609600" y="3124200"/>
            <a:chExt cx="7505700" cy="2667000"/>
          </a:xfrm>
        </p:grpSpPr>
        <p:sp>
          <p:nvSpPr>
            <p:cNvPr id="91" name="Rectangle 90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94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5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1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2491974" y="2590800"/>
            <a:ext cx="2133600" cy="9906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680819" y="4179332"/>
            <a:ext cx="1411355" cy="797269"/>
            <a:chOff x="609600" y="3124200"/>
            <a:chExt cx="7505700" cy="2667000"/>
          </a:xfrm>
        </p:grpSpPr>
        <p:sp>
          <p:nvSpPr>
            <p:cNvPr id="58" name="Rectangle 57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61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62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58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761982" y="2874604"/>
            <a:ext cx="9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93" idx="2"/>
            <a:endCxn id="58" idx="0"/>
          </p:cNvCxnSpPr>
          <p:nvPr/>
        </p:nvCxnSpPr>
        <p:spPr>
          <a:xfrm>
            <a:off x="3287062" y="3420637"/>
            <a:ext cx="52868" cy="75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4" idx="1"/>
          </p:cNvCxnSpPr>
          <p:nvPr/>
        </p:nvCxnSpPr>
        <p:spPr>
          <a:xfrm flipH="1" flipV="1">
            <a:off x="3483566" y="3316830"/>
            <a:ext cx="28305" cy="862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04783" y="3656147"/>
            <a:ext cx="60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82574" y="3657600"/>
            <a:ext cx="76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461846" y="2590800"/>
            <a:ext cx="94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origin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634251" y="5562600"/>
            <a:ext cx="1411355" cy="797269"/>
            <a:chOff x="609600" y="3124200"/>
            <a:chExt cx="7505700" cy="2667000"/>
          </a:xfrm>
        </p:grpSpPr>
        <p:sp>
          <p:nvSpPr>
            <p:cNvPr id="117" name="Rectangle 116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endCxn id="120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endCxn id="121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endCxn id="117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Arrow Connector 136"/>
          <p:cNvCxnSpPr>
            <a:stCxn id="60" idx="2"/>
            <a:endCxn id="117" idx="0"/>
          </p:cNvCxnSpPr>
          <p:nvPr/>
        </p:nvCxnSpPr>
        <p:spPr>
          <a:xfrm>
            <a:off x="3207903" y="4971069"/>
            <a:ext cx="85459" cy="5915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406374" y="5029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2263374" y="4026932"/>
            <a:ext cx="3733800" cy="25262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6102765" y="4889335"/>
            <a:ext cx="9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</a:t>
            </a:r>
            <a:r>
              <a:rPr lang="en-US" dirty="0"/>
              <a:t>l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4006556" y="4211694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Internal copy of remote repo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4006555" y="5530777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Working copy of local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v</a:t>
            </a:r>
            <a:r>
              <a:rPr lang="en-US" dirty="0" smtClean="0"/>
              <a:t>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is written in human-readable formats</a:t>
            </a:r>
          </a:p>
          <a:p>
            <a:pPr marL="914400" lvl="1" indent="-457200"/>
            <a:r>
              <a:rPr lang="en-US" dirty="0" smtClean="0"/>
              <a:t>Text files</a:t>
            </a:r>
          </a:p>
          <a:p>
            <a:pPr marL="914400" lvl="1" indent="-457200"/>
            <a:r>
              <a:rPr lang="en-US" dirty="0" smtClean="0"/>
              <a:t>Easy to track differences between files</a:t>
            </a:r>
          </a:p>
          <a:p>
            <a:pPr marL="914400" lvl="1" indent="-457200"/>
            <a:r>
              <a:rPr lang="en-US" dirty="0" smtClean="0"/>
              <a:t>Easy to read differences between files</a:t>
            </a:r>
          </a:p>
          <a:p>
            <a:pPr marL="914400" lvl="1" indent="-457200"/>
            <a:r>
              <a:rPr lang="en-US" dirty="0" smtClean="0">
                <a:hlinkClick r:id="rId2"/>
              </a:rPr>
              <a:t>Example</a:t>
            </a:r>
            <a:endParaRPr lang="en-US" dirty="0" smtClean="0"/>
          </a:p>
          <a:p>
            <a:pPr marL="457200" indent="-457200"/>
            <a:r>
              <a:rPr lang="en-US" dirty="0" smtClean="0"/>
              <a:t>Necessary to return to a previous version of the source code</a:t>
            </a:r>
          </a:p>
          <a:p>
            <a:pPr marL="914400" lvl="1" indent="-457200"/>
            <a:r>
              <a:rPr lang="en-US" dirty="0" smtClean="0"/>
              <a:t>Defect investigation</a:t>
            </a:r>
          </a:p>
          <a:p>
            <a:pPr marL="914400" lvl="1" indent="-457200"/>
            <a:r>
              <a:rPr lang="en-US" dirty="0" smtClean="0"/>
              <a:t>Security audits (</a:t>
            </a:r>
            <a:r>
              <a:rPr lang="en-US" dirty="0" smtClean="0">
                <a:hlinkClick r:id="rId3"/>
              </a:rPr>
              <a:t>Linux kernel backdoor attempt</a:t>
            </a:r>
            <a:r>
              <a:rPr lang="en-US" dirty="0" smtClean="0"/>
              <a:t>)</a:t>
            </a:r>
          </a:p>
          <a:p>
            <a:pPr marL="914400" lvl="1" indent="-457200"/>
            <a:r>
              <a:rPr lang="en-US" dirty="0" smtClean="0"/>
              <a:t>Code change metrics</a:t>
            </a:r>
          </a:p>
          <a:p>
            <a:pPr marL="457200" indent="-457200"/>
            <a:r>
              <a:rPr lang="en-US" dirty="0" smtClean="0"/>
              <a:t>Multiple developers working in the same code</a:t>
            </a:r>
          </a:p>
          <a:p>
            <a:pPr marL="914400" lvl="1" indent="-457200"/>
            <a:r>
              <a:rPr lang="en-US" dirty="0" smtClean="0"/>
              <a:t>Conflict resolution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most popular systems CVS and SVN</a:t>
            </a:r>
          </a:p>
          <a:p>
            <a:pPr marL="800100" lvl="1" indent="-342900"/>
            <a:r>
              <a:rPr lang="en-US" dirty="0" smtClean="0"/>
              <a:t>Concurrent Versions System</a:t>
            </a:r>
          </a:p>
          <a:p>
            <a:pPr marL="800100" lvl="1" indent="-342900"/>
            <a:r>
              <a:rPr lang="en-US" dirty="0" smtClean="0"/>
              <a:t>Subversion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3124200"/>
            <a:ext cx="2743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5105400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36372" y="5086895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57700" y="5082541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machine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62700" y="5082542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3600" y="470319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Commit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14500" y="3838304"/>
            <a:ext cx="1448889" cy="1343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479369" y="3805016"/>
            <a:ext cx="1562100" cy="1244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5029200" y="3838303"/>
            <a:ext cx="304800" cy="1244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5334000" y="3838303"/>
            <a:ext cx="1905000" cy="1244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94663" y="4241534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Check out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00800" y="4062128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Check out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22219" y="4056868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Check out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810000" y="3810000"/>
            <a:ext cx="152400" cy="1272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5" idx="2"/>
          </p:cNvCxnSpPr>
          <p:nvPr/>
        </p:nvCxnSpPr>
        <p:spPr>
          <a:xfrm flipV="1">
            <a:off x="3962400" y="3810000"/>
            <a:ext cx="152400" cy="1262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24200" y="4056446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Check out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60223" y="452379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Commit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4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does not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With many users at many sites, the server is a choke point</a:t>
            </a:r>
          </a:p>
          <a:p>
            <a:pPr marL="800100" lvl="1" indent="-342900"/>
            <a:r>
              <a:rPr lang="en-US" dirty="0" smtClean="0"/>
              <a:t>Single point of failure</a:t>
            </a:r>
          </a:p>
          <a:p>
            <a:pPr marL="800100" lvl="1" indent="-342900"/>
            <a:r>
              <a:rPr lang="en-US" dirty="0" smtClean="0"/>
              <a:t>Slow access from some sites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 smtClean="0"/>
              <a:t>Developers like to commit without globally pushing changes</a:t>
            </a:r>
          </a:p>
          <a:p>
            <a:pPr marL="800100" lvl="1" indent="-342900"/>
            <a:r>
              <a:rPr lang="en-US" dirty="0" smtClean="0"/>
              <a:t>Intermediate states of my working code are important</a:t>
            </a:r>
          </a:p>
          <a:p>
            <a:pPr marL="800100" lvl="1" indent="-342900"/>
            <a:r>
              <a:rPr lang="en-US" dirty="0" smtClean="0"/>
              <a:t>Avoid exposing these to other developers until they are ready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88712" y="3154092"/>
            <a:ext cx="2459287" cy="1813125"/>
            <a:chOff x="609600" y="3124200"/>
            <a:chExt cx="7505700" cy="2667000"/>
          </a:xfrm>
        </p:grpSpPr>
        <p:sp>
          <p:nvSpPr>
            <p:cNvPr id="5" name="Rectangle 4"/>
            <p:cNvSpPr/>
            <p:nvPr/>
          </p:nvSpPr>
          <p:spPr>
            <a:xfrm>
              <a:off x="2743200" y="3124200"/>
              <a:ext cx="2743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8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9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5" idx="2"/>
            </p:cNvCxnSpPr>
            <p:nvPr/>
          </p:nvCxnSpPr>
          <p:spPr>
            <a:xfrm flipV="1">
              <a:off x="3962400" y="3810000"/>
              <a:ext cx="152400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190159" y="3133312"/>
            <a:ext cx="2459287" cy="1813125"/>
            <a:chOff x="609600" y="3124200"/>
            <a:chExt cx="7505700" cy="2667000"/>
          </a:xfrm>
        </p:grpSpPr>
        <p:sp>
          <p:nvSpPr>
            <p:cNvPr id="24" name="Rectangle 23"/>
            <p:cNvSpPr/>
            <p:nvPr/>
          </p:nvSpPr>
          <p:spPr>
            <a:xfrm>
              <a:off x="2743200" y="3124200"/>
              <a:ext cx="2743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7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28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24" idx="2"/>
            </p:cNvCxnSpPr>
            <p:nvPr/>
          </p:nvCxnSpPr>
          <p:spPr>
            <a:xfrm flipV="1">
              <a:off x="3962400" y="3810000"/>
              <a:ext cx="152400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867400" y="3112532"/>
            <a:ext cx="2459287" cy="1813125"/>
            <a:chOff x="609600" y="3124200"/>
            <a:chExt cx="7505700" cy="2667000"/>
          </a:xfrm>
        </p:grpSpPr>
        <p:sp>
          <p:nvSpPr>
            <p:cNvPr id="36" name="Rectangle 35"/>
            <p:cNvSpPr/>
            <p:nvPr/>
          </p:nvSpPr>
          <p:spPr>
            <a:xfrm>
              <a:off x="2743200" y="3124200"/>
              <a:ext cx="2743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9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40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36" idx="2"/>
            </p:cNvCxnSpPr>
            <p:nvPr/>
          </p:nvCxnSpPr>
          <p:spPr>
            <a:xfrm flipV="1">
              <a:off x="3962400" y="3810000"/>
              <a:ext cx="152400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2186625" y="3214617"/>
            <a:ext cx="17026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1"/>
            <a:endCxn id="5" idx="3"/>
          </p:cNvCxnSpPr>
          <p:nvPr/>
        </p:nvCxnSpPr>
        <p:spPr>
          <a:xfrm flipH="1">
            <a:off x="2186625" y="3366428"/>
            <a:ext cx="1702621" cy="2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788072" y="3214617"/>
            <a:ext cx="17106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1"/>
            <a:endCxn id="24" idx="3"/>
          </p:cNvCxnSpPr>
          <p:nvPr/>
        </p:nvCxnSpPr>
        <p:spPr>
          <a:xfrm flipH="1">
            <a:off x="4788072" y="3345648"/>
            <a:ext cx="1778415" cy="2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139494" y="2743200"/>
            <a:ext cx="191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638267" y="2751146"/>
            <a:ext cx="191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scaling up to multiple servers, scale down to multiple clients.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85875" y="4806241"/>
            <a:ext cx="1597913" cy="1462017"/>
            <a:chOff x="609600" y="3124200"/>
            <a:chExt cx="7505700" cy="2667000"/>
          </a:xfrm>
        </p:grpSpPr>
        <p:sp>
          <p:nvSpPr>
            <p:cNvPr id="6" name="Rectangle 5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9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0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6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201518" y="2819400"/>
            <a:ext cx="1597913" cy="1462017"/>
            <a:chOff x="609600" y="3124200"/>
            <a:chExt cx="7505700" cy="2667000"/>
          </a:xfrm>
        </p:grpSpPr>
        <p:sp>
          <p:nvSpPr>
            <p:cNvPr id="18" name="Rectangle 17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2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8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678554" y="2848043"/>
            <a:ext cx="1597913" cy="1462017"/>
            <a:chOff x="609600" y="3124200"/>
            <a:chExt cx="7505700" cy="2667000"/>
          </a:xfrm>
        </p:grpSpPr>
        <p:sp>
          <p:nvSpPr>
            <p:cNvPr id="30" name="Rectangle 29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33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4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0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755061" y="4778470"/>
            <a:ext cx="1597913" cy="1462017"/>
            <a:chOff x="609600" y="3124200"/>
            <a:chExt cx="7505700" cy="2667000"/>
          </a:xfrm>
        </p:grpSpPr>
        <p:sp>
          <p:nvSpPr>
            <p:cNvPr id="42" name="Rectangle 41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45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6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2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239414" y="2819400"/>
            <a:ext cx="142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 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68925" y="4827981"/>
            <a:ext cx="142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 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93299" y="2838903"/>
            <a:ext cx="174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machine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979857" y="4778470"/>
            <a:ext cx="174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Analyst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410092" y="3004066"/>
            <a:ext cx="3503688" cy="3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393870" y="3188732"/>
            <a:ext cx="3547749" cy="1774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0" idx="2"/>
          </p:cNvCxnSpPr>
          <p:nvPr/>
        </p:nvCxnSpPr>
        <p:spPr>
          <a:xfrm flipH="1">
            <a:off x="1782631" y="4271273"/>
            <a:ext cx="15643" cy="507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126778" y="4310061"/>
            <a:ext cx="0" cy="46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81400" y="2634734"/>
            <a:ext cx="7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562901" y="3257662"/>
            <a:ext cx="7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59223" y="4359599"/>
            <a:ext cx="7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983845" y="4364912"/>
            <a:ext cx="7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cxnSp>
        <p:nvCxnSpPr>
          <p:cNvPr id="83" name="Straight Arrow Connector 82"/>
          <p:cNvCxnSpPr>
            <a:endCxn id="42" idx="0"/>
          </p:cNvCxnSpPr>
          <p:nvPr/>
        </p:nvCxnSpPr>
        <p:spPr>
          <a:xfrm>
            <a:off x="6468850" y="4364912"/>
            <a:ext cx="32445" cy="413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573166" y="4359599"/>
            <a:ext cx="7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8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version control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products</a:t>
            </a:r>
          </a:p>
          <a:p>
            <a:pPr marL="800100" lvl="1" indent="-342900"/>
            <a:r>
              <a:rPr lang="en-US" dirty="0" err="1" smtClean="0"/>
              <a:t>Git</a:t>
            </a:r>
            <a:endParaRPr lang="en-US" dirty="0" smtClean="0"/>
          </a:p>
          <a:p>
            <a:pPr marL="800100" lvl="1" indent="-342900"/>
            <a:r>
              <a:rPr lang="en-US" dirty="0" smtClean="0"/>
              <a:t>Mercurial</a:t>
            </a:r>
          </a:p>
          <a:p>
            <a:pPr marL="342900" indent="-342900"/>
            <a:r>
              <a:rPr lang="en-US" dirty="0" smtClean="0"/>
              <a:t>Proprietary products</a:t>
            </a:r>
          </a:p>
          <a:p>
            <a:pPr marL="800100" lvl="1" indent="-342900"/>
            <a:r>
              <a:rPr lang="en-US" dirty="0" smtClean="0"/>
              <a:t>Plastic SCM</a:t>
            </a:r>
          </a:p>
          <a:p>
            <a:pPr marL="800100" lvl="1" indent="-342900"/>
            <a:r>
              <a:rPr lang="en-US" dirty="0" err="1" smtClean="0"/>
              <a:t>Bitkeeper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0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we use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treat </a:t>
            </a:r>
            <a:r>
              <a:rPr lang="en-US" dirty="0" err="1" smtClean="0"/>
              <a:t>Github</a:t>
            </a:r>
            <a:r>
              <a:rPr lang="en-US" dirty="0" smtClean="0"/>
              <a:t> as a super-node, called origin.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914400" y="2221468"/>
            <a:ext cx="7772400" cy="4179332"/>
            <a:chOff x="914400" y="2221468"/>
            <a:chExt cx="7772400" cy="4179332"/>
          </a:xfrm>
        </p:grpSpPr>
        <p:grpSp>
          <p:nvGrpSpPr>
            <p:cNvPr id="5" name="Group 4"/>
            <p:cNvGrpSpPr/>
            <p:nvPr/>
          </p:nvGrpSpPr>
          <p:grpSpPr>
            <a:xfrm>
              <a:off x="3048000" y="2686878"/>
              <a:ext cx="1411355" cy="797269"/>
              <a:chOff x="609600" y="3124200"/>
              <a:chExt cx="7505700" cy="2667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endCxn id="9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endCxn id="10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endCxn id="6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345405" y="3800363"/>
              <a:ext cx="1411355" cy="797269"/>
              <a:chOff x="609600" y="3124200"/>
              <a:chExt cx="7505700" cy="2667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21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endCxn id="22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endCxn id="18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065910" y="3801176"/>
              <a:ext cx="1411355" cy="797269"/>
              <a:chOff x="609600" y="3124200"/>
              <a:chExt cx="7505700" cy="26670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33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34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endCxn id="30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4780805" y="3797821"/>
              <a:ext cx="1411355" cy="797269"/>
              <a:chOff x="609600" y="3124200"/>
              <a:chExt cx="7505700" cy="26670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45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endCxn id="46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endCxn id="42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 52"/>
            <p:cNvSpPr/>
            <p:nvPr/>
          </p:nvSpPr>
          <p:spPr>
            <a:xfrm>
              <a:off x="914400" y="2590800"/>
              <a:ext cx="6553200" cy="2209800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1103245" y="5603531"/>
              <a:ext cx="1411355" cy="797269"/>
              <a:chOff x="609600" y="3124200"/>
              <a:chExt cx="7505700" cy="2667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endCxn id="58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endCxn id="59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endCxn id="55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3541645" y="5603531"/>
              <a:ext cx="1411355" cy="797269"/>
              <a:chOff x="609600" y="3124200"/>
              <a:chExt cx="7505700" cy="266700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endCxn id="70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endCxn id="71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67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6019800" y="5603531"/>
              <a:ext cx="1411355" cy="797269"/>
              <a:chOff x="609600" y="3124200"/>
              <a:chExt cx="7505700" cy="26670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endCxn id="82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endCxn id="83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79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/>
            <p:cNvSpPr txBox="1"/>
            <p:nvPr/>
          </p:nvSpPr>
          <p:spPr>
            <a:xfrm>
              <a:off x="3204003" y="2221468"/>
              <a:ext cx="98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Github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243123" y="2655583"/>
              <a:ext cx="1020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Course Repo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323711" y="3797821"/>
              <a:ext cx="101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Student Repos</a:t>
              </a:r>
              <a:endParaRPr lang="en-US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H="1">
              <a:off x="2262428" y="3374808"/>
              <a:ext cx="709372" cy="3208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580735" y="3381641"/>
              <a:ext cx="657353" cy="416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30" idx="0"/>
            </p:cNvCxnSpPr>
            <p:nvPr/>
          </p:nvCxnSpPr>
          <p:spPr>
            <a:xfrm flipH="1">
              <a:off x="3725021" y="3535254"/>
              <a:ext cx="32750" cy="2659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068993" y="322039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937292" y="3397286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89498" y="35060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1655821" y="4598445"/>
              <a:ext cx="9220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55" idx="0"/>
              <a:endCxn id="20" idx="2"/>
            </p:cNvCxnSpPr>
            <p:nvPr/>
          </p:nvCxnSpPr>
          <p:spPr>
            <a:xfrm flipV="1">
              <a:off x="1762356" y="4592100"/>
              <a:ext cx="110133" cy="1011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67" idx="0"/>
            </p:cNvCxnSpPr>
            <p:nvPr/>
          </p:nvCxnSpPr>
          <p:spPr>
            <a:xfrm>
              <a:off x="3852061" y="4598445"/>
              <a:ext cx="34869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endCxn id="33" idx="2"/>
            </p:cNvCxnSpPr>
            <p:nvPr/>
          </p:nvCxnSpPr>
          <p:spPr>
            <a:xfrm flipH="1" flipV="1">
              <a:off x="3954276" y="4591612"/>
              <a:ext cx="447078" cy="1011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45" idx="2"/>
            </p:cNvCxnSpPr>
            <p:nvPr/>
          </p:nvCxnSpPr>
          <p:spPr>
            <a:xfrm>
              <a:off x="5669171" y="4588257"/>
              <a:ext cx="830838" cy="1015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79" idx="0"/>
            </p:cNvCxnSpPr>
            <p:nvPr/>
          </p:nvCxnSpPr>
          <p:spPr>
            <a:xfrm flipH="1" flipV="1">
              <a:off x="6019800" y="4598445"/>
              <a:ext cx="659111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182404" y="49163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424224" y="4931967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538883" y="506677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826833" y="494761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200755" y="491632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420998" y="5065169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467600" y="5244372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 Computer Repos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863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Forking a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student repository on </a:t>
            </a:r>
            <a:r>
              <a:rPr lang="en-US" dirty="0" err="1" smtClean="0"/>
              <a:t>Github</a:t>
            </a:r>
            <a:r>
              <a:rPr lang="en-US" dirty="0" smtClean="0"/>
              <a:t> is called a fork.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2221468"/>
            <a:ext cx="7772400" cy="4179332"/>
            <a:chOff x="914400" y="2221468"/>
            <a:chExt cx="7772400" cy="417933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0" y="2686878"/>
              <a:ext cx="1411355" cy="797269"/>
              <a:chOff x="609600" y="3124200"/>
              <a:chExt cx="7505700" cy="266700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5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6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endCxn id="102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345405" y="3800363"/>
              <a:ext cx="1411355" cy="797269"/>
              <a:chOff x="609600" y="3124200"/>
              <a:chExt cx="7505700" cy="266700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endCxn id="94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endCxn id="95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endCxn id="91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065910" y="3801176"/>
              <a:ext cx="1411355" cy="797269"/>
              <a:chOff x="609600" y="3124200"/>
              <a:chExt cx="7505700" cy="26670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endCxn id="83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endCxn id="84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endCxn id="80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780805" y="3797821"/>
              <a:ext cx="1411355" cy="797269"/>
              <a:chOff x="609600" y="3124200"/>
              <a:chExt cx="7505700" cy="26670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endCxn id="72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73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69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914400" y="2590800"/>
              <a:ext cx="6553200" cy="2209800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103245" y="5603531"/>
              <a:ext cx="1411355" cy="797269"/>
              <a:chOff x="609600" y="3124200"/>
              <a:chExt cx="7505700" cy="26670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endCxn id="61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2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58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541645" y="5603531"/>
              <a:ext cx="1411355" cy="797269"/>
              <a:chOff x="609600" y="3124200"/>
              <a:chExt cx="7505700" cy="2667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endCxn id="50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51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endCxn id="47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19800" y="5603531"/>
              <a:ext cx="1411355" cy="797269"/>
              <a:chOff x="609600" y="3124200"/>
              <a:chExt cx="7505700" cy="2667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endCxn id="39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endCxn id="40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endCxn id="36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204003" y="2221468"/>
              <a:ext cx="98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Github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3123" y="2655583"/>
              <a:ext cx="1020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Course Repo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23711" y="3797821"/>
              <a:ext cx="101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Student Repos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262428" y="3374808"/>
              <a:ext cx="709372" cy="3208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580735" y="3381641"/>
              <a:ext cx="657353" cy="416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80" idx="0"/>
            </p:cNvCxnSpPr>
            <p:nvPr/>
          </p:nvCxnSpPr>
          <p:spPr>
            <a:xfrm flipH="1">
              <a:off x="3725021" y="3535254"/>
              <a:ext cx="32750" cy="2659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68993" y="322039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7292" y="3397286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9498" y="35060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1655821" y="4598445"/>
              <a:ext cx="9220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8" idx="0"/>
              <a:endCxn id="93" idx="2"/>
            </p:cNvCxnSpPr>
            <p:nvPr/>
          </p:nvCxnSpPr>
          <p:spPr>
            <a:xfrm flipV="1">
              <a:off x="1762356" y="4592100"/>
              <a:ext cx="110133" cy="1011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7" idx="0"/>
            </p:cNvCxnSpPr>
            <p:nvPr/>
          </p:nvCxnSpPr>
          <p:spPr>
            <a:xfrm>
              <a:off x="3852061" y="4598445"/>
              <a:ext cx="34869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83" idx="2"/>
            </p:cNvCxnSpPr>
            <p:nvPr/>
          </p:nvCxnSpPr>
          <p:spPr>
            <a:xfrm flipH="1" flipV="1">
              <a:off x="3954276" y="4591612"/>
              <a:ext cx="447078" cy="1011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2" idx="2"/>
            </p:cNvCxnSpPr>
            <p:nvPr/>
          </p:nvCxnSpPr>
          <p:spPr>
            <a:xfrm>
              <a:off x="5669171" y="4588257"/>
              <a:ext cx="830838" cy="1015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6" idx="0"/>
            </p:cNvCxnSpPr>
            <p:nvPr/>
          </p:nvCxnSpPr>
          <p:spPr>
            <a:xfrm flipH="1" flipV="1">
              <a:off x="6019800" y="4598445"/>
              <a:ext cx="659111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82404" y="49163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4224" y="4931967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38883" y="506677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26833" y="494761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0755" y="491632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20998" y="5065169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67600" y="5244372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 Computer Repos</a:t>
              </a:r>
              <a:endParaRPr lang="en-US" dirty="0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1245044" y="3695700"/>
            <a:ext cx="1574356" cy="10287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997644" y="3695700"/>
            <a:ext cx="1574356" cy="10287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750244" y="3695700"/>
            <a:ext cx="1574356" cy="10287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rk a repo on Github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64" y="2133600"/>
            <a:ext cx="36004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ctangle 117"/>
          <p:cNvSpPr/>
          <p:nvPr/>
        </p:nvSpPr>
        <p:spPr>
          <a:xfrm>
            <a:off x="6477000" y="2165866"/>
            <a:ext cx="967590" cy="34873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0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your forked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a forked repo </a:t>
            </a:r>
            <a:r>
              <a:rPr lang="en-US" i="1" dirty="0" smtClean="0"/>
              <a:t>one time</a:t>
            </a:r>
            <a:r>
              <a:rPr lang="en-US" dirty="0" smtClean="0"/>
              <a:t> to a local machine.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2221468"/>
            <a:ext cx="7772400" cy="4179332"/>
            <a:chOff x="914400" y="2221468"/>
            <a:chExt cx="7772400" cy="417933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0" y="2686878"/>
              <a:ext cx="1411355" cy="797269"/>
              <a:chOff x="609600" y="3124200"/>
              <a:chExt cx="7505700" cy="266700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5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6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endCxn id="102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345405" y="3800363"/>
              <a:ext cx="1411355" cy="797269"/>
              <a:chOff x="609600" y="3124200"/>
              <a:chExt cx="7505700" cy="266700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endCxn id="94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endCxn id="95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endCxn id="91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065910" y="3801176"/>
              <a:ext cx="1411355" cy="797269"/>
              <a:chOff x="609600" y="3124200"/>
              <a:chExt cx="7505700" cy="26670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endCxn id="83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endCxn id="84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endCxn id="80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780805" y="3797821"/>
              <a:ext cx="1411355" cy="797269"/>
              <a:chOff x="609600" y="3124200"/>
              <a:chExt cx="7505700" cy="26670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endCxn id="72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73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69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914400" y="2590800"/>
              <a:ext cx="6553200" cy="2209800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103245" y="5603531"/>
              <a:ext cx="1411355" cy="797269"/>
              <a:chOff x="609600" y="3124200"/>
              <a:chExt cx="7505700" cy="26670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endCxn id="61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2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58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541645" y="5603531"/>
              <a:ext cx="1411355" cy="797269"/>
              <a:chOff x="609600" y="3124200"/>
              <a:chExt cx="7505700" cy="2667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endCxn id="50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51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endCxn id="47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19800" y="5603531"/>
              <a:ext cx="1411355" cy="797269"/>
              <a:chOff x="609600" y="3124200"/>
              <a:chExt cx="7505700" cy="2667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endCxn id="39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endCxn id="40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endCxn id="36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204003" y="2221468"/>
              <a:ext cx="98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Github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3123" y="2655583"/>
              <a:ext cx="1020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Course Repo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23711" y="3797821"/>
              <a:ext cx="101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Student Repos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262428" y="3374808"/>
              <a:ext cx="709372" cy="3208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580735" y="3381641"/>
              <a:ext cx="657353" cy="416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80" idx="0"/>
            </p:cNvCxnSpPr>
            <p:nvPr/>
          </p:nvCxnSpPr>
          <p:spPr>
            <a:xfrm flipH="1">
              <a:off x="3725021" y="3535254"/>
              <a:ext cx="32750" cy="2659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68993" y="322039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7292" y="3397286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9498" y="35060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1655821" y="4598445"/>
              <a:ext cx="9220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8" idx="0"/>
              <a:endCxn id="93" idx="2"/>
            </p:cNvCxnSpPr>
            <p:nvPr/>
          </p:nvCxnSpPr>
          <p:spPr>
            <a:xfrm flipV="1">
              <a:off x="1762356" y="4592100"/>
              <a:ext cx="110133" cy="1011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7" idx="0"/>
            </p:cNvCxnSpPr>
            <p:nvPr/>
          </p:nvCxnSpPr>
          <p:spPr>
            <a:xfrm>
              <a:off x="3852061" y="4598445"/>
              <a:ext cx="34869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83" idx="2"/>
            </p:cNvCxnSpPr>
            <p:nvPr/>
          </p:nvCxnSpPr>
          <p:spPr>
            <a:xfrm flipH="1" flipV="1">
              <a:off x="3954276" y="4591612"/>
              <a:ext cx="447078" cy="1011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2" idx="2"/>
            </p:cNvCxnSpPr>
            <p:nvPr/>
          </p:nvCxnSpPr>
          <p:spPr>
            <a:xfrm>
              <a:off x="5669171" y="4588257"/>
              <a:ext cx="830838" cy="1015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6" idx="0"/>
            </p:cNvCxnSpPr>
            <p:nvPr/>
          </p:nvCxnSpPr>
          <p:spPr>
            <a:xfrm flipH="1" flipV="1">
              <a:off x="6019800" y="4598445"/>
              <a:ext cx="659111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82404" y="49163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4224" y="4931967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38883" y="506677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26833" y="494761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0755" y="491632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20998" y="5065169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67600" y="5244372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 Computer Repos</a:t>
              </a:r>
              <a:endParaRPr lang="en-US" dirty="0"/>
            </a:p>
          </p:txBody>
        </p:sp>
      </p:grpSp>
      <p:sp>
        <p:nvSpPr>
          <p:cNvPr id="113" name="Down Arrow 112"/>
          <p:cNvSpPr/>
          <p:nvPr/>
        </p:nvSpPr>
        <p:spPr>
          <a:xfrm>
            <a:off x="1355372" y="4696684"/>
            <a:ext cx="1083028" cy="789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Down Arrow 223"/>
          <p:cNvSpPr/>
          <p:nvPr/>
        </p:nvSpPr>
        <p:spPr>
          <a:xfrm>
            <a:off x="3575083" y="4737420"/>
            <a:ext cx="1083028" cy="789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Down Arrow 224"/>
          <p:cNvSpPr/>
          <p:nvPr/>
        </p:nvSpPr>
        <p:spPr>
          <a:xfrm>
            <a:off x="5807841" y="4701036"/>
            <a:ext cx="1083028" cy="789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304800" y="6248400"/>
            <a:ext cx="8229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https://github.com/YourUsername/DevelopingConcurrentSoftware.git</a:t>
            </a:r>
          </a:p>
        </p:txBody>
      </p:sp>
    </p:spTree>
    <p:extLst>
      <p:ext uri="{BB962C8B-B14F-4D97-AF65-F5344CB8AC3E}">
        <p14:creationId xmlns:p14="http://schemas.microsoft.com/office/powerpoint/2010/main" val="842103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137</TotalTime>
  <Words>657</Words>
  <Application>Microsoft Office PowerPoint</Application>
  <PresentationFormat>On-screen Show (4:3)</PresentationFormat>
  <Paragraphs>225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Essential</vt:lpstr>
      <vt:lpstr>Introduction to Distributed Version Control</vt:lpstr>
      <vt:lpstr>Why version control?</vt:lpstr>
      <vt:lpstr>Client-server version control</vt:lpstr>
      <vt:lpstr>Client-server does not scale</vt:lpstr>
      <vt:lpstr>Distributed version control</vt:lpstr>
      <vt:lpstr>Distributed version control products</vt:lpstr>
      <vt:lpstr>How will we use git?</vt:lpstr>
      <vt:lpstr>Forking a repo</vt:lpstr>
      <vt:lpstr>Clone your forked repo</vt:lpstr>
      <vt:lpstr>Make changes to the local repo</vt:lpstr>
      <vt:lpstr>Types of changes to files</vt:lpstr>
      <vt:lpstr>Reviewing changes</vt:lpstr>
      <vt:lpstr>Recording changes</vt:lpstr>
      <vt:lpstr>Undoing changes to the local repo</vt:lpstr>
      <vt:lpstr>Pushing and pulling changes</vt:lpstr>
      <vt:lpstr>Pushing and pulling changes</vt:lpstr>
      <vt:lpstr>Pull vs. fetch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19</cp:revision>
  <dcterms:created xsi:type="dcterms:W3CDTF">2013-10-08T10:17:29Z</dcterms:created>
  <dcterms:modified xsi:type="dcterms:W3CDTF">2013-10-16T10:56:22Z</dcterms:modified>
</cp:coreProperties>
</file>