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BC56-D0EE-4570-A209-10B98245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10/25/2013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Transistor_Count_and_Moore's_Law_-_2011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eng.fiu.edu/npala/EEE5425/Gordon_Moore_1965_Articl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tenbar.cs.illinois.edu/wp-content/uploads/2012/10/rutenbar-epfl10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intel.com/newsroom/kits/22nm/pdfs/22nm-Details_Presentatio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intel.com/newsroom/kits/22nm/pdfs/22nm-Details_Presentation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Dennard</a:t>
            </a:r>
            <a:r>
              <a:rPr lang="en-US" sz="4800" dirty="0" smtClean="0"/>
              <a:t> Scaling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the future will be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Solutions: Lower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has become the leading optimization factor in two important places</a:t>
            </a:r>
          </a:p>
          <a:p>
            <a:pPr marL="800100" lvl="1" indent="-342900"/>
            <a:r>
              <a:rPr lang="en-US" dirty="0" smtClean="0"/>
              <a:t>The data center – due to large scale</a:t>
            </a:r>
          </a:p>
          <a:p>
            <a:pPr marL="800100" lvl="1" indent="-342900"/>
            <a:r>
              <a:rPr lang="en-US" dirty="0" smtClean="0"/>
              <a:t>Mobile devices – due to batteries</a:t>
            </a:r>
          </a:p>
          <a:p>
            <a:pPr marL="342900" indent="-342900"/>
            <a:r>
              <a:rPr lang="en-US" dirty="0" smtClean="0"/>
              <a:t>Options for power optimization</a:t>
            </a:r>
          </a:p>
          <a:p>
            <a:pPr marL="800100" lvl="1" indent="-342900"/>
            <a:r>
              <a:rPr lang="en-US" dirty="0" smtClean="0"/>
              <a:t>Turn off transistors when they are not used to eliminate loss due to leakage current</a:t>
            </a:r>
          </a:p>
          <a:p>
            <a:pPr marL="800100" lvl="1" indent="-342900"/>
            <a:r>
              <a:rPr lang="en-US" dirty="0" smtClean="0"/>
              <a:t>Lower V</a:t>
            </a:r>
            <a:r>
              <a:rPr lang="en-US" baseline="-25000" dirty="0" smtClean="0"/>
              <a:t>DD</a:t>
            </a:r>
          </a:p>
          <a:p>
            <a:pPr marL="800100" lvl="1" indent="-342900"/>
            <a:r>
              <a:rPr lang="en-US" dirty="0" smtClean="0"/>
              <a:t>Optimize power and performance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all of this mean for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key conclusions (or maybe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2590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of transistor delay scaling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810000" y="28194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CPUs and increased parallel capability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405747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vs. Performance Optimization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810000" y="4286071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39812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Heterogeneous hardware:</a:t>
            </a:r>
          </a:p>
          <a:p>
            <a:pPr algn="ctr"/>
            <a:r>
              <a:rPr lang="en-US" dirty="0" smtClean="0"/>
              <a:t>Fast and expensive</a:t>
            </a:r>
          </a:p>
          <a:p>
            <a:pPr algn="ctr"/>
            <a:r>
              <a:rPr lang="en-US" dirty="0" smtClean="0"/>
              <a:t>Slow and cheap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574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 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2" name="Right Arrow 11"/>
          <p:cNvSpPr/>
          <p:nvPr/>
        </p:nvSpPr>
        <p:spPr>
          <a:xfrm>
            <a:off x="3810000" y="54864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5574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Unreliable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ransistor Count and Moore's Law - 201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447"/>
            <a:ext cx="7010400" cy="6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Moore’s law really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1965 Gordon Moore wrote an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 for Electronics Magazine</a:t>
            </a:r>
          </a:p>
          <a:p>
            <a:pPr marL="800100" lvl="1" indent="-342900"/>
            <a:r>
              <a:rPr lang="en-US" dirty="0" smtClean="0"/>
              <a:t>He was asked to predict the next ten years of semiconductor development</a:t>
            </a:r>
          </a:p>
          <a:p>
            <a:pPr marL="800100" lvl="1" indent="-342900"/>
            <a:r>
              <a:rPr lang="en-US" dirty="0" smtClean="0"/>
              <a:t>Stated that the number of transistors would double each year.</a:t>
            </a:r>
          </a:p>
          <a:p>
            <a:pPr marL="800100" lvl="1" indent="-342900"/>
            <a:r>
              <a:rPr lang="en-US" dirty="0" smtClean="0"/>
              <a:t>Revised in 1975 to double every two years.</a:t>
            </a:r>
          </a:p>
          <a:p>
            <a:pPr marL="342900" indent="-342900"/>
            <a:r>
              <a:rPr lang="en-US" dirty="0" smtClean="0"/>
              <a:t>Moore didn’t know </a:t>
            </a:r>
            <a:r>
              <a:rPr lang="en-US" i="1" dirty="0" smtClean="0"/>
              <a:t>exactly</a:t>
            </a:r>
            <a:r>
              <a:rPr lang="en-US" dirty="0" smtClean="0"/>
              <a:t> why this was the case</a:t>
            </a:r>
          </a:p>
          <a:p>
            <a:pPr marL="800100" lvl="1" indent="-342900"/>
            <a:r>
              <a:rPr lang="en-US" dirty="0" smtClean="0"/>
              <a:t>He was viewing historical trends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5105400"/>
            <a:ext cx="632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 fact, shrinking dimensions on an integrated</a:t>
            </a:r>
          </a:p>
          <a:p>
            <a:r>
              <a:rPr lang="en-US" sz="2000" dirty="0"/>
              <a:t>structure makes it possible to operate the structure at</a:t>
            </a:r>
          </a:p>
          <a:p>
            <a:r>
              <a:rPr lang="en-US" sz="2000" dirty="0"/>
              <a:t>higher speed for the same power per unit area.</a:t>
            </a:r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reason Moore’s law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1974, Robert </a:t>
            </a:r>
            <a:r>
              <a:rPr lang="en-US" dirty="0" err="1" smtClean="0"/>
              <a:t>Dennard</a:t>
            </a:r>
            <a:r>
              <a:rPr lang="en-US" dirty="0" smtClean="0"/>
              <a:t> and his team explained the trend Moore witnessed</a:t>
            </a:r>
          </a:p>
          <a:p>
            <a:pPr marL="800100" lvl="1" indent="-342900"/>
            <a:r>
              <a:rPr lang="en-US" dirty="0" err="1" smtClean="0"/>
              <a:t>Dennard</a:t>
            </a:r>
            <a:r>
              <a:rPr lang="en-US" dirty="0" smtClean="0"/>
              <a:t> Scaling</a:t>
            </a:r>
          </a:p>
          <a:p>
            <a:pPr marL="1485900" lvl="2" indent="-342900"/>
            <a:r>
              <a:rPr lang="en-US" dirty="0" smtClean="0"/>
              <a:t>All important factors in transistor design scale down by the same constant</a:t>
            </a:r>
          </a:p>
          <a:p>
            <a:pPr marL="1485900" lvl="2" indent="-342900"/>
            <a:r>
              <a:rPr lang="en-US" dirty="0" smtClean="0"/>
              <a:t>As they scale down, the electric field in the channel remains constant</a:t>
            </a:r>
          </a:p>
          <a:p>
            <a:pPr marL="800100" lvl="1" indent="-342900"/>
            <a:r>
              <a:rPr lang="en-US" dirty="0" smtClean="0"/>
              <a:t>Making transistors smaller made them better</a:t>
            </a:r>
          </a:p>
          <a:p>
            <a:pPr marL="1485900" lvl="2" indent="-342900"/>
            <a:r>
              <a:rPr lang="en-US" dirty="0" smtClean="0"/>
              <a:t>Transistor density increased</a:t>
            </a:r>
          </a:p>
          <a:p>
            <a:pPr marL="1485900" lvl="2" indent="-342900"/>
            <a:r>
              <a:rPr lang="en-US" dirty="0" smtClean="0"/>
              <a:t>Transistor switching delay decreased</a:t>
            </a:r>
          </a:p>
          <a:p>
            <a:pPr marL="1485900" lvl="2" indent="-342900"/>
            <a:r>
              <a:rPr lang="en-US" dirty="0" smtClean="0"/>
              <a:t>Transistor power usage decreased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524000"/>
            <a:ext cx="3733800" cy="1893332"/>
            <a:chOff x="76200" y="2362200"/>
            <a:chExt cx="3733800" cy="1893332"/>
          </a:xfrm>
        </p:grpSpPr>
        <p:sp>
          <p:nvSpPr>
            <p:cNvPr id="5" name="Rectangle 4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8109" y="3067594"/>
              <a:ext cx="914400" cy="37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</a:t>
              </a:r>
              <a:r>
                <a:rPr lang="en-US" dirty="0" err="1" smtClean="0"/>
                <a:t>ox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3886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07314" y="1709533"/>
            <a:ext cx="2450886" cy="1630710"/>
            <a:chOff x="76200" y="2362200"/>
            <a:chExt cx="3873980" cy="1970226"/>
          </a:xfrm>
        </p:grpSpPr>
        <p:sp>
          <p:nvSpPr>
            <p:cNvPr id="20" name="Rectangle 19"/>
            <p:cNvSpPr/>
            <p:nvPr/>
          </p:nvSpPr>
          <p:spPr>
            <a:xfrm>
              <a:off x="1143000" y="2667000"/>
              <a:ext cx="1513114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Source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34290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3000" y="3057797"/>
              <a:ext cx="1513114" cy="381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Oxide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19400" y="3057797"/>
              <a:ext cx="0" cy="3712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00200" y="39624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28109" y="2966623"/>
              <a:ext cx="1122071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Tox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1723" y="3886199"/>
              <a:ext cx="990600" cy="44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2362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ymbol"/>
                </a:rPr>
                <a:t>a</a:t>
              </a:r>
              <a:r>
                <a:rPr lang="en-US" dirty="0" err="1" smtClean="0"/>
                <a:t>V</a:t>
              </a:r>
              <a:endParaRPr lang="en-US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284617" y="1828800"/>
            <a:ext cx="1447800" cy="98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/>
              </a:rPr>
              <a:t>a =</a:t>
            </a:r>
            <a:r>
              <a:rPr lang="en-US" dirty="0" smtClean="0">
                <a:latin typeface="Symbol"/>
              </a:rPr>
              <a:t>1/k</a:t>
            </a:r>
            <a:endParaRPr lang="en-US" sz="1100" dirty="0">
              <a:latin typeface="MS Shell Dlg 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7785"/>
              </p:ext>
            </p:extLst>
          </p:nvPr>
        </p:nvGraphicFramePr>
        <p:xfrm>
          <a:off x="762000" y="3600513"/>
          <a:ext cx="7239000" cy="272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424935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or Circuit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Scaling Factor</a:t>
                      </a:r>
                      <a:endParaRPr lang="en-US" dirty="0"/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Device Dimension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Tox</a:t>
                      </a:r>
                      <a:r>
                        <a:rPr lang="en-US" baseline="0" dirty="0" smtClean="0"/>
                        <a:t>, L,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Delay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endParaRPr lang="en-US" sz="1100" dirty="0" smtClean="0">
                        <a:latin typeface="MS Shell Dlg 2"/>
                      </a:endParaRPr>
                    </a:p>
                  </a:txBody>
                  <a:tcPr/>
                </a:tc>
              </a:tr>
              <a:tr h="383192">
                <a:tc>
                  <a:txBody>
                    <a:bodyPr/>
                    <a:lstStyle/>
                    <a:p>
                      <a:r>
                        <a:rPr lang="en-US" dirty="0" smtClean="0"/>
                        <a:t>Power Dissipation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ymbol"/>
                        </a:rPr>
                        <a:t>1/k</a:t>
                      </a:r>
                      <a:r>
                        <a:rPr lang="en-US" baseline="30000" dirty="0" smtClean="0">
                          <a:latin typeface="+mn-lt"/>
                        </a:rPr>
                        <a:t>2</a:t>
                      </a:r>
                      <a:endParaRPr lang="en-US" sz="1100" baseline="30000" dirty="0" smtClean="0">
                        <a:latin typeface="MS Shell Dlg 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609600" y="5562600"/>
            <a:ext cx="4495800" cy="838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of </a:t>
            </a:r>
            <a:r>
              <a:rPr lang="en-US" dirty="0" err="1"/>
              <a:t>D</a:t>
            </a:r>
            <a:r>
              <a:rPr lang="en-US" dirty="0" err="1" smtClean="0"/>
              <a:t>ennard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fig1-processor-trends.jp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1560174"/>
            <a:ext cx="7430140" cy="49168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Bob 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4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Dennard</a:t>
            </a:r>
            <a:r>
              <a:rPr lang="en-US" dirty="0" smtClean="0"/>
              <a:t> Scaling 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Oxide thickness (</a:t>
            </a:r>
            <a:r>
              <a:rPr lang="en-US" dirty="0" err="1" smtClean="0"/>
              <a:t>Tox</a:t>
            </a:r>
            <a:r>
              <a:rPr lang="en-US" dirty="0" smtClean="0"/>
              <a:t>) can only get so small</a:t>
            </a:r>
          </a:p>
          <a:p>
            <a:pPr marL="800100" lvl="1" indent="-342900"/>
            <a:r>
              <a:rPr lang="en-US" dirty="0" smtClean="0"/>
              <a:t>65 nm – </a:t>
            </a:r>
            <a:r>
              <a:rPr lang="en-US" dirty="0" err="1" smtClean="0"/>
              <a:t>Tox</a:t>
            </a:r>
            <a:r>
              <a:rPr lang="en-US" dirty="0" smtClean="0"/>
              <a:t> is 5 atoms thick</a:t>
            </a:r>
          </a:p>
          <a:p>
            <a:pPr marL="800100" lvl="1" indent="-342900"/>
            <a:r>
              <a:rPr lang="en-US" dirty="0" smtClean="0"/>
              <a:t>Intel has moved from 45 nm, 32 nm, and is now at 22 nm</a:t>
            </a:r>
          </a:p>
          <a:p>
            <a:pPr marL="800100" lvl="1" indent="-342900"/>
            <a:r>
              <a:rPr lang="en-US" dirty="0" smtClean="0"/>
              <a:t>Scaling is getting more and more difficult</a:t>
            </a:r>
          </a:p>
          <a:p>
            <a:pPr marL="342900" indent="-342900"/>
            <a:r>
              <a:rPr lang="en-US" dirty="0" smtClean="0"/>
              <a:t>Leakage current is now a problem for power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884023"/>
            <a:ext cx="396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2000" dirty="0"/>
              <a:t>Power = C</a:t>
            </a:r>
            <a:r>
              <a:rPr lang="en-US" sz="2000" baseline="-25000" dirty="0"/>
              <a:t>EFF</a:t>
            </a:r>
            <a:r>
              <a:rPr lang="en-US" sz="2000" dirty="0"/>
              <a:t> V</a:t>
            </a:r>
            <a:r>
              <a:rPr lang="en-US" sz="2000" baseline="-25000" dirty="0"/>
              <a:t>DD</a:t>
            </a:r>
            <a:r>
              <a:rPr lang="en-US" sz="2000" baseline="30000" dirty="0"/>
              <a:t>2 </a:t>
            </a:r>
            <a:r>
              <a:rPr lang="en-US" sz="2000" dirty="0"/>
              <a:t>f + I</a:t>
            </a:r>
            <a:r>
              <a:rPr lang="en-US" sz="2000" baseline="-25000" dirty="0"/>
              <a:t>LEAK</a:t>
            </a:r>
            <a:r>
              <a:rPr lang="en-US" sz="2000" dirty="0"/>
              <a:t> V</a:t>
            </a:r>
            <a:r>
              <a:rPr lang="en-US" sz="2000" baseline="-25000" dirty="0"/>
              <a:t>DD</a:t>
            </a:r>
            <a:endParaRPr lang="en-US" sz="2000" baseline="-25000" dirty="0"/>
          </a:p>
        </p:txBody>
      </p:sp>
      <p:sp>
        <p:nvSpPr>
          <p:cNvPr id="6" name="Down Arrow 5"/>
          <p:cNvSpPr/>
          <p:nvPr/>
        </p:nvSpPr>
        <p:spPr>
          <a:xfrm>
            <a:off x="3429000" y="4495800"/>
            <a:ext cx="914400" cy="9906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209800" y="4495800"/>
            <a:ext cx="914400" cy="9906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038600"/>
            <a:ext cx="1219200" cy="4800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Rob </a:t>
            </a:r>
            <a:r>
              <a:rPr lang="en-US" dirty="0" err="1">
                <a:hlinkClick r:id="rId2"/>
              </a:rPr>
              <a:t>Rutenbar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Solutions: transistor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transistor manufacturing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98173"/>
            <a:ext cx="3200400" cy="222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76402"/>
            <a:ext cx="3048000" cy="235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728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 Transistor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7503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Intel’s Tri-Gate Transistor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design will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2125"/>
            <a:ext cx="8210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125</TotalTime>
  <Words>438</Words>
  <Application>Microsoft Office PowerPoint</Application>
  <PresentationFormat>On-screen Show (4:3)</PresentationFormat>
  <Paragraphs>104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Dennard Scaling</vt:lpstr>
      <vt:lpstr>PowerPoint Presentation</vt:lpstr>
      <vt:lpstr>What does Moore’s law really say?</vt:lpstr>
      <vt:lpstr>The reason Moore’s law works</vt:lpstr>
      <vt:lpstr>Dennard Scaling</vt:lpstr>
      <vt:lpstr>The end of Dennard scaling</vt:lpstr>
      <vt:lpstr>Why is Dennard Scaling ending?</vt:lpstr>
      <vt:lpstr>Hardware Solutions: transistor design</vt:lpstr>
      <vt:lpstr>Transistor design will continue</vt:lpstr>
      <vt:lpstr>Hardware Solutions: Lower Power</vt:lpstr>
      <vt:lpstr>What does all of this mean for software?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14</cp:revision>
  <dcterms:created xsi:type="dcterms:W3CDTF">2013-10-08T10:17:29Z</dcterms:created>
  <dcterms:modified xsi:type="dcterms:W3CDTF">2013-10-25T10:55:21Z</dcterms:modified>
</cp:coreProperties>
</file>