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12/12/2013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Designing Concurrent Software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good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057399"/>
          </a:xfrm>
        </p:spPr>
        <p:txBody>
          <a:bodyPr/>
          <a:lstStyle/>
          <a:p>
            <a:r>
              <a:rPr lang="en-US" dirty="0" smtClean="0"/>
              <a:t>Often referred to as </a:t>
            </a:r>
            <a:r>
              <a:rPr lang="en-US" i="1" dirty="0" smtClean="0"/>
              <a:t>map-reduce</a:t>
            </a:r>
            <a:r>
              <a:rPr lang="en-US" dirty="0" smtClean="0"/>
              <a:t> or </a:t>
            </a:r>
            <a:r>
              <a:rPr lang="en-US" i="1" dirty="0" smtClean="0"/>
              <a:t>task-based</a:t>
            </a:r>
            <a:r>
              <a:rPr lang="en-US" dirty="0" smtClean="0"/>
              <a:t> parallelism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map</a:t>
            </a:r>
            <a:r>
              <a:rPr lang="en-US" dirty="0" smtClean="0"/>
              <a:t> portion partitions the data and performs task </a:t>
            </a:r>
            <a:r>
              <a:rPr lang="en-US" i="1" dirty="0" smtClean="0"/>
              <a:t>x</a:t>
            </a:r>
            <a:r>
              <a:rPr lang="en-US" dirty="0" smtClean="0"/>
              <a:t> on each partition.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reduce</a:t>
            </a:r>
            <a:r>
              <a:rPr lang="en-US" dirty="0" smtClean="0"/>
              <a:t> portion combines the output of each task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Imagine we want to find the average of a list of numbers: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4244"/>
              </p:ext>
            </p:extLst>
          </p:nvPr>
        </p:nvGraphicFramePr>
        <p:xfrm>
          <a:off x="1371600" y="3733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42 + 4 =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+ 8 =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3</a:t>
            </a:r>
          </a:p>
          <a:p>
            <a:pPr algn="ctr"/>
            <a:r>
              <a:rPr lang="en-US" dirty="0" smtClean="0"/>
              <a:t>931 + 6 = 937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4</a:t>
            </a:r>
          </a:p>
          <a:p>
            <a:pPr algn="ctr"/>
            <a:r>
              <a:rPr lang="en-US" dirty="0" smtClean="0"/>
              <a:t>2 + -67 = -65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485900" y="4191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3467100" y="41910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5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7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8" idx="0"/>
          </p:cNvCxnSpPr>
          <p:nvPr/>
        </p:nvCxnSpPr>
        <p:spPr>
          <a:xfrm>
            <a:off x="5162550" y="4191000"/>
            <a:ext cx="2095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24650" y="4191000"/>
            <a:ext cx="3619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600" y="4381500"/>
            <a:ext cx="7467600" cy="10287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5867400"/>
            <a:ext cx="339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</a:p>
          <a:p>
            <a:pPr algn="ctr"/>
            <a:r>
              <a:rPr lang="en-US" dirty="0" smtClean="0"/>
              <a:t>(46 + 18 + 937 + -65) / 8 = 117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0800" y="5791200"/>
            <a:ext cx="3581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14654" y="5955268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1485900" y="5181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467100" y="5181600"/>
            <a:ext cx="952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4876800" y="5181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 flipH="1">
            <a:off x="5829300" y="5181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require inspection of the data to partition it.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concurrent code for two reasons</a:t>
            </a:r>
          </a:p>
          <a:p>
            <a:pPr marL="800100" lvl="1" indent="-342900"/>
            <a:r>
              <a:rPr lang="en-US" dirty="0" smtClean="0"/>
              <a:t>Maintain responsiveness during long operations</a:t>
            </a:r>
          </a:p>
          <a:p>
            <a:pPr marL="800100" lvl="1" indent="-342900"/>
            <a:r>
              <a:rPr lang="en-US" dirty="0" smtClean="0"/>
              <a:t>Divide work to accomplish more in less time</a:t>
            </a:r>
          </a:p>
          <a:p>
            <a:pPr marL="342900" indent="-342900"/>
            <a:r>
              <a:rPr lang="en-US" dirty="0" smtClean="0"/>
              <a:t>Writing concurrent code is difficult – don’t do it for any other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seen three patterns occur often</a:t>
            </a:r>
          </a:p>
          <a:p>
            <a:pPr marL="800100" lvl="1" indent="-342900"/>
            <a:r>
              <a:rPr lang="en-US" dirty="0" smtClean="0"/>
              <a:t>Ad-hoc background thread</a:t>
            </a:r>
          </a:p>
          <a:p>
            <a:pPr marL="1485900" lvl="2" indent="-342900"/>
            <a:r>
              <a:rPr lang="en-US" dirty="0" smtClean="0"/>
              <a:t>Expensive work is done on the background thread</a:t>
            </a:r>
          </a:p>
          <a:p>
            <a:pPr marL="1485900" lvl="2" indent="-342900"/>
            <a:r>
              <a:rPr lang="en-US" dirty="0" smtClean="0"/>
              <a:t>Main thread only remains responsive for the user</a:t>
            </a:r>
          </a:p>
          <a:p>
            <a:pPr marL="800100" lvl="1" indent="-342900"/>
            <a:r>
              <a:rPr lang="en-US" dirty="0" smtClean="0"/>
              <a:t>Long running background thread(s)</a:t>
            </a:r>
          </a:p>
          <a:p>
            <a:pPr marL="1485900" lvl="2" indent="-342900"/>
            <a:r>
              <a:rPr lang="en-US" dirty="0" smtClean="0"/>
              <a:t>Assigned tasks by producer/consumer queue</a:t>
            </a:r>
          </a:p>
          <a:p>
            <a:pPr marL="1485900" lvl="2" indent="-342900"/>
            <a:r>
              <a:rPr lang="en-US" dirty="0" smtClean="0"/>
              <a:t>Background thread is a while loop</a:t>
            </a:r>
          </a:p>
          <a:p>
            <a:pPr marL="1485900" lvl="2" indent="-342900"/>
            <a:r>
              <a:rPr lang="en-US" dirty="0" smtClean="0"/>
              <a:t>Exits when main thread signals it via condition variable or atomic</a:t>
            </a:r>
          </a:p>
          <a:p>
            <a:pPr marL="800100" lvl="1" indent="-342900"/>
            <a:r>
              <a:rPr lang="en-US" dirty="0" smtClean="0"/>
              <a:t>Command/query on independent threads</a:t>
            </a:r>
          </a:p>
          <a:p>
            <a:pPr marL="1485900" lvl="2" indent="-342900"/>
            <a:r>
              <a:rPr lang="en-US" dirty="0" smtClean="0"/>
              <a:t>Either takes lock on data and executes to completion</a:t>
            </a:r>
          </a:p>
          <a:p>
            <a:pPr marL="1485900" lvl="2" indent="-342900"/>
            <a:r>
              <a:rPr lang="en-US" dirty="0" smtClean="0"/>
              <a:t>Command mutates data, query reads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ad-hoc background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application which computes the value of pi uses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 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Useful for two-way synchronization between two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6" name="Curved Right Arrow 15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6248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0800000" flipH="1">
            <a:off x="6934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 running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 producer/consumer queue to push events off GUI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33528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6248400" y="3810000"/>
            <a:ext cx="533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H="1">
            <a:off x="6934200" y="3733800"/>
            <a:ext cx="5334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4867364"/>
            <a:ext cx="2286000" cy="100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05200"/>
            <a:ext cx="12954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don’t wait to be processed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3"/>
          </p:cNvCxnSpPr>
          <p:nvPr/>
        </p:nvCxnSpPr>
        <p:spPr>
          <a:xfrm>
            <a:off x="7467600" y="4528066"/>
            <a:ext cx="381000" cy="4196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Command/query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actions on data into reads and writes</a:t>
            </a:r>
          </a:p>
          <a:p>
            <a:pPr marL="800100" lvl="1" indent="-342900"/>
            <a:r>
              <a:rPr lang="en-US" dirty="0" smtClean="0"/>
              <a:t>Command write (or mutate) data</a:t>
            </a:r>
          </a:p>
          <a:p>
            <a:pPr marL="800100" lvl="1" indent="-342900"/>
            <a:r>
              <a:rPr lang="en-US" dirty="0" smtClean="0"/>
              <a:t>Queries read data</a:t>
            </a:r>
          </a:p>
          <a:p>
            <a:pPr marL="800100" lvl="1" indent="-342900"/>
            <a:r>
              <a:rPr lang="en-US" dirty="0" smtClean="0"/>
              <a:t>Each command or query locks the data it will use, then executes</a:t>
            </a:r>
          </a:p>
          <a:p>
            <a:pPr marL="342900" indent="-342900"/>
            <a:r>
              <a:rPr lang="en-US" dirty="0" smtClean="0"/>
              <a:t>Provides flexibility</a:t>
            </a:r>
          </a:p>
          <a:p>
            <a:pPr marL="800100" lvl="1" indent="-342900"/>
            <a:r>
              <a:rPr lang="en-US" dirty="0" smtClean="0"/>
              <a:t>A command or query may execute</a:t>
            </a:r>
          </a:p>
          <a:p>
            <a:pPr marL="1485900" lvl="2" indent="-342900"/>
            <a:r>
              <a:rPr lang="en-US" dirty="0" smtClean="0"/>
              <a:t>On GUI thread</a:t>
            </a:r>
          </a:p>
          <a:p>
            <a:pPr marL="1485900" lvl="2" indent="-342900"/>
            <a:r>
              <a:rPr lang="en-US" dirty="0" smtClean="0"/>
              <a:t>On a background thread with a GUI wait</a:t>
            </a:r>
          </a:p>
          <a:p>
            <a:pPr marL="1485900" lvl="2" indent="-342900"/>
            <a:r>
              <a:rPr lang="en-US" dirty="0" smtClean="0"/>
              <a:t>On  a background thread with the GUI continuing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patterns are relatively well established</a:t>
            </a:r>
          </a:p>
          <a:p>
            <a:pPr marL="800100" lvl="1" indent="-342900"/>
            <a:r>
              <a:rPr lang="en-US" dirty="0" smtClean="0"/>
              <a:t>Used prior to pervasive multi-processing machines</a:t>
            </a:r>
          </a:p>
          <a:p>
            <a:pPr marL="800100" lvl="1" indent="-342900"/>
            <a:r>
              <a:rPr lang="en-US" dirty="0" smtClean="0"/>
              <a:t>Many libraries have these patterns built in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Apply one of the known patterns to execute it on a separate thread.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The domain-specific code and the threading code should not mix.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work to accomplish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multi-processor systems become pervasive taking advantage of those processors becomes important.</a:t>
            </a:r>
          </a:p>
          <a:p>
            <a:pPr marL="800100" lvl="1" indent="-342900"/>
            <a:r>
              <a:rPr lang="en-US" dirty="0" smtClean="0"/>
              <a:t>If task </a:t>
            </a:r>
            <a:r>
              <a:rPr lang="en-US" i="1" dirty="0" smtClean="0"/>
              <a:t>x</a:t>
            </a:r>
            <a:r>
              <a:rPr lang="en-US" dirty="0" smtClean="0"/>
              <a:t> requires time </a:t>
            </a:r>
            <a:r>
              <a:rPr lang="en-US" i="1" dirty="0" smtClean="0"/>
              <a:t>A</a:t>
            </a:r>
            <a:r>
              <a:rPr lang="en-US" dirty="0" smtClean="0"/>
              <a:t> to complete using one processor, can we use </a:t>
            </a:r>
            <a:r>
              <a:rPr lang="en-US" i="1" dirty="0" smtClean="0"/>
              <a:t>n</a:t>
            </a:r>
            <a:r>
              <a:rPr lang="en-US" dirty="0" smtClean="0"/>
              <a:t> processors to complete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A/n</a:t>
            </a:r>
            <a:r>
              <a:rPr lang="en-US" dirty="0" smtClean="0"/>
              <a:t> time?</a:t>
            </a:r>
          </a:p>
          <a:p>
            <a:pPr marL="800100" lvl="1" indent="-342900"/>
            <a:r>
              <a:rPr lang="en-US" dirty="0" smtClean="0"/>
              <a:t>We can divide the work in </a:t>
            </a:r>
            <a:r>
              <a:rPr lang="en-US" i="1" dirty="0" smtClean="0"/>
              <a:t>x</a:t>
            </a:r>
            <a:r>
              <a:rPr lang="en-US" dirty="0" smtClean="0"/>
              <a:t> one of three ways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Prior to executing </a:t>
            </a:r>
            <a:r>
              <a:rPr lang="en-US" i="1" dirty="0" smtClean="0"/>
              <a:t>x</a:t>
            </a:r>
            <a:r>
              <a:rPr lang="en-US" dirty="0" smtClean="0"/>
              <a:t>, partition in input data and perform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During the execution of </a:t>
            </a:r>
            <a:r>
              <a:rPr lang="en-US" i="1" dirty="0" smtClean="0"/>
              <a:t>x</a:t>
            </a:r>
            <a:r>
              <a:rPr lang="en-US" dirty="0" smtClean="0"/>
              <a:t>, partition the input data </a:t>
            </a:r>
            <a:r>
              <a:rPr lang="en-US" dirty="0"/>
              <a:t>and perform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sequence of steps, perform each step in parallel on a stream of data</a:t>
            </a:r>
          </a:p>
          <a:p>
            <a:pPr marL="800100" lvl="1" indent="-342900"/>
            <a:r>
              <a:rPr lang="en-US" dirty="0" smtClean="0"/>
              <a:t>Approaches 1 and 2 parallelize based on data</a:t>
            </a:r>
          </a:p>
          <a:p>
            <a:pPr marL="800100" lvl="1" indent="-342900"/>
            <a:r>
              <a:rPr lang="en-US" dirty="0" smtClean="0"/>
              <a:t>Approach 3 parallelizes based on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222</TotalTime>
  <Words>602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Designing Concurrent Software</vt:lpstr>
      <vt:lpstr>Two reasons for concurrency</vt:lpstr>
      <vt:lpstr>Patterns for responsiveness</vt:lpstr>
      <vt:lpstr>Example: ad-hoc background thread</vt:lpstr>
      <vt:lpstr>Example: Long running thread</vt:lpstr>
      <vt:lpstr>Example: Long running thread</vt:lpstr>
      <vt:lpstr>Command/query model</vt:lpstr>
      <vt:lpstr>Guidelines for responsiveness</vt:lpstr>
      <vt:lpstr>Divide work to accomplish more</vt:lpstr>
      <vt:lpstr>Partitioning input data</vt:lpstr>
      <vt:lpstr>Partitioning during execution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16</cp:revision>
  <dcterms:created xsi:type="dcterms:W3CDTF">2013-10-08T10:17:29Z</dcterms:created>
  <dcterms:modified xsi:type="dcterms:W3CDTF">2013-12-12T20:19:47Z</dcterms:modified>
</cp:coreProperties>
</file>