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Amdahl's</a:t>
            </a:r>
            <a:r>
              <a:rPr lang="en-US" baseline="0" dirty="0"/>
              <a:t> Law for values of </a:t>
            </a:r>
            <a:r>
              <a:rPr lang="en-US" i="1" baseline="0" dirty="0"/>
              <a:t>f</a:t>
            </a:r>
            <a:r>
              <a:rPr lang="en-US" i="1" baseline="-25000" dirty="0"/>
              <a:t>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 (fs = 0.01)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</c:v>
                </c:pt>
                <c:pt idx="1">
                  <c:v>1.9801980198019802</c:v>
                </c:pt>
                <c:pt idx="2">
                  <c:v>2.9411764705882351</c:v>
                </c:pt>
                <c:pt idx="3">
                  <c:v>3.883495145631068</c:v>
                </c:pt>
                <c:pt idx="4">
                  <c:v>5.7142857142857135</c:v>
                </c:pt>
                <c:pt idx="5">
                  <c:v>6.6037735849056602</c:v>
                </c:pt>
                <c:pt idx="6">
                  <c:v>7.4766355140186915</c:v>
                </c:pt>
                <c:pt idx="7">
                  <c:v>8.3333333333333339</c:v>
                </c:pt>
                <c:pt idx="8">
                  <c:v>9.1743119266055047</c:v>
                </c:pt>
                <c:pt idx="9">
                  <c:v>10</c:v>
                </c:pt>
                <c:pt idx="10">
                  <c:v>10.810810810810811</c:v>
                </c:pt>
                <c:pt idx="11">
                  <c:v>11.607142857142858</c:v>
                </c:pt>
                <c:pt idx="12">
                  <c:v>12.389380530973451</c:v>
                </c:pt>
                <c:pt idx="13">
                  <c:v>13.157894736842106</c:v>
                </c:pt>
                <c:pt idx="14">
                  <c:v>13.913043478260871</c:v>
                </c:pt>
                <c:pt idx="15">
                  <c:v>14.655172413793103</c:v>
                </c:pt>
                <c:pt idx="16">
                  <c:v>15.384615384615383</c:v>
                </c:pt>
                <c:pt idx="17">
                  <c:v>16.101694915254235</c:v>
                </c:pt>
                <c:pt idx="18">
                  <c:v>16.806722689075627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 (fs = 0.05)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Sheet1!$C$2:$C$20</c:f>
              <c:numCache>
                <c:formatCode>General</c:formatCode>
                <c:ptCount val="19"/>
                <c:pt idx="0">
                  <c:v>1</c:v>
                </c:pt>
                <c:pt idx="1">
                  <c:v>1.9047619047619047</c:v>
                </c:pt>
                <c:pt idx="2">
                  <c:v>2.7272727272727275</c:v>
                </c:pt>
                <c:pt idx="3">
                  <c:v>3.4782608695652177</c:v>
                </c:pt>
                <c:pt idx="4">
                  <c:v>4.8000000000000007</c:v>
                </c:pt>
                <c:pt idx="5">
                  <c:v>5.3846153846153841</c:v>
                </c:pt>
                <c:pt idx="6">
                  <c:v>5.9259259259259256</c:v>
                </c:pt>
                <c:pt idx="7">
                  <c:v>6.4285714285714288</c:v>
                </c:pt>
                <c:pt idx="8">
                  <c:v>6.8965517241379306</c:v>
                </c:pt>
                <c:pt idx="9">
                  <c:v>7.3333333333333339</c:v>
                </c:pt>
                <c:pt idx="10">
                  <c:v>7.7419354838709689</c:v>
                </c:pt>
                <c:pt idx="11">
                  <c:v>8.125</c:v>
                </c:pt>
                <c:pt idx="12">
                  <c:v>8.4848484848484844</c:v>
                </c:pt>
                <c:pt idx="13">
                  <c:v>8.8235294117647065</c:v>
                </c:pt>
                <c:pt idx="14">
                  <c:v>9.1428571428571423</c:v>
                </c:pt>
                <c:pt idx="15">
                  <c:v>9.4444444444444446</c:v>
                </c:pt>
                <c:pt idx="16">
                  <c:v>9.7297297297297298</c:v>
                </c:pt>
                <c:pt idx="17">
                  <c:v>10</c:v>
                </c:pt>
                <c:pt idx="18">
                  <c:v>10.256410256410255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 (fs = 0.1)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Sheet1!$D$2:$D$20</c:f>
              <c:numCache>
                <c:formatCode>General</c:formatCode>
                <c:ptCount val="19"/>
                <c:pt idx="0">
                  <c:v>1</c:v>
                </c:pt>
                <c:pt idx="1">
                  <c:v>1.8181818181818181</c:v>
                </c:pt>
                <c:pt idx="2">
                  <c:v>2.5</c:v>
                </c:pt>
                <c:pt idx="3">
                  <c:v>3.0769230769230766</c:v>
                </c:pt>
                <c:pt idx="4">
                  <c:v>4</c:v>
                </c:pt>
                <c:pt idx="5">
                  <c:v>4.375</c:v>
                </c:pt>
                <c:pt idx="6">
                  <c:v>4.7058823529411757</c:v>
                </c:pt>
                <c:pt idx="7">
                  <c:v>5</c:v>
                </c:pt>
                <c:pt idx="8">
                  <c:v>5.2631578947368425</c:v>
                </c:pt>
                <c:pt idx="9">
                  <c:v>5.5</c:v>
                </c:pt>
                <c:pt idx="10">
                  <c:v>5.7142857142857144</c:v>
                </c:pt>
                <c:pt idx="11">
                  <c:v>5.9090909090909092</c:v>
                </c:pt>
                <c:pt idx="12">
                  <c:v>6.086956521739129</c:v>
                </c:pt>
                <c:pt idx="13">
                  <c:v>6.25</c:v>
                </c:pt>
                <c:pt idx="14">
                  <c:v>6.4</c:v>
                </c:pt>
                <c:pt idx="15">
                  <c:v>6.5384615384615383</c:v>
                </c:pt>
                <c:pt idx="16">
                  <c:v>6.6666666666666661</c:v>
                </c:pt>
                <c:pt idx="17">
                  <c:v>6.7857142857142847</c:v>
                </c:pt>
                <c:pt idx="18">
                  <c:v>6.8965517241379306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 (fs = 0.2)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Sheet1!$E$2:$E$20</c:f>
              <c:numCache>
                <c:formatCode>General</c:formatCode>
                <c:ptCount val="19"/>
                <c:pt idx="0">
                  <c:v>1</c:v>
                </c:pt>
                <c:pt idx="1">
                  <c:v>1.6666666666666665</c:v>
                </c:pt>
                <c:pt idx="2">
                  <c:v>2.1428571428571428</c:v>
                </c:pt>
                <c:pt idx="3">
                  <c:v>2.5</c:v>
                </c:pt>
                <c:pt idx="4">
                  <c:v>2.9999999999999996</c:v>
                </c:pt>
                <c:pt idx="5">
                  <c:v>3.1818181818181821</c:v>
                </c:pt>
                <c:pt idx="6">
                  <c:v>3.333333333333333</c:v>
                </c:pt>
                <c:pt idx="7">
                  <c:v>3.4615384615384612</c:v>
                </c:pt>
                <c:pt idx="8">
                  <c:v>3.5714285714285712</c:v>
                </c:pt>
                <c:pt idx="9">
                  <c:v>3.6666666666666661</c:v>
                </c:pt>
                <c:pt idx="10">
                  <c:v>3.75</c:v>
                </c:pt>
                <c:pt idx="11">
                  <c:v>3.8235294117647056</c:v>
                </c:pt>
                <c:pt idx="12">
                  <c:v>3.8888888888888884</c:v>
                </c:pt>
                <c:pt idx="13">
                  <c:v>3.9473684210526314</c:v>
                </c:pt>
                <c:pt idx="14">
                  <c:v>4</c:v>
                </c:pt>
                <c:pt idx="15">
                  <c:v>4.0476190476190474</c:v>
                </c:pt>
                <c:pt idx="16">
                  <c:v>4.0909090909090908</c:v>
                </c:pt>
                <c:pt idx="17">
                  <c:v>4.1304347826086953</c:v>
                </c:pt>
                <c:pt idx="18">
                  <c:v>4.1666666666666661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 (fs = 0.3)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Sheet1!$F$2:$F$20</c:f>
              <c:numCache>
                <c:formatCode>General</c:formatCode>
                <c:ptCount val="19"/>
                <c:pt idx="0">
                  <c:v>1</c:v>
                </c:pt>
                <c:pt idx="1">
                  <c:v>1.5384615384615388</c:v>
                </c:pt>
                <c:pt idx="2">
                  <c:v>1.875</c:v>
                </c:pt>
                <c:pt idx="3">
                  <c:v>2.1052631578947367</c:v>
                </c:pt>
                <c:pt idx="4">
                  <c:v>2.4000000000000004</c:v>
                </c:pt>
                <c:pt idx="5">
                  <c:v>2.5</c:v>
                </c:pt>
                <c:pt idx="6">
                  <c:v>2.580645161290323</c:v>
                </c:pt>
                <c:pt idx="7">
                  <c:v>2.6470588235294117</c:v>
                </c:pt>
                <c:pt idx="8">
                  <c:v>2.7027027027027026</c:v>
                </c:pt>
                <c:pt idx="9">
                  <c:v>2.75</c:v>
                </c:pt>
                <c:pt idx="10">
                  <c:v>2.7906976744186047</c:v>
                </c:pt>
                <c:pt idx="11">
                  <c:v>2.8260869565217392</c:v>
                </c:pt>
                <c:pt idx="12">
                  <c:v>2.8571428571428572</c:v>
                </c:pt>
                <c:pt idx="13">
                  <c:v>2.8846153846153846</c:v>
                </c:pt>
                <c:pt idx="14">
                  <c:v>2.9090909090909092</c:v>
                </c:pt>
                <c:pt idx="15">
                  <c:v>2.9310344827586206</c:v>
                </c:pt>
                <c:pt idx="16">
                  <c:v>2.9508196721311473</c:v>
                </c:pt>
                <c:pt idx="17">
                  <c:v>2.96875</c:v>
                </c:pt>
                <c:pt idx="18">
                  <c:v>2.9850746268656718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 (fs = 0.4)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Sheet1!$G$2:$G$20</c:f>
              <c:numCache>
                <c:formatCode>General</c:formatCode>
                <c:ptCount val="19"/>
                <c:pt idx="0">
                  <c:v>1</c:v>
                </c:pt>
                <c:pt idx="1">
                  <c:v>1.4285714285714286</c:v>
                </c:pt>
                <c:pt idx="2">
                  <c:v>1.6666666666666667</c:v>
                </c:pt>
                <c:pt idx="3">
                  <c:v>1.8181818181818181</c:v>
                </c:pt>
                <c:pt idx="4">
                  <c:v>2</c:v>
                </c:pt>
                <c:pt idx="5">
                  <c:v>2.0588235294117645</c:v>
                </c:pt>
                <c:pt idx="6">
                  <c:v>2.1052631578947367</c:v>
                </c:pt>
                <c:pt idx="7">
                  <c:v>2.1428571428571428</c:v>
                </c:pt>
                <c:pt idx="8">
                  <c:v>2.1739130434782608</c:v>
                </c:pt>
                <c:pt idx="9">
                  <c:v>2.1999999999999997</c:v>
                </c:pt>
                <c:pt idx="10">
                  <c:v>2.2222222222222223</c:v>
                </c:pt>
                <c:pt idx="11">
                  <c:v>2.2413793103448274</c:v>
                </c:pt>
                <c:pt idx="12">
                  <c:v>2.258064516129032</c:v>
                </c:pt>
                <c:pt idx="13">
                  <c:v>2.2727272727272729</c:v>
                </c:pt>
                <c:pt idx="14">
                  <c:v>2.2857142857142856</c:v>
                </c:pt>
                <c:pt idx="15">
                  <c:v>2.2972972972972974</c:v>
                </c:pt>
                <c:pt idx="16">
                  <c:v>2.3076923076923075</c:v>
                </c:pt>
                <c:pt idx="17">
                  <c:v>2.3170731707317072</c:v>
                </c:pt>
                <c:pt idx="18">
                  <c:v>2.3255813953488369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 (fs = 0.5)</c:v>
                </c:pt>
              </c:strCache>
            </c:strRef>
          </c:tx>
          <c:xVal>
            <c:numRef>
              <c:f>Sheet1!$A$2:$A$20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Sheet1!$H$2:$H$20</c:f>
              <c:numCache>
                <c:formatCode>General</c:formatCode>
                <c:ptCount val="19"/>
                <c:pt idx="0">
                  <c:v>1</c:v>
                </c:pt>
                <c:pt idx="1">
                  <c:v>1.3333333333333333</c:v>
                </c:pt>
                <c:pt idx="2">
                  <c:v>1.5</c:v>
                </c:pt>
                <c:pt idx="3">
                  <c:v>1.6</c:v>
                </c:pt>
                <c:pt idx="4">
                  <c:v>1.7142857142857142</c:v>
                </c:pt>
                <c:pt idx="5">
                  <c:v>1.75</c:v>
                </c:pt>
                <c:pt idx="6">
                  <c:v>1.7777777777777777</c:v>
                </c:pt>
                <c:pt idx="7">
                  <c:v>1.7999999999999998</c:v>
                </c:pt>
                <c:pt idx="8">
                  <c:v>1.8181818181818181</c:v>
                </c:pt>
                <c:pt idx="9">
                  <c:v>1.8333333333333335</c:v>
                </c:pt>
                <c:pt idx="10">
                  <c:v>1.8461538461538463</c:v>
                </c:pt>
                <c:pt idx="11">
                  <c:v>1.8571428571428572</c:v>
                </c:pt>
                <c:pt idx="12">
                  <c:v>1.8666666666666667</c:v>
                </c:pt>
                <c:pt idx="13">
                  <c:v>1.875</c:v>
                </c:pt>
                <c:pt idx="14">
                  <c:v>1.8823529411764706</c:v>
                </c:pt>
                <c:pt idx="15">
                  <c:v>1.8888888888888888</c:v>
                </c:pt>
                <c:pt idx="16">
                  <c:v>1.8947368421052631</c:v>
                </c:pt>
                <c:pt idx="17">
                  <c:v>1.9000000000000001</c:v>
                </c:pt>
                <c:pt idx="18">
                  <c:v>1.9047619047619047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357376"/>
        <c:axId val="286371840"/>
      </c:scatterChart>
      <c:valAx>
        <c:axId val="286357376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86371840"/>
        <c:crosses val="autoZero"/>
        <c:crossBetween val="midCat"/>
      </c:valAx>
      <c:valAx>
        <c:axId val="286371840"/>
        <c:scaling>
          <c:orientation val="minMax"/>
        </c:scaling>
        <c:delete val="0"/>
        <c:axPos val="l"/>
        <c:majorGridlines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863573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Designing Concurrent Software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good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2057399"/>
          </a:xfrm>
        </p:spPr>
        <p:txBody>
          <a:bodyPr/>
          <a:lstStyle/>
          <a:p>
            <a:r>
              <a:rPr lang="en-US" dirty="0" smtClean="0"/>
              <a:t>Often referred to as </a:t>
            </a:r>
            <a:r>
              <a:rPr lang="en-US" i="1" dirty="0" smtClean="0"/>
              <a:t>map-reduce</a:t>
            </a:r>
            <a:r>
              <a:rPr lang="en-US" dirty="0" smtClean="0"/>
              <a:t> or </a:t>
            </a:r>
            <a:r>
              <a:rPr lang="en-US" i="1" dirty="0" smtClean="0"/>
              <a:t>task-based</a:t>
            </a:r>
            <a:r>
              <a:rPr lang="en-US" dirty="0" smtClean="0"/>
              <a:t> parallelism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map</a:t>
            </a:r>
            <a:r>
              <a:rPr lang="en-US" dirty="0" smtClean="0"/>
              <a:t> portion partitions the data and performs task </a:t>
            </a:r>
            <a:r>
              <a:rPr lang="en-US" i="1" dirty="0" smtClean="0"/>
              <a:t>x</a:t>
            </a:r>
            <a:r>
              <a:rPr lang="en-US" dirty="0" smtClean="0"/>
              <a:t> on each partition.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>
                <a:latin typeface="+mj-lt"/>
              </a:rPr>
              <a:t>reduce</a:t>
            </a:r>
            <a:r>
              <a:rPr lang="en-US" dirty="0" smtClean="0"/>
              <a:t> portion combines the output of each task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Imagine we want to find the average of a list of numbers: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14244"/>
              </p:ext>
            </p:extLst>
          </p:nvPr>
        </p:nvGraphicFramePr>
        <p:xfrm>
          <a:off x="1371600" y="3733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42 + 4 = 46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pPr algn="ctr"/>
            <a:r>
              <a:rPr lang="en-US" dirty="0"/>
              <a:t>5</a:t>
            </a:r>
            <a:r>
              <a:rPr lang="en-US" dirty="0" smtClean="0"/>
              <a:t> + 8 = 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3</a:t>
            </a:r>
          </a:p>
          <a:p>
            <a:pPr algn="ctr"/>
            <a:r>
              <a:rPr lang="en-US" dirty="0" smtClean="0"/>
              <a:t>931 + 6 = 937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45720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4</a:t>
            </a:r>
          </a:p>
          <a:p>
            <a:pPr algn="ctr"/>
            <a:r>
              <a:rPr lang="en-US" dirty="0" smtClean="0"/>
              <a:t>2 + -67 = -65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1485900" y="4191000"/>
            <a:ext cx="6477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flipH="1">
            <a:off x="3467100" y="4191000"/>
            <a:ext cx="1905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485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09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58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57900" y="3657600"/>
            <a:ext cx="1333500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2"/>
            <a:endCxn id="8" idx="0"/>
          </p:cNvCxnSpPr>
          <p:nvPr/>
        </p:nvCxnSpPr>
        <p:spPr>
          <a:xfrm>
            <a:off x="5162550" y="4191000"/>
            <a:ext cx="2095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</p:cNvCxnSpPr>
          <p:nvPr/>
        </p:nvCxnSpPr>
        <p:spPr>
          <a:xfrm>
            <a:off x="6724650" y="4191000"/>
            <a:ext cx="36195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9600" y="4381500"/>
            <a:ext cx="7467600" cy="10287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772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667000" y="5867400"/>
            <a:ext cx="33909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</a:p>
          <a:p>
            <a:pPr algn="ctr"/>
            <a:r>
              <a:rPr lang="en-US" dirty="0" smtClean="0"/>
              <a:t>(46 + 18 + 937 + -65) / 8 = 117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90800" y="5791200"/>
            <a:ext cx="35814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14654" y="5955268"/>
            <a:ext cx="11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6" idx="2"/>
          </p:cNvCxnSpPr>
          <p:nvPr/>
        </p:nvCxnSpPr>
        <p:spPr>
          <a:xfrm>
            <a:off x="1485900" y="51816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</p:cNvCxnSpPr>
          <p:nvPr/>
        </p:nvCxnSpPr>
        <p:spPr>
          <a:xfrm>
            <a:off x="3467100" y="5181600"/>
            <a:ext cx="9525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4876800" y="5181600"/>
            <a:ext cx="4953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</p:cNvCxnSpPr>
          <p:nvPr/>
        </p:nvCxnSpPr>
        <p:spPr>
          <a:xfrm flipH="1">
            <a:off x="5829300" y="51816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during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algorithms require inspection of the data to partition it.</a:t>
            </a:r>
          </a:p>
          <a:p>
            <a:pPr marL="800100" lvl="1" indent="-342900"/>
            <a:r>
              <a:rPr lang="en-US" dirty="0" smtClean="0"/>
              <a:t>Quicksort recursively sorts subsections of the input</a:t>
            </a:r>
          </a:p>
          <a:p>
            <a:pPr marL="800100" lvl="1" indent="-342900"/>
            <a:r>
              <a:rPr lang="en-US" dirty="0" smtClean="0"/>
              <a:t>Each recursive call operates on an independent partition of the data</a:t>
            </a:r>
          </a:p>
          <a:p>
            <a:pPr marL="800100" lvl="1" indent="-342900"/>
            <a:r>
              <a:rPr lang="en-US" dirty="0" smtClean="0"/>
              <a:t>Each call can execute on a separate thread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467666"/>
              </p:ext>
            </p:extLst>
          </p:nvPr>
        </p:nvGraphicFramePr>
        <p:xfrm>
          <a:off x="1219200" y="3820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08747"/>
              </p:ext>
            </p:extLst>
          </p:nvPr>
        </p:nvGraphicFramePr>
        <p:xfrm>
          <a:off x="381000" y="4648200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86889"/>
              </p:ext>
            </p:extLst>
          </p:nvPr>
        </p:nvGraphicFramePr>
        <p:xfrm>
          <a:off x="5410200" y="4648200"/>
          <a:ext cx="2667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670799"/>
              </p:ext>
            </p:extLst>
          </p:nvPr>
        </p:nvGraphicFramePr>
        <p:xfrm>
          <a:off x="609600" y="5572760"/>
          <a:ext cx="152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38526"/>
              </p:ext>
            </p:extLst>
          </p:nvPr>
        </p:nvGraphicFramePr>
        <p:xfrm>
          <a:off x="2819400" y="5572760"/>
          <a:ext cx="167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80115"/>
              </p:ext>
            </p:extLst>
          </p:nvPr>
        </p:nvGraphicFramePr>
        <p:xfrm>
          <a:off x="5334000" y="5572760"/>
          <a:ext cx="60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03312"/>
              </p:ext>
            </p:extLst>
          </p:nvPr>
        </p:nvGraphicFramePr>
        <p:xfrm>
          <a:off x="6781800" y="5572760"/>
          <a:ext cx="1447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743200" y="4191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33600" y="41910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6019800" y="4191000"/>
            <a:ext cx="7239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 flipH="1">
            <a:off x="1371600" y="5029200"/>
            <a:ext cx="2286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3505200" y="5029200"/>
            <a:ext cx="1524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15000" y="50292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0"/>
          </p:cNvCxnSpPr>
          <p:nvPr/>
        </p:nvCxnSpPr>
        <p:spPr>
          <a:xfrm>
            <a:off x="7162800" y="5029200"/>
            <a:ext cx="342900" cy="543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Dividing work by task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algorithms have a independent sequence of steps</a:t>
            </a:r>
          </a:p>
          <a:p>
            <a:pPr marL="800100" lvl="1" indent="-342900"/>
            <a:r>
              <a:rPr lang="en-US" dirty="0" smtClean="0"/>
              <a:t>Each part of the data may be an input to each step</a:t>
            </a:r>
          </a:p>
          <a:p>
            <a:pPr marL="800100" lvl="1" indent="-342900"/>
            <a:r>
              <a:rPr lang="en-US" dirty="0" smtClean="0"/>
              <a:t>The steps operate on a sequence of data</a:t>
            </a:r>
          </a:p>
          <a:p>
            <a:pPr marL="800100" lvl="1" indent="-342900"/>
            <a:r>
              <a:rPr lang="en-US" dirty="0" smtClean="0"/>
              <a:t>Each step can be executed on a separate thread.</a:t>
            </a:r>
          </a:p>
          <a:p>
            <a:pPr marL="800100" lvl="1" indent="-342900"/>
            <a:r>
              <a:rPr lang="en-US" dirty="0" smtClean="0"/>
              <a:t>This is often called pipelining.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55801"/>
              </p:ext>
            </p:extLst>
          </p:nvPr>
        </p:nvGraphicFramePr>
        <p:xfrm>
          <a:off x="11430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668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48768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7289" y="53017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28956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51054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7315200" y="5486400"/>
            <a:ext cx="38208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399" y="5286885"/>
            <a:ext cx="68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85800" y="548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best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depends on the situation!</a:t>
            </a:r>
          </a:p>
          <a:p>
            <a:pPr marL="800100" lvl="1" indent="-342900"/>
            <a:r>
              <a:rPr lang="en-US" dirty="0" smtClean="0"/>
              <a:t>Dividing work by task type</a:t>
            </a:r>
          </a:p>
          <a:p>
            <a:pPr marL="1485900" lvl="2" indent="-342900"/>
            <a:r>
              <a:rPr lang="en-US" dirty="0" smtClean="0"/>
              <a:t>All of the patterns for responsiveness are special cases.</a:t>
            </a:r>
          </a:p>
          <a:p>
            <a:pPr marL="1485900" lvl="2" indent="-342900"/>
            <a:r>
              <a:rPr lang="en-US" dirty="0" smtClean="0"/>
              <a:t>High frequency trading algorithms often operate on a stream of data.</a:t>
            </a:r>
          </a:p>
          <a:p>
            <a:pPr marL="1485900" lvl="2" indent="-342900"/>
            <a:r>
              <a:rPr lang="en-US" dirty="0" smtClean="0"/>
              <a:t>Limits scalability, but requires known hardware</a:t>
            </a:r>
          </a:p>
          <a:p>
            <a:pPr marL="800100" lvl="1" indent="-342900"/>
            <a:r>
              <a:rPr lang="en-US" dirty="0" smtClean="0"/>
              <a:t>Partitioning during execution</a:t>
            </a:r>
          </a:p>
          <a:p>
            <a:pPr marL="1485900" lvl="2" indent="-342900"/>
            <a:r>
              <a:rPr lang="en-US" dirty="0" smtClean="0"/>
              <a:t>Tied to specific algorithms</a:t>
            </a:r>
          </a:p>
          <a:p>
            <a:pPr marL="1485900" lvl="2" indent="-342900"/>
            <a:r>
              <a:rPr lang="en-US" dirty="0" smtClean="0"/>
              <a:t>Difficult to determine hardware requirements</a:t>
            </a:r>
          </a:p>
          <a:p>
            <a:pPr marL="800100" lvl="1" indent="-342900"/>
            <a:r>
              <a:rPr lang="en-US" dirty="0" smtClean="0"/>
              <a:t>Partitioning input data</a:t>
            </a:r>
          </a:p>
          <a:p>
            <a:pPr marL="1485900" lvl="2" indent="-342900"/>
            <a:r>
              <a:rPr lang="en-US" dirty="0" smtClean="0"/>
              <a:t>Usually input data is known and can be partitioned</a:t>
            </a:r>
          </a:p>
          <a:p>
            <a:pPr marL="1485900" lvl="2" indent="-342900"/>
            <a:r>
              <a:rPr lang="en-US" dirty="0" smtClean="0"/>
              <a:t>Offer best chance to scale in 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vs.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two related, but different concepts.</a:t>
            </a:r>
          </a:p>
          <a:p>
            <a:pPr marL="800100" lvl="1" indent="-342900"/>
            <a:r>
              <a:rPr lang="en-US" i="1" dirty="0" smtClean="0"/>
              <a:t>Performance</a:t>
            </a:r>
            <a:r>
              <a:rPr lang="en-US" dirty="0" smtClean="0"/>
              <a:t>: the time an action takes to complete</a:t>
            </a:r>
          </a:p>
          <a:p>
            <a:pPr marL="800100" lvl="1" indent="-342900"/>
            <a:r>
              <a:rPr lang="en-US" i="1" dirty="0" smtClean="0"/>
              <a:t>Scalability</a:t>
            </a:r>
            <a:r>
              <a:rPr lang="en-US" dirty="0" smtClean="0"/>
              <a:t>: how the performance changes with more resources or a larger problem</a:t>
            </a:r>
          </a:p>
          <a:p>
            <a:pPr marL="800100" lvl="1" indent="-342900"/>
            <a:endParaRPr lang="en-US" dirty="0" smtClean="0"/>
          </a:p>
          <a:p>
            <a:pPr marL="342900" indent="-342900"/>
            <a:r>
              <a:rPr lang="en-US" dirty="0" smtClean="0"/>
              <a:t>We have already seen the he need for increased performance has pushed CPU designs to more processors and cores.</a:t>
            </a:r>
          </a:p>
          <a:p>
            <a:pPr marL="800100" lvl="1" indent="-342900"/>
            <a:r>
              <a:rPr lang="en-US" dirty="0" smtClean="0"/>
              <a:t>Partitioning input provides the best potential for scalability</a:t>
            </a:r>
          </a:p>
          <a:p>
            <a:pPr marL="800100" lvl="1" indent="-342900"/>
            <a:r>
              <a:rPr lang="en-US" dirty="0" smtClean="0"/>
              <a:t>Therefore, it provides the best potential for </a:t>
            </a:r>
            <a:r>
              <a:rPr lang="en-US" i="1" dirty="0" smtClean="0"/>
              <a:t>future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Amdahl’s law relates performance and scalability.</a:t>
                </a:r>
              </a:p>
              <a:p>
                <a:pPr marL="800100" lvl="1" indent="-342900"/>
                <a:r>
                  <a:rPr lang="en-US" dirty="0" smtClean="0"/>
                  <a:t>Given a certain number of processors, what is the expected performance gain?</a:t>
                </a:r>
              </a:p>
              <a:p>
                <a:pPr marL="800100" lvl="1" indent="-342900"/>
                <a:r>
                  <a:rPr lang="en-US" dirty="0" smtClean="0"/>
                  <a:t>Helps us understand the benefit of making code parallel.</a:t>
                </a:r>
              </a:p>
              <a:p>
                <a:pPr marL="342900" indent="-342900"/>
                <a:endParaRPr lang="en-US" dirty="0"/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𝑷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800100" lvl="1" indent="-342900"/>
                <a:r>
                  <a:rPr lang="en-US" i="1" dirty="0" smtClean="0"/>
                  <a:t>P</a:t>
                </a:r>
                <a:r>
                  <a:rPr lang="en-US" dirty="0" smtClean="0"/>
                  <a:t> is the expected performance gain</a:t>
                </a:r>
              </a:p>
              <a:p>
                <a:pPr marL="800100" lvl="1" indent="-342900"/>
                <a:r>
                  <a:rPr lang="en-US" i="1" dirty="0" smtClean="0"/>
                  <a:t>N</a:t>
                </a:r>
                <a:r>
                  <a:rPr lang="en-US" dirty="0" smtClean="0"/>
                  <a:t> is the number of processors</a:t>
                </a:r>
              </a:p>
              <a:p>
                <a:pPr marL="800100" lvl="1" indent="-342900"/>
                <a:r>
                  <a:rPr lang="en-US" i="1" dirty="0" smtClean="0"/>
                  <a:t>f</a:t>
                </a:r>
                <a:r>
                  <a:rPr lang="en-US" i="1" baseline="-25000" dirty="0" smtClean="0"/>
                  <a:t>s</a:t>
                </a:r>
                <a:r>
                  <a:rPr lang="en-US" dirty="0" smtClean="0"/>
                  <a:t> is the fraction of the program which is serial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𝑷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𝒔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𝑵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i="1" dirty="0" smtClean="0"/>
                  <a:t>f</a:t>
                </a:r>
                <a:r>
                  <a:rPr lang="en-US" i="1" baseline="-25000" dirty="0" smtClean="0"/>
                  <a:t>s</a:t>
                </a:r>
                <a:r>
                  <a:rPr lang="en-US" dirty="0" smtClean="0"/>
                  <a:t>, is zero (no serial code)</a:t>
                </a:r>
              </a:p>
              <a:p>
                <a:pPr marL="800100" lvl="1" indent="-342900"/>
                <a:r>
                  <a:rPr lang="en-US" dirty="0" smtClean="0"/>
                  <a:t>Then </a:t>
                </a:r>
                <a:r>
                  <a:rPr lang="en-US" i="1" dirty="0" smtClean="0"/>
                  <a:t>P = N</a:t>
                </a:r>
                <a:r>
                  <a:rPr lang="en-US" dirty="0" smtClean="0"/>
                  <a:t>, each processor is used a full efficiency</a:t>
                </a:r>
              </a:p>
              <a:p>
                <a:pPr marL="800100" lvl="1" indent="-342900"/>
                <a:r>
                  <a:rPr lang="en-US" dirty="0" smtClean="0"/>
                  <a:t>Called and </a:t>
                </a:r>
                <a:r>
                  <a:rPr lang="en-US" i="1" dirty="0" smtClean="0"/>
                  <a:t>embarrassingly parallel</a:t>
                </a:r>
                <a:r>
                  <a:rPr lang="en-US" dirty="0" smtClean="0"/>
                  <a:t> algorithm</a:t>
                </a:r>
              </a:p>
              <a:p>
                <a:pPr marL="342900" indent="-342900"/>
                <a:r>
                  <a:rPr lang="en-US" dirty="0"/>
                  <a:t>If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s</a:t>
                </a:r>
                <a:r>
                  <a:rPr lang="en-US" dirty="0"/>
                  <a:t>, </a:t>
                </a:r>
                <a:r>
                  <a:rPr lang="en-US" dirty="0" smtClean="0"/>
                  <a:t>is one (no parallel code)</a:t>
                </a:r>
              </a:p>
              <a:p>
                <a:pPr marL="800100" lvl="1" indent="-342900"/>
                <a:r>
                  <a:rPr lang="en-US" dirty="0" smtClean="0"/>
                  <a:t>Then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= 1, each processor is used at zero efficiency</a:t>
                </a:r>
              </a:p>
              <a:p>
                <a:pPr marL="800100" lvl="1" indent="-342900"/>
                <a:r>
                  <a:rPr lang="en-US" dirty="0" smtClean="0"/>
                  <a:t>The algorithm will not benefit at all from more processors</a:t>
                </a:r>
              </a:p>
              <a:p>
                <a:r>
                  <a:rPr lang="en-US" dirty="0" smtClean="0"/>
                  <a:t>More likely, </a:t>
                </a:r>
                <a:r>
                  <a:rPr lang="en-US" i="1" dirty="0"/>
                  <a:t>f</a:t>
                </a:r>
                <a:r>
                  <a:rPr lang="en-US" i="1" baseline="-25000" dirty="0"/>
                  <a:t>s</a:t>
                </a:r>
                <a:r>
                  <a:rPr lang="en-US" dirty="0" smtClean="0"/>
                  <a:t>, is something like 0.3 (30% serial code)</a:t>
                </a:r>
              </a:p>
              <a:p>
                <a:pPr marL="800100" lvl="1" indent="-342900"/>
                <a:r>
                  <a:rPr lang="en-US" dirty="0" smtClean="0"/>
                  <a:t>The benefit of additional processors is bounded</a:t>
                </a:r>
              </a:p>
              <a:p>
                <a:pPr marL="800100" lvl="1" indent="-342900"/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Amdahl’s 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987880"/>
              </p:ext>
            </p:extLst>
          </p:nvPr>
        </p:nvGraphicFramePr>
        <p:xfrm>
          <a:off x="381000" y="1524000"/>
          <a:ext cx="8382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6324600" y="3048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Determining the value of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dirty="0" smtClean="0"/>
              <a:t> is often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serial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minimize </a:t>
            </a:r>
            <a:r>
              <a:rPr lang="en-US" i="1" dirty="0" smtClean="0"/>
              <a:t>f</a:t>
            </a:r>
            <a:r>
              <a:rPr lang="en-US" i="1" baseline="-25000" dirty="0" smtClean="0"/>
              <a:t>s</a:t>
            </a:r>
            <a:r>
              <a:rPr lang="en-US" dirty="0" smtClean="0"/>
              <a:t>? – Eliminate sharing</a:t>
            </a:r>
          </a:p>
          <a:p>
            <a:pPr marL="800100" lvl="1" indent="-342900"/>
            <a:r>
              <a:rPr lang="en-US" dirty="0" smtClean="0"/>
              <a:t>Limit code which is I/O bound</a:t>
            </a:r>
          </a:p>
          <a:p>
            <a:pPr marL="1485900" lvl="2" indent="-342900"/>
            <a:r>
              <a:rPr lang="en-US" dirty="0" smtClean="0"/>
              <a:t>I/O is usually shared</a:t>
            </a:r>
          </a:p>
          <a:p>
            <a:pPr marL="1485900" lvl="2" indent="-342900"/>
            <a:r>
              <a:rPr lang="en-US" dirty="0" smtClean="0"/>
              <a:t>I/O is usually slow</a:t>
            </a:r>
          </a:p>
          <a:p>
            <a:pPr marL="800100" lvl="1" indent="-342900"/>
            <a:r>
              <a:rPr lang="en-US" dirty="0" smtClean="0"/>
              <a:t>Avoid </a:t>
            </a:r>
            <a:r>
              <a:rPr lang="en-US" i="1" dirty="0" smtClean="0"/>
              <a:t>oversubscription</a:t>
            </a:r>
            <a:r>
              <a:rPr lang="en-US" dirty="0" smtClean="0"/>
              <a:t> – more threads than cores</a:t>
            </a:r>
          </a:p>
          <a:p>
            <a:pPr marL="1485900" lvl="2" indent="-342900"/>
            <a:r>
              <a:rPr lang="en-US" dirty="0" smtClean="0"/>
              <a:t>Leads to time spent context switching in CPUs</a:t>
            </a:r>
          </a:p>
          <a:p>
            <a:pPr marL="1485900" lvl="2" indent="-342900"/>
            <a:r>
              <a:rPr lang="en-US" dirty="0" smtClean="0"/>
              <a:t>Effectively sharing CPU registers</a:t>
            </a:r>
          </a:p>
          <a:p>
            <a:pPr marL="800100" lvl="1" indent="-342900"/>
            <a:r>
              <a:rPr lang="en-US" dirty="0" smtClean="0"/>
              <a:t>Limit shared data</a:t>
            </a:r>
          </a:p>
          <a:p>
            <a:pPr marL="1485900" lvl="2" indent="-342900"/>
            <a:r>
              <a:rPr lang="en-US" dirty="0" smtClean="0"/>
              <a:t>Minimize data used by the algorithm that is shared</a:t>
            </a:r>
          </a:p>
          <a:p>
            <a:pPr marL="1485900" lvl="2" indent="-342900"/>
            <a:r>
              <a:rPr lang="en-US" dirty="0" smtClean="0"/>
              <a:t>Minimize the number of mutexes – they are always shared</a:t>
            </a:r>
          </a:p>
          <a:p>
            <a:pPr marL="1485900" lvl="2" indent="-342900"/>
            <a:r>
              <a:rPr lang="en-US" dirty="0" smtClean="0"/>
              <a:t>Minimize the number of atomics – they are always shared</a:t>
            </a:r>
          </a:p>
          <a:p>
            <a:pPr marL="1485900" lvl="2" indent="-342900"/>
            <a:r>
              <a:rPr lang="en-US" dirty="0" smtClean="0"/>
              <a:t>Understand cache size and performance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Understanding cache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cache is the key factor to improving performance of concurrent code in my experience.</a:t>
            </a:r>
          </a:p>
          <a:p>
            <a:pPr marL="800100" lvl="1" indent="-342900"/>
            <a:r>
              <a:rPr lang="en-US" dirty="0" smtClean="0"/>
              <a:t>A cache is a small, fast segment of memory.</a:t>
            </a:r>
          </a:p>
          <a:p>
            <a:pPr marL="800100" lvl="1" indent="-342900"/>
            <a:r>
              <a:rPr lang="en-US" dirty="0" smtClean="0"/>
              <a:t>Caches are often provided in levels, where each level is used by more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36576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434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38800" y="46482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5257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257800"/>
            <a:ext cx="2438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52600" y="5943600"/>
            <a:ext cx="502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reasons for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write concurrent code for two reasons</a:t>
            </a:r>
          </a:p>
          <a:p>
            <a:pPr marL="800100" lvl="1" indent="-342900"/>
            <a:r>
              <a:rPr lang="en-US" dirty="0" smtClean="0"/>
              <a:t>Maintain responsiveness during long operations</a:t>
            </a:r>
          </a:p>
          <a:p>
            <a:pPr marL="800100" lvl="1" indent="-342900"/>
            <a:r>
              <a:rPr lang="en-US" dirty="0" smtClean="0"/>
              <a:t>Divide work to accomplish more in less time</a:t>
            </a:r>
          </a:p>
          <a:p>
            <a:pPr marL="342900" indent="-342900"/>
            <a:r>
              <a:rPr lang="en-US" dirty="0" smtClean="0"/>
              <a:t>Writing concurrent code is difficult – don’t do it for any other reasons.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cache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Caches operate on </a:t>
            </a:r>
            <a:r>
              <a:rPr lang="en-US" i="1" dirty="0" smtClean="0"/>
              <a:t>cache lines</a:t>
            </a:r>
            <a:r>
              <a:rPr lang="en-US" dirty="0" smtClean="0"/>
              <a:t>, usually 32 or 64 bytes segments of memory.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06628"/>
              </p:ext>
            </p:extLst>
          </p:nvPr>
        </p:nvGraphicFramePr>
        <p:xfrm>
          <a:off x="11430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18355"/>
              </p:ext>
            </p:extLst>
          </p:nvPr>
        </p:nvGraphicFramePr>
        <p:xfrm>
          <a:off x="1143000" y="511556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191000" y="4267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6800" y="5638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read from one memory location causes the line to be loaded in cache.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67200" y="56388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write to one memory location causes the line to be written to memory.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Understanding how cache can impact the performance of concurrent code is important.</a:t>
            </a:r>
          </a:p>
          <a:p>
            <a:pPr marL="914400" lvl="1" indent="-457200"/>
            <a:r>
              <a:rPr lang="en-US" i="1" dirty="0" smtClean="0"/>
              <a:t>Cache </a:t>
            </a:r>
            <a:r>
              <a:rPr lang="en-US" i="1" dirty="0" err="1" smtClean="0"/>
              <a:t>ping-pong</a:t>
            </a:r>
            <a:r>
              <a:rPr lang="en-US" dirty="0" smtClean="0"/>
              <a:t>: If two threads are reading from a memory location and one thread writes to it, then</a:t>
            </a:r>
          </a:p>
          <a:p>
            <a:pPr marL="1600200" lvl="2" indent="-457200"/>
            <a:r>
              <a:rPr lang="en-US" dirty="0" smtClean="0"/>
              <a:t>Each read and write must go to main memory</a:t>
            </a:r>
          </a:p>
          <a:p>
            <a:pPr marL="1600200" lvl="2" indent="-457200"/>
            <a:r>
              <a:rPr lang="en-US" dirty="0" smtClean="0"/>
              <a:t>Eliminates the performance advantage of cache</a:t>
            </a:r>
          </a:p>
          <a:p>
            <a:pPr marL="1600200" lvl="2" indent="-457200"/>
            <a:r>
              <a:rPr lang="en-US" dirty="0" smtClean="0"/>
              <a:t>To fix it: avoid mutexes – especially in loops</a:t>
            </a:r>
          </a:p>
          <a:p>
            <a:pPr marL="914400" lvl="1" indent="-457200"/>
            <a:r>
              <a:rPr lang="en-US" i="1" dirty="0" smtClean="0"/>
              <a:t>False sharing</a:t>
            </a:r>
            <a:r>
              <a:rPr lang="en-US" dirty="0" smtClean="0"/>
              <a:t>: If two threads read or write data which is on the same cache line, then</a:t>
            </a:r>
          </a:p>
          <a:p>
            <a:pPr marL="1600200" lvl="2" indent="-457200"/>
            <a:r>
              <a:rPr lang="en-US" dirty="0"/>
              <a:t>Each read and write must go to main memory</a:t>
            </a:r>
          </a:p>
          <a:p>
            <a:pPr marL="1600200" lvl="2" indent="-457200"/>
            <a:r>
              <a:rPr lang="en-US" dirty="0"/>
              <a:t>Eliminates the performance advantage of cache</a:t>
            </a:r>
          </a:p>
          <a:p>
            <a:pPr marL="1600200" lvl="2" indent="-457200"/>
            <a:r>
              <a:rPr lang="en-US" dirty="0" smtClean="0"/>
              <a:t>To fix it: keep data used by different threads separated</a:t>
            </a:r>
          </a:p>
          <a:p>
            <a:pPr marL="457200" indent="-457200"/>
            <a:r>
              <a:rPr lang="en-US" dirty="0" smtClean="0"/>
              <a:t>These problems are difficult to detect – measure them!</a:t>
            </a:r>
          </a:p>
          <a:p>
            <a:pPr marL="1600200" lvl="2" indent="-4572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speed and size of cache to your advantage.</a:t>
            </a:r>
          </a:p>
          <a:p>
            <a:pPr marL="800100" lvl="1" indent="-342900"/>
            <a:r>
              <a:rPr lang="en-US" dirty="0" smtClean="0"/>
              <a:t>Understand as much about your target CPU architectures as possible.</a:t>
            </a:r>
          </a:p>
          <a:p>
            <a:pPr marL="1485900" lvl="2" indent="-342900"/>
            <a:r>
              <a:rPr lang="en-US" dirty="0" smtClean="0"/>
              <a:t>How large are the caches?</a:t>
            </a:r>
          </a:p>
          <a:p>
            <a:pPr marL="1485900" lvl="2" indent="-342900"/>
            <a:r>
              <a:rPr lang="en-US" dirty="0" smtClean="0"/>
              <a:t>What are the cache line sizes?</a:t>
            </a:r>
          </a:p>
          <a:p>
            <a:pPr marL="1485900" lvl="2" indent="-342900"/>
            <a:r>
              <a:rPr lang="en-US" dirty="0" smtClean="0"/>
              <a:t>How many levels of cache exist?</a:t>
            </a:r>
          </a:p>
          <a:p>
            <a:pPr marL="1485900" lvl="2" indent="-342900"/>
            <a:r>
              <a:rPr lang="en-US" dirty="0" smtClean="0"/>
              <a:t>How are the caches shared?</a:t>
            </a:r>
          </a:p>
          <a:p>
            <a:pPr marL="800100" lvl="1" indent="-342900"/>
            <a:r>
              <a:rPr lang="en-US" dirty="0" smtClean="0"/>
              <a:t>Keep data used on one thread close in memory.</a:t>
            </a:r>
          </a:p>
          <a:p>
            <a:pPr marL="1485900" lvl="2" indent="-342900"/>
            <a:r>
              <a:rPr lang="en-US" dirty="0" smtClean="0"/>
              <a:t>Prefer contiguous arrays of data.</a:t>
            </a:r>
          </a:p>
          <a:p>
            <a:pPr marL="1485900" lvl="2" indent="-342900"/>
            <a:r>
              <a:rPr lang="en-US" dirty="0" smtClean="0"/>
              <a:t>Avoid data structures with heap-allocated memory.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These </a:t>
            </a:r>
            <a:r>
              <a:rPr lang="en-US" dirty="0" smtClean="0"/>
              <a:t>benefits are </a:t>
            </a:r>
            <a:r>
              <a:rPr lang="en-US" dirty="0"/>
              <a:t>difficult to </a:t>
            </a:r>
            <a:r>
              <a:rPr lang="en-US" dirty="0" smtClean="0"/>
              <a:t>find – </a:t>
            </a:r>
            <a:r>
              <a:rPr lang="en-US" dirty="0"/>
              <a:t>measure them!</a:t>
            </a:r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</a:p>
          <a:p>
            <a:r>
              <a:rPr lang="en-US" dirty="0" smtClean="0"/>
              <a:t>Write code sequentially, design a clean API, test it</a:t>
            </a:r>
          </a:p>
          <a:p>
            <a:r>
              <a:rPr lang="en-US" dirty="0" smtClean="0"/>
              <a:t>Apply one of these (or other) known patterns to execute it on a separate thread</a:t>
            </a:r>
          </a:p>
          <a:p>
            <a:r>
              <a:rPr lang="en-US" dirty="0" smtClean="0"/>
              <a:t>The domain-specific code and the threading code should not mix</a:t>
            </a:r>
          </a:p>
          <a:p>
            <a:r>
              <a:rPr lang="en-US" dirty="0" smtClean="0"/>
              <a:t>Measure impact of cache used in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0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I’ve seen three patterns occur often</a:t>
            </a:r>
          </a:p>
          <a:p>
            <a:pPr marL="800100" lvl="1" indent="-342900"/>
            <a:r>
              <a:rPr lang="en-US" dirty="0" smtClean="0"/>
              <a:t>Ad-hoc background thread</a:t>
            </a:r>
          </a:p>
          <a:p>
            <a:pPr marL="1485900" lvl="2" indent="-342900"/>
            <a:r>
              <a:rPr lang="en-US" dirty="0" smtClean="0"/>
              <a:t>Expensive work is done on the background thread</a:t>
            </a:r>
          </a:p>
          <a:p>
            <a:pPr marL="1485900" lvl="2" indent="-342900"/>
            <a:r>
              <a:rPr lang="en-US" dirty="0" smtClean="0"/>
              <a:t>Main thread only remains responsive for the user</a:t>
            </a:r>
          </a:p>
          <a:p>
            <a:pPr marL="800100" lvl="1" indent="-342900"/>
            <a:r>
              <a:rPr lang="en-US" dirty="0" smtClean="0"/>
              <a:t>Long running background thread(s)</a:t>
            </a:r>
          </a:p>
          <a:p>
            <a:pPr marL="1485900" lvl="2" indent="-342900"/>
            <a:r>
              <a:rPr lang="en-US" dirty="0" smtClean="0"/>
              <a:t>Assigned tasks by producer/consumer queue</a:t>
            </a:r>
          </a:p>
          <a:p>
            <a:pPr marL="1485900" lvl="2" indent="-342900"/>
            <a:r>
              <a:rPr lang="en-US" dirty="0" smtClean="0"/>
              <a:t>Background thread is a while loop</a:t>
            </a:r>
          </a:p>
          <a:p>
            <a:pPr marL="1485900" lvl="2" indent="-342900"/>
            <a:r>
              <a:rPr lang="en-US" dirty="0" smtClean="0"/>
              <a:t>Exits when main thread signals it via condition variable or atomic</a:t>
            </a:r>
          </a:p>
          <a:p>
            <a:pPr marL="800100" lvl="1" indent="-342900"/>
            <a:r>
              <a:rPr lang="en-US" dirty="0" smtClean="0"/>
              <a:t>Command/query on independent threads</a:t>
            </a:r>
          </a:p>
          <a:p>
            <a:pPr marL="1485900" lvl="2" indent="-342900"/>
            <a:r>
              <a:rPr lang="en-US" dirty="0" smtClean="0"/>
              <a:t>Either takes lock on data and executes to completion</a:t>
            </a:r>
          </a:p>
          <a:p>
            <a:pPr marL="1485900" lvl="2" indent="-342900"/>
            <a:r>
              <a:rPr lang="en-US" dirty="0" smtClean="0"/>
              <a:t>Command mutates data, query reads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ad-hoc background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GUI application which computes the value of pi uses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Long running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Useful for two-way synchronization between two GUIs.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6" name="Curved Right Arrow 15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6248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 rot="10800000" flipH="1">
            <a:off x="6934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9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Long running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457200"/>
          </a:xfrm>
        </p:spPr>
        <p:txBody>
          <a:bodyPr/>
          <a:lstStyle/>
          <a:p>
            <a:r>
              <a:rPr lang="en-US" dirty="0" smtClean="0"/>
              <a:t>Use producer/consumer queue to push events off GUI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819400"/>
            <a:ext cx="28956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3505200"/>
            <a:ext cx="2362200" cy="89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25908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 and wait for response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48000" y="5467530"/>
            <a:ext cx="2667000" cy="18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42672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wait to be processed (no response)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3352800"/>
            <a:ext cx="22860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2" name="Curved Right Arrow 11"/>
          <p:cNvSpPr/>
          <p:nvPr/>
        </p:nvSpPr>
        <p:spPr>
          <a:xfrm>
            <a:off x="1295400" y="4114800"/>
            <a:ext cx="5334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 flipH="1">
            <a:off x="1981200" y="4038600"/>
            <a:ext cx="533400" cy="1066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3352800"/>
            <a:ext cx="2286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GUI Thread</a:t>
            </a:r>
            <a:endParaRPr lang="en-US" dirty="0"/>
          </a:p>
        </p:txBody>
      </p:sp>
      <p:sp>
        <p:nvSpPr>
          <p:cNvPr id="15" name="Curved Right Arrow 14"/>
          <p:cNvSpPr/>
          <p:nvPr/>
        </p:nvSpPr>
        <p:spPr>
          <a:xfrm>
            <a:off x="6248400" y="3810000"/>
            <a:ext cx="533400" cy="533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0800000" flipH="1">
            <a:off x="6934200" y="3733800"/>
            <a:ext cx="5334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0" y="4867364"/>
            <a:ext cx="2286000" cy="100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Consumer Thread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96200" y="3505200"/>
            <a:ext cx="1295400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Fire event and don’t wait to be processed</a:t>
            </a:r>
            <a:endParaRPr lang="en-US" dirty="0"/>
          </a:p>
        </p:txBody>
      </p:sp>
      <p:cxnSp>
        <p:nvCxnSpPr>
          <p:cNvPr id="20" name="Curved Connector 19"/>
          <p:cNvCxnSpPr>
            <a:stCxn id="18" idx="3"/>
          </p:cNvCxnSpPr>
          <p:nvPr/>
        </p:nvCxnSpPr>
        <p:spPr>
          <a:xfrm>
            <a:off x="7467600" y="4528066"/>
            <a:ext cx="381000" cy="41965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Command/query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actions on data into reads and writes</a:t>
            </a:r>
          </a:p>
          <a:p>
            <a:pPr marL="800100" lvl="1" indent="-342900"/>
            <a:r>
              <a:rPr lang="en-US" dirty="0" smtClean="0"/>
              <a:t>Command write (or mutate) data</a:t>
            </a:r>
          </a:p>
          <a:p>
            <a:pPr marL="800100" lvl="1" indent="-342900"/>
            <a:r>
              <a:rPr lang="en-US" dirty="0" smtClean="0"/>
              <a:t>Queries read data</a:t>
            </a:r>
          </a:p>
          <a:p>
            <a:pPr marL="800100" lvl="1" indent="-342900"/>
            <a:r>
              <a:rPr lang="en-US" dirty="0" smtClean="0"/>
              <a:t>Each command or query locks the data it will use, then executes</a:t>
            </a:r>
          </a:p>
          <a:p>
            <a:pPr marL="342900" indent="-342900"/>
            <a:r>
              <a:rPr lang="en-US" dirty="0" smtClean="0"/>
              <a:t>Provides flexibility</a:t>
            </a:r>
          </a:p>
          <a:p>
            <a:pPr marL="800100" lvl="1" indent="-342900"/>
            <a:r>
              <a:rPr lang="en-US" dirty="0" smtClean="0"/>
              <a:t>A command or query may execute</a:t>
            </a:r>
          </a:p>
          <a:p>
            <a:pPr marL="1485900" lvl="2" indent="-342900"/>
            <a:r>
              <a:rPr lang="en-US" dirty="0" smtClean="0"/>
              <a:t>On GUI thread</a:t>
            </a:r>
          </a:p>
          <a:p>
            <a:pPr marL="1485900" lvl="2" indent="-342900"/>
            <a:r>
              <a:rPr lang="en-US" dirty="0" smtClean="0"/>
              <a:t>On a background thread with a GUI wait</a:t>
            </a:r>
          </a:p>
          <a:p>
            <a:pPr marL="1485900" lvl="2" indent="-342900"/>
            <a:r>
              <a:rPr lang="en-US" dirty="0" smtClean="0"/>
              <a:t>On  a background thread with the GUI continuing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for 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patterns are relatively well established</a:t>
            </a:r>
          </a:p>
          <a:p>
            <a:pPr marL="800100" lvl="1" indent="-342900"/>
            <a:r>
              <a:rPr lang="en-US" dirty="0" smtClean="0"/>
              <a:t>Used prior to pervasive multi-processing machines</a:t>
            </a:r>
          </a:p>
          <a:p>
            <a:pPr marL="800100" lvl="1" indent="-342900"/>
            <a:r>
              <a:rPr lang="en-US" dirty="0" smtClean="0"/>
              <a:t>Many libraries have these patterns built in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Write code sequentially, design a clean API, test it.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Apply one of the known patterns to execute it on a separate thread.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The domain-specific code and the threading code should not mix.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work to accomplish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multi-processor systems become pervasive taking advantage of those processors becomes important.</a:t>
            </a:r>
          </a:p>
          <a:p>
            <a:pPr marL="800100" lvl="1" indent="-342900"/>
            <a:r>
              <a:rPr lang="en-US" dirty="0" smtClean="0"/>
              <a:t>If task </a:t>
            </a:r>
            <a:r>
              <a:rPr lang="en-US" i="1" dirty="0" smtClean="0"/>
              <a:t>x</a:t>
            </a:r>
            <a:r>
              <a:rPr lang="en-US" dirty="0" smtClean="0"/>
              <a:t> requires time </a:t>
            </a:r>
            <a:r>
              <a:rPr lang="en-US" i="1" dirty="0" smtClean="0"/>
              <a:t>A</a:t>
            </a:r>
            <a:r>
              <a:rPr lang="en-US" dirty="0" smtClean="0"/>
              <a:t> to complete using one processor, can we use </a:t>
            </a:r>
            <a:r>
              <a:rPr lang="en-US" i="1" dirty="0" smtClean="0"/>
              <a:t>n</a:t>
            </a:r>
            <a:r>
              <a:rPr lang="en-US" dirty="0" smtClean="0"/>
              <a:t> processors to complete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A/n</a:t>
            </a:r>
            <a:r>
              <a:rPr lang="en-US" dirty="0" smtClean="0"/>
              <a:t> time?</a:t>
            </a:r>
          </a:p>
          <a:p>
            <a:pPr marL="800100" lvl="1" indent="-342900"/>
            <a:r>
              <a:rPr lang="en-US" dirty="0" smtClean="0"/>
              <a:t>We can divide the work in </a:t>
            </a:r>
            <a:r>
              <a:rPr lang="en-US" i="1" dirty="0" smtClean="0"/>
              <a:t>x</a:t>
            </a:r>
            <a:r>
              <a:rPr lang="en-US" dirty="0" smtClean="0"/>
              <a:t> one of three ways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Prior to executing </a:t>
            </a:r>
            <a:r>
              <a:rPr lang="en-US" i="1" dirty="0" smtClean="0"/>
              <a:t>x</a:t>
            </a:r>
            <a:r>
              <a:rPr lang="en-US" dirty="0" smtClean="0"/>
              <a:t>, partition in input data and perform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During the execution of </a:t>
            </a:r>
            <a:r>
              <a:rPr lang="en-US" i="1" dirty="0" smtClean="0"/>
              <a:t>x</a:t>
            </a:r>
            <a:r>
              <a:rPr lang="en-US" dirty="0" smtClean="0"/>
              <a:t>, partition the input data </a:t>
            </a:r>
            <a:r>
              <a:rPr lang="en-US" dirty="0"/>
              <a:t>and perform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dirty="0"/>
              <a:t>, etc.</a:t>
            </a:r>
          </a:p>
          <a:p>
            <a:pPr marL="1485900" lvl="2" indent="-3429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a sequence of steps, perform each step in parallel on a stream of data</a:t>
            </a:r>
          </a:p>
          <a:p>
            <a:pPr marL="800100" lvl="1" indent="-342900"/>
            <a:r>
              <a:rPr lang="en-US" dirty="0" smtClean="0"/>
              <a:t>Approaches 1 and 2 parallelize based on data</a:t>
            </a:r>
          </a:p>
          <a:p>
            <a:pPr marL="800100" lvl="1" indent="-342900"/>
            <a:r>
              <a:rPr lang="en-US" dirty="0" smtClean="0"/>
              <a:t>Approach 3 parallelizes based on the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373</TotalTime>
  <Words>1599</Words>
  <Application>Microsoft Office PowerPoint</Application>
  <PresentationFormat>On-screen Show (4:3)</PresentationFormat>
  <Paragraphs>306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Essential</vt:lpstr>
      <vt:lpstr>Designing Concurrent Software</vt:lpstr>
      <vt:lpstr>Two reasons for concurrency</vt:lpstr>
      <vt:lpstr>Patterns for responsiveness</vt:lpstr>
      <vt:lpstr>Example: ad-hoc background thread</vt:lpstr>
      <vt:lpstr>Example: Long running thread</vt:lpstr>
      <vt:lpstr>Example: Long running thread</vt:lpstr>
      <vt:lpstr>Command/query model</vt:lpstr>
      <vt:lpstr>Guidelines for responsiveness</vt:lpstr>
      <vt:lpstr>Divide work to accomplish more</vt:lpstr>
      <vt:lpstr>Partitioning input data</vt:lpstr>
      <vt:lpstr>Partitioning during execution</vt:lpstr>
      <vt:lpstr>Dividing work by task type</vt:lpstr>
      <vt:lpstr>What is the best approach?</vt:lpstr>
      <vt:lpstr>Performance vs. Scalability</vt:lpstr>
      <vt:lpstr>Amdahl’s Law</vt:lpstr>
      <vt:lpstr>Exploring Amdahl’s law</vt:lpstr>
      <vt:lpstr>Plot of Amdahl’s Law</vt:lpstr>
      <vt:lpstr>Minimizing serial code</vt:lpstr>
      <vt:lpstr> Understanding cache layout</vt:lpstr>
      <vt:lpstr>Understanding cache layout</vt:lpstr>
      <vt:lpstr>Problems with cache</vt:lpstr>
      <vt:lpstr>Benefits of cache</vt:lpstr>
      <vt:lpstr>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Drehman, Thomas J.</cp:lastModifiedBy>
  <cp:revision>29</cp:revision>
  <dcterms:created xsi:type="dcterms:W3CDTF">2013-10-08T10:17:29Z</dcterms:created>
  <dcterms:modified xsi:type="dcterms:W3CDTF">2014-02-04T01:26:30Z</dcterms:modified>
</cp:coreProperties>
</file>