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10/31/2013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Concurrency with multiple threads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Walking and chewing gum at the same time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, we need to consider a few details</a:t>
            </a:r>
          </a:p>
          <a:p>
            <a:pPr marL="800100" lvl="1" indent="-342900"/>
            <a:r>
              <a:rPr lang="en-US" dirty="0" smtClean="0"/>
              <a:t>How to start a thread</a:t>
            </a:r>
          </a:p>
          <a:p>
            <a:pPr marL="800100" lvl="1" indent="-342900"/>
            <a:r>
              <a:rPr lang="en-US" dirty="0"/>
              <a:t>How to pass arguments to a </a:t>
            </a:r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How to stop a thread</a:t>
            </a:r>
          </a:p>
          <a:p>
            <a:pPr marL="800100" lvl="1" indent="-342900"/>
            <a:r>
              <a:rPr lang="en-US" dirty="0" smtClean="0"/>
              <a:t>How to identify a thread</a:t>
            </a:r>
          </a:p>
          <a:p>
            <a:pPr marL="800100" lvl="1" indent="-342900"/>
            <a:r>
              <a:rPr lang="en-US" dirty="0" smtClean="0"/>
              <a:t>How to transfer ownership of a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creates a new path of execution</a:t>
            </a:r>
          </a:p>
          <a:p>
            <a:pPr marL="800100" lvl="1" indent="-342900"/>
            <a:r>
              <a:rPr lang="en-US" dirty="0" smtClean="0"/>
              <a:t>Each thread has its own stack</a:t>
            </a:r>
          </a:p>
          <a:p>
            <a:pPr marL="800100" lvl="1" indent="-342900"/>
            <a:r>
              <a:rPr lang="en-US" dirty="0" smtClean="0"/>
              <a:t>The thread exits when the “executing thing” returns</a:t>
            </a:r>
          </a:p>
          <a:p>
            <a:pPr marL="342900" indent="-342900"/>
            <a:r>
              <a:rPr lang="en-US" dirty="0" smtClean="0"/>
              <a:t>A thread can execute any </a:t>
            </a:r>
            <a:r>
              <a:rPr lang="en-US" i="1" dirty="0" smtClean="0"/>
              <a:t>callable type</a:t>
            </a:r>
          </a:p>
          <a:p>
            <a:pPr marL="800100" lvl="1" indent="-342900"/>
            <a:r>
              <a:rPr lang="en-US" dirty="0" smtClean="0"/>
              <a:t>Free function</a:t>
            </a:r>
          </a:p>
          <a:p>
            <a:pPr marL="800100" lvl="1" indent="-342900"/>
            <a:r>
              <a:rPr lang="en-US" dirty="0" err="1" smtClean="0"/>
              <a:t>Functor</a:t>
            </a:r>
            <a:r>
              <a:rPr lang="en-US" dirty="0" smtClean="0"/>
              <a:t> (function object)</a:t>
            </a:r>
          </a:p>
          <a:p>
            <a:pPr marL="800100" lvl="1" indent="-342900"/>
            <a:r>
              <a:rPr lang="en-US" dirty="0" smtClean="0"/>
              <a:t>Member function</a:t>
            </a:r>
          </a:p>
          <a:p>
            <a:pPr marL="800100" lvl="1" indent="-342900"/>
            <a:r>
              <a:rPr lang="en-US" dirty="0" smtClean="0"/>
              <a:t>Lambda </a:t>
            </a:r>
            <a:r>
              <a:rPr lang="en-US" dirty="0" smtClean="0"/>
              <a:t>expression</a:t>
            </a:r>
          </a:p>
          <a:p>
            <a:pPr marL="342900" indent="-342900"/>
            <a:r>
              <a:rPr lang="en-US" dirty="0" smtClean="0"/>
              <a:t>Let’s see an example</a:t>
            </a:r>
          </a:p>
          <a:p>
            <a:pPr marL="800100" lvl="1" indent="-342900"/>
            <a:r>
              <a:rPr lang="en-US" dirty="0" smtClean="0"/>
              <a:t>Consider when the </a:t>
            </a:r>
            <a:r>
              <a:rPr lang="en-US" dirty="0" err="1" smtClean="0"/>
              <a:t>functor</a:t>
            </a:r>
            <a:r>
              <a:rPr lang="en-US" dirty="0" smtClean="0"/>
              <a:t> and example objects will be copied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like this code, because it is not easy to test.</a:t>
            </a:r>
          </a:p>
          <a:p>
            <a:pPr marL="800100" lvl="1" indent="-342900"/>
            <a:r>
              <a:rPr lang="en-US" dirty="0" smtClean="0"/>
              <a:t>How could we verify that each method prints the correct message?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technique to allow unit testing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function depends upon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Instead, inject the dependency into the function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/>
              <a:t>free_function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>
                <a:solidFill>
                  <a:srgbClr val="7F0055"/>
                </a:solidFill>
              </a:rPr>
              <a:t>ostream</a:t>
            </a:r>
            <a:r>
              <a:rPr lang="en-US" dirty="0" smtClean="0"/>
              <a:t>&amp; </a:t>
            </a:r>
            <a:r>
              <a:rPr lang="en-US" dirty="0"/>
              <a:t>out</a:t>
            </a:r>
            <a:r>
              <a:rPr lang="en-US" dirty="0" smtClean="0"/>
              <a:t>) {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out </a:t>
            </a:r>
            <a:r>
              <a:rPr lang="en-US" dirty="0"/>
              <a:t>&lt;&lt; </a:t>
            </a:r>
            <a:r>
              <a:rPr lang="en-US" dirty="0">
                <a:solidFill>
                  <a:srgbClr val="2A00FF"/>
                </a:solidFill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</a:rPr>
              <a:t>"</a:t>
            </a:r>
            <a:r>
              <a:rPr lang="en-US" dirty="0" smtClean="0"/>
              <a:t>;</a:t>
            </a:r>
          </a:p>
          <a:p>
            <a:pPr marL="342900" indent="-342900"/>
            <a:r>
              <a:rPr lang="en-US" dirty="0" smtClean="0"/>
              <a:t>}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action of doing two things at the same time.</a:t>
            </a:r>
          </a:p>
          <a:p>
            <a:pPr marL="800100" lvl="1" indent="-342900"/>
            <a:r>
              <a:rPr lang="en-US" dirty="0" smtClean="0"/>
              <a:t>Concurrency is a normal part of our lives.</a:t>
            </a:r>
          </a:p>
          <a:p>
            <a:pPr marL="800100" lvl="1" indent="-342900"/>
            <a:r>
              <a:rPr lang="en-US" dirty="0" smtClean="0"/>
              <a:t>We perform independent actions concurrently regularly</a:t>
            </a:r>
          </a:p>
          <a:p>
            <a:pPr marL="342900" indent="-342900"/>
            <a:r>
              <a:rPr lang="en-US" dirty="0" smtClean="0"/>
              <a:t>Tools for concurrency in software</a:t>
            </a:r>
          </a:p>
          <a:p>
            <a:pPr marL="800100" lvl="1" indent="-342900"/>
            <a:r>
              <a:rPr lang="en-US" dirty="0" smtClean="0"/>
              <a:t>Processes</a:t>
            </a:r>
          </a:p>
          <a:p>
            <a:pPr marL="800100" lvl="1" indent="-34290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Has its own virtual address space</a:t>
            </a:r>
          </a:p>
          <a:p>
            <a:pPr marL="342900" indent="-342900"/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Share its address space with other threads in the process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process and a thread?</a:t>
            </a:r>
          </a:p>
          <a:p>
            <a:pPr marL="800100" lvl="1" indent="-342900"/>
            <a:r>
              <a:rPr lang="en-US" dirty="0" smtClean="0"/>
              <a:t>Threads share memory by default, processes do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1143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14478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26670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6600" y="1828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772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371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36576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44958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7086600" y="39624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905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 to use concurrency</a:t>
            </a:r>
          </a:p>
          <a:p>
            <a:pPr marL="914400" lvl="1" indent="-457200"/>
            <a:r>
              <a:rPr lang="en-US" dirty="0" smtClean="0"/>
              <a:t>Separation of concerns</a:t>
            </a:r>
          </a:p>
          <a:p>
            <a:pPr marL="1600200" lvl="2" indent="-457200"/>
            <a:r>
              <a:rPr lang="en-US" dirty="0" smtClean="0"/>
              <a:t>Message pumping to keep GUI responsive</a:t>
            </a:r>
          </a:p>
          <a:p>
            <a:pPr marL="1600200" lvl="2" indent="-457200"/>
            <a:r>
              <a:rPr lang="en-US" dirty="0" smtClean="0"/>
              <a:t>DVD player input vs. rendering</a:t>
            </a:r>
          </a:p>
          <a:p>
            <a:pPr marL="1600200" lvl="2" indent="-457200"/>
            <a:r>
              <a:rPr lang="en-US" dirty="0" smtClean="0"/>
              <a:t>Independent remote connections to a server</a:t>
            </a:r>
          </a:p>
          <a:p>
            <a:pPr marL="914400" lvl="1" indent="-457200"/>
            <a:r>
              <a:rPr lang="en-US" dirty="0" smtClean="0"/>
              <a:t>Performance</a:t>
            </a:r>
          </a:p>
          <a:p>
            <a:pPr marL="1600200" lvl="2" indent="-457200"/>
            <a:r>
              <a:rPr lang="en-US" dirty="0" smtClean="0"/>
              <a:t>Solve a problem faster by dividing it into parts</a:t>
            </a:r>
          </a:p>
          <a:p>
            <a:pPr marL="2057400" lvl="3" indent="-457200"/>
            <a:r>
              <a:rPr lang="en-US" dirty="0" smtClean="0"/>
              <a:t>Task parallelism – perform different steps concurrently</a:t>
            </a:r>
          </a:p>
          <a:p>
            <a:pPr marL="2057400" lvl="3" indent="-457200"/>
            <a:r>
              <a:rPr lang="en-US" dirty="0" smtClean="0"/>
              <a:t>Data parallelism – perform same steps on different data</a:t>
            </a:r>
          </a:p>
          <a:p>
            <a:pPr marL="1600200" lvl="2" indent="-457200"/>
            <a:r>
              <a:rPr lang="en-US" dirty="0" smtClean="0"/>
              <a:t>Scale to larger problems, usually using data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us concurrent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to my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Really, don’t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think about this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Concurrent code is difficult to reason about</a:t>
            </a:r>
          </a:p>
          <a:p>
            <a:pPr marL="800100" lvl="1" indent="-342900"/>
            <a:r>
              <a:rPr lang="en-US" dirty="0" smtClean="0"/>
              <a:t>Certain rules must be followed, always</a:t>
            </a:r>
          </a:p>
          <a:p>
            <a:pPr marL="800100" lvl="1" indent="-342900"/>
            <a:r>
              <a:rPr lang="en-US" dirty="0" smtClean="0"/>
              <a:t>The cost of writing and maintaining concurrent code is greater than serial code</a:t>
            </a:r>
          </a:p>
          <a:p>
            <a:pPr marL="342900" indent="-342900"/>
            <a:r>
              <a:rPr lang="en-US" dirty="0" smtClean="0"/>
              <a:t>Concurrent code costs more to execute</a:t>
            </a:r>
          </a:p>
          <a:p>
            <a:pPr marL="800100" lvl="1" indent="-342900"/>
            <a:r>
              <a:rPr lang="en-US" dirty="0" smtClean="0"/>
              <a:t>Operating system overhead for creating processes or threads </a:t>
            </a:r>
          </a:p>
          <a:p>
            <a:pPr marL="800100" lvl="1" indent="-342900"/>
            <a:r>
              <a:rPr lang="en-US" dirty="0" smtClean="0"/>
              <a:t>Each process and thread has additional memory overhead which is not part of your application</a:t>
            </a:r>
          </a:p>
          <a:p>
            <a:pPr marL="342900" indent="-342900"/>
            <a:r>
              <a:rPr lang="en-US" dirty="0" smtClean="0"/>
              <a:t>Concurrent code opens you up to new and difficult to find bugs</a:t>
            </a:r>
          </a:p>
          <a:p>
            <a:pPr marL="800100" lvl="1" indent="-342900"/>
            <a:r>
              <a:rPr lang="en-US" dirty="0" smtClean="0"/>
              <a:t>Deadlocks</a:t>
            </a:r>
          </a:p>
          <a:p>
            <a:pPr marL="800100" lvl="1" indent="-342900"/>
            <a:r>
              <a:rPr lang="en-US" dirty="0" smtClean="0"/>
              <a:t>Race conditions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will learn about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concurrency via multiple threads</a:t>
            </a:r>
          </a:p>
          <a:p>
            <a:pPr marL="800100" lvl="1" indent="-342900"/>
            <a:r>
              <a:rPr lang="en-US" dirty="0" smtClean="0"/>
              <a:t>C++ 11 standard includes</a:t>
            </a:r>
          </a:p>
          <a:p>
            <a:pPr marL="1485900" lvl="2" indent="-342900"/>
            <a:r>
              <a:rPr lang="en-US" dirty="0" smtClean="0"/>
              <a:t>Threading library</a:t>
            </a:r>
          </a:p>
          <a:p>
            <a:pPr marL="1485900" lvl="2" indent="-342900"/>
            <a:r>
              <a:rPr lang="en-US" dirty="0" smtClean="0"/>
              <a:t>Tools like </a:t>
            </a:r>
            <a:r>
              <a:rPr lang="en-US" dirty="0" err="1" smtClean="0"/>
              <a:t>mutexes</a:t>
            </a:r>
            <a:r>
              <a:rPr lang="en-US" dirty="0" smtClean="0"/>
              <a:t>, locks, and atomics</a:t>
            </a:r>
          </a:p>
          <a:p>
            <a:pPr marL="1485900" lvl="2" indent="-342900"/>
            <a:r>
              <a:rPr lang="en-US" dirty="0" smtClean="0"/>
              <a:t>A memory model for concurrency</a:t>
            </a:r>
          </a:p>
          <a:p>
            <a:pPr marL="1485900" lvl="2" indent="-342900"/>
            <a:r>
              <a:rPr lang="en-US" dirty="0" smtClean="0"/>
              <a:t>In C++ threads share memory by default</a:t>
            </a:r>
          </a:p>
          <a:p>
            <a:pPr marL="800100" lvl="1" indent="-342900"/>
            <a:r>
              <a:rPr lang="en-US" dirty="0" smtClean="0"/>
              <a:t>We will cover the basic tools provided by C++</a:t>
            </a:r>
          </a:p>
          <a:p>
            <a:pPr marL="800100" lvl="1" indent="-342900"/>
            <a:r>
              <a:rPr lang="en-US" dirty="0" smtClean="0"/>
              <a:t>Review of case studies – specific cases where multiple threads have been used correctly and incorrectly.</a:t>
            </a:r>
          </a:p>
          <a:p>
            <a:pPr marL="342900" indent="-342900"/>
            <a:r>
              <a:rPr lang="en-US" dirty="0" smtClean="0"/>
              <a:t>We will address concurrency via multiple processes</a:t>
            </a:r>
          </a:p>
          <a:p>
            <a:pPr marL="800100" lvl="1" indent="-342900"/>
            <a:r>
              <a:rPr lang="en-US" dirty="0" smtClean="0"/>
              <a:t>Determine trade-offs between types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154</TotalTime>
  <Words>651</Words>
  <Application>Microsoft Office PowerPoint</Application>
  <PresentationFormat>On-screen Show (4:3)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Concurrency with multiple threads</vt:lpstr>
      <vt:lpstr>What is concurrency?</vt:lpstr>
      <vt:lpstr>Process vs. Thread</vt:lpstr>
      <vt:lpstr>Why use concurrency?</vt:lpstr>
      <vt:lpstr>When not to use concurrency</vt:lpstr>
      <vt:lpstr>Listen to my advice</vt:lpstr>
      <vt:lpstr>Ok, but think about this first</vt:lpstr>
      <vt:lpstr>How we will learn about concurrency</vt:lpstr>
      <vt:lpstr>Thread hello world</vt:lpstr>
      <vt:lpstr>Thread details</vt:lpstr>
      <vt:lpstr>How to start a thread</vt:lpstr>
      <vt:lpstr>Let’s make it testable</vt:lpstr>
      <vt:lpstr>Dependency Injection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16</cp:revision>
  <dcterms:created xsi:type="dcterms:W3CDTF">2013-10-08T10:17:29Z</dcterms:created>
  <dcterms:modified xsi:type="dcterms:W3CDTF">2013-10-31T10:54:10Z</dcterms:modified>
</cp:coreProperties>
</file>