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1814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5744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95744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1814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050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136520" y="640080"/>
            <a:ext cx="9313560" cy="39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1814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5744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95744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1814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4050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36520" y="640080"/>
            <a:ext cx="9313560" cy="39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6480" cy="37944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920" cy="8146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744501C-DF17-4DBD-A492-BBC81D2BC84D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09/02/18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0CB8E7A-5AC8-4CCA-9F0B-55EFECEC6A7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6480" cy="379440"/>
          </a:xfrm>
          <a:prstGeom prst="rect">
            <a:avLst/>
          </a:prstGeom>
          <a:ln>
            <a:noFill/>
          </a:ln>
        </p:spPr>
      </p:pic>
      <p:pic>
        <p:nvPicPr>
          <p:cNvPr id="44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920" cy="81468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09-06-2016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Investment Case Study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r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391400" y="344520"/>
            <a:ext cx="9143640" cy="3193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INVESTMENT CASE STUDY 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SUBMISSION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88440" y="4793760"/>
            <a:ext cx="6138360" cy="153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                                     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Sunil Appanaboyina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Spark Funds should invest in </a:t>
            </a:r>
            <a:r>
              <a:rPr b="1" lang="en-US" sz="1400" spc="-1" strike="noStrike" u="sng">
                <a:solidFill>
                  <a:srgbClr val="000000"/>
                </a:solidFill>
                <a:uFillTx/>
                <a:latin typeface="Times New Roman"/>
              </a:rPr>
              <a:t>venture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type funds in </a:t>
            </a:r>
            <a:r>
              <a:rPr b="1" lang="en-US" sz="1400" spc="-1" strike="noStrike" u="sng">
                <a:solidFill>
                  <a:srgbClr val="000000"/>
                </a:solidFill>
                <a:uFillTx/>
                <a:latin typeface="Times New Roman"/>
              </a:rPr>
              <a:t>USA, Great Britain and India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in the below mentioned sectors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USA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Others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Social, Finance, Analytics, Advertising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Cleantech &amp; Semiconductors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Great Britain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Others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Social, Finance, Analytics, Advertising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Cleantech &amp; Semiconductors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India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Others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Social, Finance, Analytics, Advertising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News, Search and Messaging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Conclusions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Goal of this study is to understand the global trends in startup investments so that investment decisions can be taken effectively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The objective is to identify the best sectors, countries, and a suitable investment type for making investments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The overall strategy is to invest where others are investing, implying that the best sectors and countries are the ones where most investments are happening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Constraints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To invest only between 5 to 15 million USD per round of investment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To invest only in English-speaking countries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Data analysis done in this study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Investment type analysis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Country analysis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Sector analysis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Abstract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136520" y="22752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Problem Solving Methodology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96120" y="1302840"/>
            <a:ext cx="1602000" cy="8978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4398120" y="1432080"/>
            <a:ext cx="19983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Business objective 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definition 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&amp; understanding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595040" y="2474640"/>
            <a:ext cx="1602000" cy="8978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4396680" y="2717280"/>
            <a:ext cx="19983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Data understanding &amp; preparation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4593600" y="3614400"/>
            <a:ext cx="1602000" cy="8978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7"/>
          <p:cNvSpPr/>
          <p:nvPr/>
        </p:nvSpPr>
        <p:spPr>
          <a:xfrm>
            <a:off x="4395240" y="3857040"/>
            <a:ext cx="19983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Cleaning &amp; manipulating data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4592160" y="4721760"/>
            <a:ext cx="1602000" cy="8978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9"/>
          <p:cNvSpPr/>
          <p:nvPr/>
        </p:nvSpPr>
        <p:spPr>
          <a:xfrm>
            <a:off x="4402080" y="4798440"/>
            <a:ext cx="19983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Data analysis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Investment type analysis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Country analysis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Sector analysis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4590720" y="5837040"/>
            <a:ext cx="1602000" cy="8978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1"/>
          <p:cNvSpPr/>
          <p:nvPr/>
        </p:nvSpPr>
        <p:spPr>
          <a:xfrm>
            <a:off x="4400640" y="6103800"/>
            <a:ext cx="1998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Presentation of results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1" name="CustomShape 12"/>
          <p:cNvSpPr/>
          <p:nvPr/>
        </p:nvSpPr>
        <p:spPr>
          <a:xfrm flipH="1">
            <a:off x="5395320" y="2201040"/>
            <a:ext cx="1080" cy="27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3"/>
          <p:cNvSpPr/>
          <p:nvPr/>
        </p:nvSpPr>
        <p:spPr>
          <a:xfrm flipH="1">
            <a:off x="5393880" y="3364200"/>
            <a:ext cx="1080" cy="27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4"/>
          <p:cNvSpPr/>
          <p:nvPr/>
        </p:nvSpPr>
        <p:spPr>
          <a:xfrm flipH="1">
            <a:off x="5400720" y="4447800"/>
            <a:ext cx="1080" cy="27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5"/>
          <p:cNvSpPr/>
          <p:nvPr/>
        </p:nvSpPr>
        <p:spPr>
          <a:xfrm flipH="1">
            <a:off x="5388480" y="5563440"/>
            <a:ext cx="1080" cy="27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Investment Type Analysis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u="sng">
                <a:solidFill>
                  <a:srgbClr val="000000"/>
                </a:solidFill>
                <a:uFillTx/>
                <a:latin typeface="Times New Roman"/>
              </a:rPr>
              <a:t>GOAL: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To understand investments in venture, seed/angel, private equity categories so that Spark Funds can decide which type is best suited for its strategy of investing only between 5 to 15 million USD per round of investment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Calculate the average investment amount for each of the four funding types (venture, angel, seed, and private equity)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u="sng">
                <a:solidFill>
                  <a:srgbClr val="000000"/>
                </a:solidFill>
                <a:uFillTx/>
                <a:latin typeface="Times New Roman"/>
              </a:rPr>
              <a:t>RESULT: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Based on the average investment amount calculated,  </a:t>
            </a:r>
            <a:r>
              <a:rPr b="1" lang="en-US" sz="1400" spc="-1" strike="noStrike" u="sng">
                <a:solidFill>
                  <a:srgbClr val="000000"/>
                </a:solidFill>
                <a:uFillTx/>
                <a:latin typeface="Times New Roman"/>
              </a:rPr>
              <a:t>venture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investment type is the most suitable for Spark Funds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Country Analysis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u="sng">
                <a:solidFill>
                  <a:srgbClr val="000000"/>
                </a:solidFill>
                <a:uFillTx/>
                <a:latin typeface="Times New Roman"/>
              </a:rPr>
              <a:t>GOAL: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Understand which countries have had the most investments in “venture type funding” in the past. Part of a broader strategy to invest where most investments are occurring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Invest only in English-speaking countries because of the ease of communication with the companies it would invest in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A country is considered to be English speaking only if English is one of the official languages in that country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Analyzed the top nine countries which have received the highest total “venture type funding” and among them identified the top 3 English speaking countries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u="sng">
                <a:solidFill>
                  <a:srgbClr val="000000"/>
                </a:solidFill>
                <a:uFillTx/>
                <a:latin typeface="Times New Roman"/>
              </a:rPr>
              <a:t>RESULT: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USA, GBR (Great Britain), IND (India)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Sector Analysis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u="sng">
                <a:solidFill>
                  <a:srgbClr val="000000"/>
                </a:solidFill>
                <a:uFillTx/>
                <a:latin typeface="Times New Roman"/>
              </a:rPr>
              <a:t>GOAL: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Understand the distribution of investments across the eight main sectors and identify the top 3 sectors with the most “venture funding type investment” between 5-15 million in USA, GBR &amp; IND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Extracted the primary sector from each category list from the category_list column and used a mapping file to map each primary sector to one of the eight main sectors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u="sng">
                <a:solidFill>
                  <a:srgbClr val="000000"/>
                </a:solidFill>
                <a:uFillTx/>
                <a:latin typeface="Times New Roman"/>
              </a:rPr>
              <a:t>RESULT: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11" name="Table 3"/>
          <p:cNvGraphicFramePr/>
          <p:nvPr/>
        </p:nvGraphicFramePr>
        <p:xfrm>
          <a:off x="1967400" y="3471120"/>
          <a:ext cx="7095600" cy="1482840"/>
        </p:xfrm>
        <a:graphic>
          <a:graphicData uri="http://schemas.openxmlformats.org/drawingml/2006/table">
            <a:tbl>
              <a:tblPr/>
              <a:tblGrid>
                <a:gridCol w="1665720"/>
                <a:gridCol w="1812600"/>
                <a:gridCol w="1804320"/>
                <a:gridCol w="1812960"/>
              </a:tblGrid>
              <a:tr h="71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Sector based on count of investments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USA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GBR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0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Top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Others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Others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Others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27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Second best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Social,Finance,Analytics,Advertising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Social,Finance,Analytics,Advertising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Social,Finance,Analytics,Advertising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27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Third best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Cleantech / Semiconductors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Cleantech / Semiconductors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News,Search and Messaging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168920" y="15444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Picture 1" descr=""/>
          <p:cNvPicPr/>
          <p:nvPr/>
        </p:nvPicPr>
        <p:blipFill>
          <a:blip r:embed="rId1"/>
          <a:stretch/>
        </p:blipFill>
        <p:spPr>
          <a:xfrm>
            <a:off x="3038040" y="1080000"/>
            <a:ext cx="6115680" cy="545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136520" y="15120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1" descr=""/>
          <p:cNvPicPr/>
          <p:nvPr/>
        </p:nvPicPr>
        <p:blipFill>
          <a:blip r:embed="rId1"/>
          <a:stretch/>
        </p:blipFill>
        <p:spPr>
          <a:xfrm>
            <a:off x="3204720" y="1007280"/>
            <a:ext cx="5781960" cy="545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136520" y="32436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1" descr=""/>
          <p:cNvPicPr/>
          <p:nvPr/>
        </p:nvPicPr>
        <p:blipFill>
          <a:blip r:embed="rId1"/>
          <a:stretch/>
        </p:blipFill>
        <p:spPr>
          <a:xfrm>
            <a:off x="1870920" y="1929240"/>
            <a:ext cx="8449560" cy="34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Application>LibreOffice/5.4.2.2$Linux_X86_64 LibreOffice_project/40m0$Build-2</Application>
  <Words>509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2016-06-09T08:16:28Z</dcterms:created>
  <dc:creator>Chiranjeev</dc:creator>
  <dc:description/>
  <dc:language>en-IN</dc:language>
  <cp:lastModifiedBy/>
  <dcterms:modified xsi:type="dcterms:W3CDTF">2018-02-09T05:43:16Z</dcterms:modified>
  <cp:revision>68</cp:revision>
  <dc:subject/>
  <dc:title>Investment Case Study  Submission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