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98" r:id="rId2"/>
    <p:sldId id="399" r:id="rId3"/>
    <p:sldId id="267" r:id="rId4"/>
    <p:sldId id="336" r:id="rId5"/>
    <p:sldId id="337" r:id="rId6"/>
    <p:sldId id="394" r:id="rId7"/>
    <p:sldId id="395" r:id="rId8"/>
    <p:sldId id="400" r:id="rId9"/>
    <p:sldId id="396" r:id="rId10"/>
    <p:sldId id="401" r:id="rId11"/>
    <p:sldId id="397" r:id="rId12"/>
    <p:sldId id="275" r:id="rId13"/>
    <p:sldId id="270" r:id="rId14"/>
    <p:sldId id="268" r:id="rId15"/>
    <p:sldId id="266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254" autoAdjust="0"/>
  </p:normalViewPr>
  <p:slideViewPr>
    <p:cSldViewPr>
      <p:cViewPr varScale="1">
        <p:scale>
          <a:sx n="92" d="100"/>
          <a:sy n="92" d="100"/>
        </p:scale>
        <p:origin x="12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10E91-F366-4DC1-B7B7-7C1E8DAC99BF}" type="datetimeFigureOut">
              <a:rPr lang="en-US" smtClean="0"/>
              <a:t>12/10/2022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CCEEA-212A-445A-B5B9-3AEB50B92E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387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CEEA-212A-445A-B5B9-3AEB50B92E9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370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Reference:</a:t>
            </a:r>
          </a:p>
          <a:p>
            <a:r>
              <a:rPr lang="en-US"/>
              <a:t>[1] https</a:t>
            </a:r>
            <a:r>
              <a:rPr lang="en-US" dirty="0"/>
              <a:t>://docs.soliditylang.org/en/latest/security-considerations.html#use-the-checks-effects-interactions-pattern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CEEA-212A-445A-B5B9-3AEB50B92E9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772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Reference:</a:t>
            </a:r>
          </a:p>
          <a:p>
            <a:r>
              <a:rPr lang="en-US" dirty="0"/>
              <a:t>[1] https://docs.soliditylang.org/en/latest/security-considerations.html#use-the-checks-effects-interactions-pattern</a:t>
            </a:r>
          </a:p>
          <a:p>
            <a:r>
              <a:rPr lang="en-US" dirty="0"/>
              <a:t>Because transactions are atomic, putting the effects before the interaction is fine. If the interaction fails, all the actions involved will be rolled back and the effects will be restored.  </a:t>
            </a:r>
          </a:p>
          <a:p>
            <a:r>
              <a:rPr lang="en-US" dirty="0"/>
              <a:t>In our conventional programming, this is not the case. That is why developers are used to update the </a:t>
            </a:r>
            <a:r>
              <a:rPr lang="en-US"/>
              <a:t>effects after the interaction.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CEEA-212A-445A-B5B9-3AEB50B92E9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847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63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14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603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70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322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12/10/2022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32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12/10/2022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89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12/10/2022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584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12/10/2022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743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12/10/2022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639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12/10/2022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185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F1021-B266-43B3-BDEC-DFA811CAEF20}" type="datetimeFigureOut">
              <a:rPr lang="en-US" smtClean="0"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94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thereum/solidity/release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thereum/solidity/issues/12996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A16DD-10F8-A7C5-B397-E54CBC30A8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Reentrancy Attack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632E6-613E-0F0B-CFD9-A2908364DC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55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CEB6-4204-0C30-C87B-45E85B19C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the Attack Contract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8D4F9C24-9BBF-383B-9A54-2EBE08DA8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752600"/>
            <a:ext cx="8839200" cy="3730143"/>
          </a:xfrm>
        </p:spPr>
      </p:pic>
    </p:spTree>
    <p:extLst>
      <p:ext uri="{BB962C8B-B14F-4D97-AF65-F5344CB8AC3E}">
        <p14:creationId xmlns:p14="http://schemas.microsoft.com/office/powerpoint/2010/main" val="2863973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7E05D-23D4-7E47-0058-3A57010A6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the Attack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C2C9578-AA6E-5A37-46EA-B2DE91124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82" y="1571113"/>
            <a:ext cx="8914290" cy="2039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66A8C5E-0BBF-0AD4-73C4-6ECD650D3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82" y="3965155"/>
            <a:ext cx="7493287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203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98BCC-B7B8-8AD6-208A-43FC9809A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4F4CE-85E5-D09D-506B-C6CDCFC7A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Solidity 0.8.10: the attack failed</a:t>
            </a:r>
          </a:p>
          <a:p>
            <a:pPr lvl="1"/>
            <a:r>
              <a:rPr lang="en-US" dirty="0"/>
              <a:t>Countermeasures are implemented by Solidity</a:t>
            </a:r>
          </a:p>
          <a:p>
            <a:pPr lvl="1"/>
            <a:r>
              <a:rPr lang="en-US" dirty="0"/>
              <a:t>Haven’t figured out the exact countermeasures</a:t>
            </a:r>
          </a:p>
          <a:p>
            <a:r>
              <a:rPr lang="en-US" dirty="0"/>
              <a:t>Using Solidity 0.6.8: successful</a:t>
            </a:r>
          </a:p>
          <a:p>
            <a:pPr lvl="1"/>
            <a:r>
              <a:rPr lang="en-US" dirty="0"/>
              <a:t>We can download the older version (binary) from </a:t>
            </a:r>
            <a:r>
              <a:rPr lang="en-US" dirty="0">
                <a:hlinkClick r:id="rId2"/>
              </a:rPr>
              <a:t>https://github.com/ethereum/solidity/releases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437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268C1-0E88-8DD8-EE9A-7874277BF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8FE7D-605D-72B2-E047-0203E349A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A Historical Collection of Reentrancy Attacks</a:t>
            </a:r>
            <a:endParaRPr lang="en-US" dirty="0">
              <a:hlinkClick r:id="" action="ppaction://noaction"/>
            </a:endParaRPr>
          </a:p>
          <a:p>
            <a:pPr lvl="1"/>
            <a:r>
              <a:rPr lang="en-US" dirty="0">
                <a:hlinkClick r:id="" action="ppaction://noaction"/>
              </a:rPr>
              <a:t>https://github.com/pcaversaccio/reentrancy-attacks</a:t>
            </a:r>
            <a:endParaRPr lang="en-US" dirty="0"/>
          </a:p>
          <a:p>
            <a:r>
              <a:rPr lang="en-US" dirty="0"/>
              <a:t>Language feature: disallow state-changing effects after an external call by default #12996</a:t>
            </a:r>
          </a:p>
          <a:p>
            <a:pPr lvl="1"/>
            <a:r>
              <a:rPr lang="en-US" dirty="0">
                <a:hlinkClick r:id="rId2"/>
              </a:rPr>
              <a:t>https://github.com/ethereum/solidity/issues/12996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482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93D52-3AC6-C203-C9F5-AA500642F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countermeasure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CBF15-65D6-6DE9-AF1D-EB4AC7F50D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2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5254E-0A7C-E59D-C5AC-2248DEAF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the gas allowed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1440F-73BA-9C1F-12F8-AF00E5E57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3581399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send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transfer</a:t>
            </a:r>
            <a:r>
              <a:rPr lang="en-US" dirty="0"/>
              <a:t>: forwards 2300 gas stipend, so its damage is limited. [1]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687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FBD5F-E3AD-9CC2-B5BD-E77DF94A1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Checks-Effects-Interactions pattern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39AD0-940E-C52C-C6AA-FDE5EC1C8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1981198"/>
          </a:xfrm>
        </p:spPr>
        <p:txBody>
          <a:bodyPr>
            <a:normAutofit/>
          </a:bodyPr>
          <a:lstStyle/>
          <a:p>
            <a:r>
              <a:rPr lang="en-US" dirty="0"/>
              <a:t>Most functions will first perform some </a:t>
            </a:r>
            <a:r>
              <a:rPr lang="en-US" dirty="0">
                <a:solidFill>
                  <a:srgbClr val="0070C0"/>
                </a:solidFill>
              </a:rPr>
              <a:t>checks</a:t>
            </a:r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Effects</a:t>
            </a:r>
            <a:r>
              <a:rPr lang="en-US" dirty="0"/>
              <a:t> to the state variables of the current contract should be made before the </a:t>
            </a:r>
            <a:r>
              <a:rPr lang="en-US" dirty="0">
                <a:solidFill>
                  <a:srgbClr val="0070C0"/>
                </a:solidFill>
              </a:rPr>
              <a:t>interaction</a:t>
            </a:r>
            <a:r>
              <a:rPr lang="en-US" dirty="0"/>
              <a:t> with other contracts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8BCC323-D27D-468D-FF9C-B73E94A5F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657600"/>
            <a:ext cx="7184053" cy="240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462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7A657-F652-3599-8983-8CF12105D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C0751-4176-04EB-F720-980B413DF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reentrancy attack</a:t>
            </a:r>
          </a:p>
          <a:p>
            <a:r>
              <a:rPr lang="en-US" dirty="0"/>
              <a:t>Launch the attack</a:t>
            </a:r>
          </a:p>
          <a:p>
            <a:r>
              <a:rPr lang="en-US" dirty="0"/>
              <a:t>Countermeasures</a:t>
            </a:r>
          </a:p>
        </p:txBody>
      </p:sp>
    </p:spTree>
    <p:extLst>
      <p:ext uri="{BB962C8B-B14F-4D97-AF65-F5344CB8AC3E}">
        <p14:creationId xmlns:p14="http://schemas.microsoft.com/office/powerpoint/2010/main" val="1568470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395BF-8C07-F33E-3814-55EAB5B62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reentrancy attack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D45E6-275E-0F98-B126-16773B50D4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4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A3AFE-5E6D-092E-2D02-35414B5C7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DAO Attack (on Ethereum Blockchain)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48599-29F9-EE26-246C-DA3AF1D34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</a:rPr>
              <a:t>DAO: Decentralized </a:t>
            </a:r>
            <a:r>
              <a:rPr lang="en-US" dirty="0">
                <a:solidFill>
                  <a:srgbClr val="202122"/>
                </a:solidFill>
              </a:rPr>
              <a:t>A</a:t>
            </a:r>
            <a:r>
              <a:rPr lang="en-US" b="0" i="0" dirty="0">
                <a:solidFill>
                  <a:srgbClr val="202122"/>
                </a:solidFill>
                <a:effectLst/>
              </a:rPr>
              <a:t>utonomous </a:t>
            </a:r>
            <a:r>
              <a:rPr lang="en-US" dirty="0">
                <a:solidFill>
                  <a:srgbClr val="202122"/>
                </a:solidFill>
              </a:rPr>
              <a:t>O</a:t>
            </a:r>
            <a:r>
              <a:rPr lang="en-US" b="0" i="0" dirty="0">
                <a:solidFill>
                  <a:srgbClr val="202122"/>
                </a:solidFill>
                <a:effectLst/>
              </a:rPr>
              <a:t>rganizations</a:t>
            </a:r>
          </a:p>
          <a:p>
            <a:pPr lvl="1"/>
            <a:r>
              <a:rPr lang="en-US" dirty="0"/>
              <a:t>Application of Blockchain technologies</a:t>
            </a:r>
          </a:p>
          <a:p>
            <a:r>
              <a:rPr lang="en-US" b="1" dirty="0">
                <a:solidFill>
                  <a:srgbClr val="0070C0"/>
                </a:solidFill>
              </a:rPr>
              <a:t>The DAO </a:t>
            </a:r>
            <a:r>
              <a:rPr lang="en-US" dirty="0"/>
              <a:t>(for venture capital funding)</a:t>
            </a:r>
          </a:p>
          <a:p>
            <a:pPr lvl="1"/>
            <a:r>
              <a:rPr lang="en-US" dirty="0"/>
              <a:t>A smart contract (a program running on the blockchain)</a:t>
            </a:r>
          </a:p>
          <a:p>
            <a:pPr lvl="1"/>
            <a:r>
              <a:rPr lang="en-US" dirty="0"/>
              <a:t>Had 3.6 million ethers (worth $70 million)</a:t>
            </a:r>
          </a:p>
          <a:p>
            <a:r>
              <a:rPr lang="en-US" b="1" dirty="0">
                <a:solidFill>
                  <a:srgbClr val="C00000"/>
                </a:solidFill>
              </a:rPr>
              <a:t>It has a vulnerability</a:t>
            </a:r>
          </a:p>
          <a:p>
            <a:pPr lvl="1"/>
            <a:r>
              <a:rPr lang="en-US" dirty="0"/>
              <a:t>May 2016: attackers stole $50 million</a:t>
            </a:r>
          </a:p>
          <a:p>
            <a:r>
              <a:rPr lang="en-US" dirty="0"/>
              <a:t>The severe damage caused Ethereum to take a rare action</a:t>
            </a:r>
          </a:p>
          <a:p>
            <a:pPr lvl="1"/>
            <a:r>
              <a:rPr lang="en-US" dirty="0"/>
              <a:t>Hard fork of the Ethereum blockchain: Ethereum Classic</a:t>
            </a:r>
          </a:p>
        </p:txBody>
      </p:sp>
    </p:spTree>
    <p:extLst>
      <p:ext uri="{BB962C8B-B14F-4D97-AF65-F5344CB8AC3E}">
        <p14:creationId xmlns:p14="http://schemas.microsoft.com/office/powerpoint/2010/main" val="1926364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D0E15-9B38-84F6-46B6-B1A4CDC4E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DAO Attack Works (Reentrancy)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4ED5D1-AAF9-FDBC-05F0-F11D116F2263}"/>
              </a:ext>
            </a:extLst>
          </p:cNvPr>
          <p:cNvSpPr txBox="1"/>
          <p:nvPr/>
        </p:nvSpPr>
        <p:spPr>
          <a:xfrm>
            <a:off x="685800" y="2478106"/>
            <a:ext cx="4774064" cy="2985433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txBody>
          <a:bodyPr wrap="none" rtlCol="0">
            <a:spAutoFit/>
          </a:bodyPr>
          <a:lstStyle/>
          <a:p>
            <a:r>
              <a:rPr lang="en-US" sz="2400" b="1" noProof="1">
                <a:solidFill>
                  <a:srgbClr val="0070C0"/>
                </a:solidFill>
              </a:rPr>
              <a:t>Victim’s Smart Contract</a:t>
            </a:r>
          </a:p>
          <a:p>
            <a:endParaRPr lang="en-US" sz="2000" noProof="1"/>
          </a:p>
          <a:p>
            <a:r>
              <a:rPr lang="en-US" sz="2400" b="1" noProof="1">
                <a:solidFill>
                  <a:srgbClr val="0070C0"/>
                </a:solidFill>
              </a:rPr>
              <a:t>withdraw()</a:t>
            </a:r>
          </a:p>
          <a:p>
            <a:r>
              <a:rPr lang="en-US" sz="2400" noProof="1"/>
              <a:t>{</a:t>
            </a:r>
          </a:p>
          <a:p>
            <a:r>
              <a:rPr lang="en-US" sz="2400" noProof="1"/>
              <a:t>    </a:t>
            </a:r>
            <a:r>
              <a:rPr lang="en-US" sz="2400" b="1" noProof="1"/>
              <a:t>Require</a:t>
            </a:r>
            <a:r>
              <a:rPr lang="en-US" sz="2400" noProof="1"/>
              <a:t> caller’s balance &gt;= 1 Ether</a:t>
            </a:r>
          </a:p>
          <a:p>
            <a:r>
              <a:rPr lang="en-US" sz="2400" noProof="1"/>
              <a:t>    </a:t>
            </a:r>
            <a:r>
              <a:rPr lang="en-US" sz="2400" b="1" noProof="1"/>
              <a:t>Send</a:t>
            </a:r>
            <a:r>
              <a:rPr lang="en-US" sz="2400" noProof="1"/>
              <a:t> 1 Ether to caller</a:t>
            </a:r>
          </a:p>
          <a:p>
            <a:r>
              <a:rPr lang="en-US" sz="2400" noProof="1"/>
              <a:t>    </a:t>
            </a:r>
            <a:r>
              <a:rPr lang="en-US" sz="2400" b="1" noProof="1"/>
              <a:t>Deduct</a:t>
            </a:r>
            <a:r>
              <a:rPr lang="en-US" sz="2400" noProof="1"/>
              <a:t> caller’s balance by 1 Ether</a:t>
            </a:r>
          </a:p>
          <a:p>
            <a:r>
              <a:rPr lang="en-US" sz="2400" noProof="1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FFFF15-265E-9171-A5FF-633EDB66AB5B}"/>
              </a:ext>
            </a:extLst>
          </p:cNvPr>
          <p:cNvSpPr txBox="1"/>
          <p:nvPr/>
        </p:nvSpPr>
        <p:spPr>
          <a:xfrm>
            <a:off x="6373769" y="1523998"/>
            <a:ext cx="5132431" cy="4893647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txBody>
          <a:bodyPr wrap="none" rtlCol="0">
            <a:spAutoFit/>
          </a:bodyPr>
          <a:lstStyle/>
          <a:p>
            <a:r>
              <a:rPr lang="en-US" sz="2400" b="1" noProof="1">
                <a:solidFill>
                  <a:srgbClr val="C00000"/>
                </a:solidFill>
              </a:rPr>
              <a:t>Attacker’s Smart Contract</a:t>
            </a:r>
          </a:p>
          <a:p>
            <a:endParaRPr lang="en-US" sz="2000" noProof="1"/>
          </a:p>
          <a:p>
            <a:r>
              <a:rPr lang="en-US" sz="2400" b="1" noProof="1">
                <a:solidFill>
                  <a:srgbClr val="C00000"/>
                </a:solidFill>
              </a:rPr>
              <a:t>attack() </a:t>
            </a:r>
          </a:p>
          <a:p>
            <a:r>
              <a:rPr lang="en-US" sz="2400" noProof="1"/>
              <a:t>{</a:t>
            </a:r>
          </a:p>
          <a:p>
            <a:r>
              <a:rPr lang="en-US" sz="2400" noProof="1"/>
              <a:t>    Deposit 1 Ether to the victim contract</a:t>
            </a:r>
          </a:p>
          <a:p>
            <a:r>
              <a:rPr lang="en-US" sz="2400" noProof="1"/>
              <a:t>    </a:t>
            </a:r>
            <a:r>
              <a:rPr lang="en-US" sz="2400" b="1" noProof="1"/>
              <a:t>Invoke</a:t>
            </a:r>
            <a:r>
              <a:rPr lang="en-US" sz="2400" noProof="1"/>
              <a:t> victim’s </a:t>
            </a:r>
            <a:r>
              <a:rPr lang="en-US" sz="2400" b="1" noProof="1">
                <a:solidFill>
                  <a:srgbClr val="0070C0"/>
                </a:solidFill>
              </a:rPr>
              <a:t>withdraw()</a:t>
            </a:r>
          </a:p>
          <a:p>
            <a:r>
              <a:rPr lang="en-US" sz="2400" noProof="1"/>
              <a:t>}</a:t>
            </a:r>
          </a:p>
          <a:p>
            <a:endParaRPr lang="en-US" sz="2400" noProof="1"/>
          </a:p>
          <a:p>
            <a:r>
              <a:rPr lang="en-US" sz="2400" b="1" noProof="1">
                <a:solidFill>
                  <a:srgbClr val="C00000"/>
                </a:solidFill>
              </a:rPr>
              <a:t>fallback()</a:t>
            </a:r>
          </a:p>
          <a:p>
            <a:r>
              <a:rPr lang="en-US" sz="2400" noProof="1"/>
              <a:t>{</a:t>
            </a:r>
          </a:p>
          <a:p>
            <a:r>
              <a:rPr lang="en-US" sz="2400" noProof="1"/>
              <a:t>    </a:t>
            </a:r>
            <a:r>
              <a:rPr lang="en-US" sz="2400" b="1" noProof="1"/>
              <a:t>Require</a:t>
            </a:r>
            <a:r>
              <a:rPr lang="en-US" sz="2400" noProof="1"/>
              <a:t> victim’s balance &gt;= 1 Ether</a:t>
            </a:r>
          </a:p>
          <a:p>
            <a:r>
              <a:rPr lang="en-US" sz="2400" noProof="1"/>
              <a:t>    </a:t>
            </a:r>
            <a:r>
              <a:rPr lang="en-US" sz="2400" b="1" noProof="1"/>
              <a:t>Invoke</a:t>
            </a:r>
            <a:r>
              <a:rPr lang="en-US" sz="2400" noProof="1"/>
              <a:t> victim’s </a:t>
            </a:r>
            <a:r>
              <a:rPr lang="en-US" sz="2400" b="1" noProof="1">
                <a:solidFill>
                  <a:srgbClr val="0070C0"/>
                </a:solidFill>
              </a:rPr>
              <a:t>withdraw()</a:t>
            </a:r>
          </a:p>
          <a:p>
            <a:r>
              <a:rPr lang="en-US" sz="2400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723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B7D61-4982-F727-7678-F5D0CA47D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Vulnerable Contract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87F397E0-F1E2-E033-FF55-E8750374A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76400"/>
            <a:ext cx="6640167" cy="4525963"/>
          </a:xfrm>
        </p:spPr>
      </p:pic>
    </p:spTree>
    <p:extLst>
      <p:ext uri="{BB962C8B-B14F-4D97-AF65-F5344CB8AC3E}">
        <p14:creationId xmlns:p14="http://schemas.microsoft.com/office/powerpoint/2010/main" val="803345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429AC-E38F-05AB-F5B2-206DD151D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Attack Contract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763EE560-C6C3-DD5B-440A-EFDB0591A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00200"/>
            <a:ext cx="8547002" cy="4525963"/>
          </a:xfrm>
        </p:spPr>
      </p:pic>
    </p:spTree>
    <p:extLst>
      <p:ext uri="{BB962C8B-B14F-4D97-AF65-F5344CB8AC3E}">
        <p14:creationId xmlns:p14="http://schemas.microsoft.com/office/powerpoint/2010/main" val="753746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6A814-C192-0C4C-001D-9A0AB64AF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the attack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CCBEC-80FC-F354-96F5-F7E5F00681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58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29671-EA38-251A-B628-B6BECB9D0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the Victim Contract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29CB3581-F8D5-08E3-3290-8B26D7BF09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1" y="1752601"/>
            <a:ext cx="8686800" cy="3490004"/>
          </a:xfrm>
        </p:spPr>
      </p:pic>
    </p:spTree>
    <p:extLst>
      <p:ext uri="{BB962C8B-B14F-4D97-AF65-F5344CB8AC3E}">
        <p14:creationId xmlns:p14="http://schemas.microsoft.com/office/powerpoint/2010/main" val="2326561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5574</TotalTime>
  <Words>428</Words>
  <Application>Microsoft Office PowerPoint</Application>
  <PresentationFormat>Widescreen</PresentationFormat>
  <Paragraphs>70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-apple-system</vt:lpstr>
      <vt:lpstr>Arial</vt:lpstr>
      <vt:lpstr>Calibri</vt:lpstr>
      <vt:lpstr>Office Theme</vt:lpstr>
      <vt:lpstr>The Reentrancy Attack</vt:lpstr>
      <vt:lpstr>Outline</vt:lpstr>
      <vt:lpstr>reentrancy attack</vt:lpstr>
      <vt:lpstr>The DAO Attack (on Ethereum Blockchain)</vt:lpstr>
      <vt:lpstr>How The DAO Attack Works (Reentrancy)</vt:lpstr>
      <vt:lpstr>The Vulnerable Contract</vt:lpstr>
      <vt:lpstr>The Attack Contract</vt:lpstr>
      <vt:lpstr>launch the attack</vt:lpstr>
      <vt:lpstr>Deploy the Victim Contract</vt:lpstr>
      <vt:lpstr>Deploy the Attack Contract</vt:lpstr>
      <vt:lpstr>Launch the Attack</vt:lpstr>
      <vt:lpstr>Notes</vt:lpstr>
      <vt:lpstr>Reference</vt:lpstr>
      <vt:lpstr>countermeasure</vt:lpstr>
      <vt:lpstr>Limit the gas allowed</vt:lpstr>
      <vt:lpstr>Use the Checks-Effects-Interactions pattern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Heartbleed Bug and Attack</dc:title>
  <dc:creator>3shna</dc:creator>
  <cp:lastModifiedBy>Wenliang Du</cp:lastModifiedBy>
  <cp:revision>186</cp:revision>
  <dcterms:created xsi:type="dcterms:W3CDTF">2017-11-22T15:54:43Z</dcterms:created>
  <dcterms:modified xsi:type="dcterms:W3CDTF">2022-12-10T21:37:27Z</dcterms:modified>
</cp:coreProperties>
</file>