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1" d="100"/>
          <a:sy n="61" d="100"/>
        </p:scale>
        <p:origin x="84" y="2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AB5205-3AE3-4465-A25A-D7E114AE9B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D1F2E85-93D3-4B0F-88AF-31119289B577}">
      <dgm:prSet/>
      <dgm:spPr/>
      <dgm:t>
        <a:bodyPr/>
        <a:lstStyle/>
        <a:p>
          <a:pPr>
            <a:lnSpc>
              <a:spcPct val="100000"/>
            </a:lnSpc>
          </a:pPr>
          <a:r>
            <a:rPr lang="en-US"/>
            <a:t>Utilize webscraping to prepare dataframe with Toronto boroughs, neighborhoods, and postal codes. </a:t>
          </a:r>
        </a:p>
      </dgm:t>
    </dgm:pt>
    <dgm:pt modelId="{D33FBFF7-F38E-4A2A-8941-376BB79088FB}" type="parTrans" cxnId="{E1633C57-E05F-4791-A2F4-D46AEC57C144}">
      <dgm:prSet/>
      <dgm:spPr/>
      <dgm:t>
        <a:bodyPr/>
        <a:lstStyle/>
        <a:p>
          <a:endParaRPr lang="en-US"/>
        </a:p>
      </dgm:t>
    </dgm:pt>
    <dgm:pt modelId="{F3183FFF-2498-45D8-8269-60399156F349}" type="sibTrans" cxnId="{E1633C57-E05F-4791-A2F4-D46AEC57C144}">
      <dgm:prSet/>
      <dgm:spPr/>
      <dgm:t>
        <a:bodyPr/>
        <a:lstStyle/>
        <a:p>
          <a:endParaRPr lang="en-US"/>
        </a:p>
      </dgm:t>
    </dgm:pt>
    <dgm:pt modelId="{48D74A84-D402-4361-886A-91780C7A1494}">
      <dgm:prSet/>
      <dgm:spPr/>
      <dgm:t>
        <a:bodyPr/>
        <a:lstStyle/>
        <a:p>
          <a:pPr>
            <a:lnSpc>
              <a:spcPct val="100000"/>
            </a:lnSpc>
          </a:pPr>
          <a:r>
            <a:rPr lang="en-US"/>
            <a:t>Read CSV files to create dataframes with coordinates, income, and population. </a:t>
          </a:r>
        </a:p>
      </dgm:t>
    </dgm:pt>
    <dgm:pt modelId="{E893FF4A-A8EE-450E-B78C-2C5F0253B9AE}" type="parTrans" cxnId="{7907B5B7-4351-43C5-8A30-3E422352E95B}">
      <dgm:prSet/>
      <dgm:spPr/>
      <dgm:t>
        <a:bodyPr/>
        <a:lstStyle/>
        <a:p>
          <a:endParaRPr lang="en-US"/>
        </a:p>
      </dgm:t>
    </dgm:pt>
    <dgm:pt modelId="{CADCDB1D-7E5B-4409-81E1-F551EB4260AF}" type="sibTrans" cxnId="{7907B5B7-4351-43C5-8A30-3E422352E95B}">
      <dgm:prSet/>
      <dgm:spPr/>
      <dgm:t>
        <a:bodyPr/>
        <a:lstStyle/>
        <a:p>
          <a:endParaRPr lang="en-US"/>
        </a:p>
      </dgm:t>
    </dgm:pt>
    <dgm:pt modelId="{732BA3D2-8496-4AE3-A509-1434E01316D3}">
      <dgm:prSet/>
      <dgm:spPr/>
      <dgm:t>
        <a:bodyPr/>
        <a:lstStyle/>
        <a:p>
          <a:pPr>
            <a:lnSpc>
              <a:spcPct val="100000"/>
            </a:lnSpc>
          </a:pPr>
          <a:r>
            <a:rPr lang="en-US"/>
            <a:t>Request venue data from FourSquare API for venue classifications, locations, and names</a:t>
          </a:r>
        </a:p>
      </dgm:t>
    </dgm:pt>
    <dgm:pt modelId="{8F50C59B-C57E-44C0-8A5B-17CA33DA1DD9}" type="parTrans" cxnId="{D408E13D-5CF7-4203-BEF5-772EDC99AA0A}">
      <dgm:prSet/>
      <dgm:spPr/>
      <dgm:t>
        <a:bodyPr/>
        <a:lstStyle/>
        <a:p>
          <a:endParaRPr lang="en-US"/>
        </a:p>
      </dgm:t>
    </dgm:pt>
    <dgm:pt modelId="{78C494FE-F161-4D5F-82AD-1F0C22FB5328}" type="sibTrans" cxnId="{D408E13D-5CF7-4203-BEF5-772EDC99AA0A}">
      <dgm:prSet/>
      <dgm:spPr/>
      <dgm:t>
        <a:bodyPr/>
        <a:lstStyle/>
        <a:p>
          <a:endParaRPr lang="en-US"/>
        </a:p>
      </dgm:t>
    </dgm:pt>
    <dgm:pt modelId="{18CC5FFC-88E8-4577-8275-2F8C7868DECC}">
      <dgm:prSet/>
      <dgm:spPr/>
      <dgm:t>
        <a:bodyPr/>
        <a:lstStyle/>
        <a:p>
          <a:pPr>
            <a:lnSpc>
              <a:spcPct val="100000"/>
            </a:lnSpc>
          </a:pPr>
          <a:r>
            <a:rPr lang="en-US"/>
            <a:t>Clean all data and create visualizations for ease of understanding and communication</a:t>
          </a:r>
        </a:p>
      </dgm:t>
    </dgm:pt>
    <dgm:pt modelId="{3E7730E0-D8A9-4F35-A48B-05D89DDC042D}" type="parTrans" cxnId="{8A9D0661-750E-4E65-9467-002BEE7547BA}">
      <dgm:prSet/>
      <dgm:spPr/>
      <dgm:t>
        <a:bodyPr/>
        <a:lstStyle/>
        <a:p>
          <a:endParaRPr lang="en-US"/>
        </a:p>
      </dgm:t>
    </dgm:pt>
    <dgm:pt modelId="{334E64A9-814B-4624-9484-050967B5989A}" type="sibTrans" cxnId="{8A9D0661-750E-4E65-9467-002BEE7547BA}">
      <dgm:prSet/>
      <dgm:spPr/>
      <dgm:t>
        <a:bodyPr/>
        <a:lstStyle/>
        <a:p>
          <a:endParaRPr lang="en-US"/>
        </a:p>
      </dgm:t>
    </dgm:pt>
    <dgm:pt modelId="{833318EC-BE8C-434D-AB74-59A6232CA648}">
      <dgm:prSet/>
      <dgm:spPr/>
      <dgm:t>
        <a:bodyPr/>
        <a:lstStyle/>
        <a:p>
          <a:pPr>
            <a:lnSpc>
              <a:spcPct val="100000"/>
            </a:lnSpc>
          </a:pPr>
          <a:r>
            <a:rPr lang="en-US" b="0"/>
            <a:t>Bar charts using Matplotlib </a:t>
          </a:r>
          <a:endParaRPr lang="en-US"/>
        </a:p>
      </dgm:t>
    </dgm:pt>
    <dgm:pt modelId="{A26CA3F2-181A-454C-8C7D-0563684C8138}" type="parTrans" cxnId="{1C9B911C-430F-4665-97D7-04CC19EA1AA6}">
      <dgm:prSet/>
      <dgm:spPr/>
      <dgm:t>
        <a:bodyPr/>
        <a:lstStyle/>
        <a:p>
          <a:endParaRPr lang="en-US"/>
        </a:p>
      </dgm:t>
    </dgm:pt>
    <dgm:pt modelId="{249BB0A0-A0CC-4615-B4FC-0707080D8031}" type="sibTrans" cxnId="{1C9B911C-430F-4665-97D7-04CC19EA1AA6}">
      <dgm:prSet/>
      <dgm:spPr/>
      <dgm:t>
        <a:bodyPr/>
        <a:lstStyle/>
        <a:p>
          <a:endParaRPr lang="en-US"/>
        </a:p>
      </dgm:t>
    </dgm:pt>
    <dgm:pt modelId="{BBA57481-E3CC-494F-8F76-795833CFC06B}">
      <dgm:prSet/>
      <dgm:spPr/>
      <dgm:t>
        <a:bodyPr/>
        <a:lstStyle/>
        <a:p>
          <a:pPr>
            <a:lnSpc>
              <a:spcPct val="100000"/>
            </a:lnSpc>
          </a:pPr>
          <a:r>
            <a:rPr lang="en-US" b="0"/>
            <a:t>Maps using Folium</a:t>
          </a:r>
          <a:endParaRPr lang="en-US"/>
        </a:p>
      </dgm:t>
    </dgm:pt>
    <dgm:pt modelId="{6E94ACE6-AA9D-4DA5-BBF1-D24ECD56FB30}" type="parTrans" cxnId="{46BFA9E1-0F6B-4233-860E-E044DF314302}">
      <dgm:prSet/>
      <dgm:spPr/>
      <dgm:t>
        <a:bodyPr/>
        <a:lstStyle/>
        <a:p>
          <a:endParaRPr lang="en-US"/>
        </a:p>
      </dgm:t>
    </dgm:pt>
    <dgm:pt modelId="{E783CAA9-B82A-470B-9E9C-2BC56791B955}" type="sibTrans" cxnId="{46BFA9E1-0F6B-4233-860E-E044DF314302}">
      <dgm:prSet/>
      <dgm:spPr/>
      <dgm:t>
        <a:bodyPr/>
        <a:lstStyle/>
        <a:p>
          <a:endParaRPr lang="en-US"/>
        </a:p>
      </dgm:t>
    </dgm:pt>
    <dgm:pt modelId="{F83A547A-BA15-4663-9D0E-043DE4AEF7FB}" type="pres">
      <dgm:prSet presAssocID="{4CAB5205-3AE3-4465-A25A-D7E114AE9BD9}" presName="root" presStyleCnt="0">
        <dgm:presLayoutVars>
          <dgm:dir/>
          <dgm:resizeHandles val="exact"/>
        </dgm:presLayoutVars>
      </dgm:prSet>
      <dgm:spPr/>
    </dgm:pt>
    <dgm:pt modelId="{655C1E34-C8C0-4182-B3A7-239EA4829FD8}" type="pres">
      <dgm:prSet presAssocID="{1D1F2E85-93D3-4B0F-88AF-31119289B577}" presName="compNode" presStyleCnt="0"/>
      <dgm:spPr/>
    </dgm:pt>
    <dgm:pt modelId="{845286AD-563F-4074-80B4-81326B97604B}" type="pres">
      <dgm:prSet presAssocID="{1D1F2E85-93D3-4B0F-88AF-31119289B577}" presName="bgRect" presStyleLbl="bgShp" presStyleIdx="0" presStyleCnt="4"/>
      <dgm:spPr/>
    </dgm:pt>
    <dgm:pt modelId="{B24993F8-0F8C-4FB4-AC32-AE791DDF0136}" type="pres">
      <dgm:prSet presAssocID="{1D1F2E85-93D3-4B0F-88AF-31119289B57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urban scene"/>
        </a:ext>
      </dgm:extLst>
    </dgm:pt>
    <dgm:pt modelId="{64F80D59-184E-4B2E-8871-2E93BB7F62D1}" type="pres">
      <dgm:prSet presAssocID="{1D1F2E85-93D3-4B0F-88AF-31119289B577}" presName="spaceRect" presStyleCnt="0"/>
      <dgm:spPr/>
    </dgm:pt>
    <dgm:pt modelId="{7AFD7D9D-F676-4E6B-8C6D-FA9F27AB9838}" type="pres">
      <dgm:prSet presAssocID="{1D1F2E85-93D3-4B0F-88AF-31119289B577}" presName="parTx" presStyleLbl="revTx" presStyleIdx="0" presStyleCnt="5">
        <dgm:presLayoutVars>
          <dgm:chMax val="0"/>
          <dgm:chPref val="0"/>
        </dgm:presLayoutVars>
      </dgm:prSet>
      <dgm:spPr/>
    </dgm:pt>
    <dgm:pt modelId="{AC3B4664-0926-478F-B04A-9B2998DD4581}" type="pres">
      <dgm:prSet presAssocID="{F3183FFF-2498-45D8-8269-60399156F349}" presName="sibTrans" presStyleCnt="0"/>
      <dgm:spPr/>
    </dgm:pt>
    <dgm:pt modelId="{08416AE3-9D42-4BB2-A910-C309B58A2766}" type="pres">
      <dgm:prSet presAssocID="{48D74A84-D402-4361-886A-91780C7A1494}" presName="compNode" presStyleCnt="0"/>
      <dgm:spPr/>
    </dgm:pt>
    <dgm:pt modelId="{BB72C2D9-5485-4C40-8EBF-68E487128DE9}" type="pres">
      <dgm:prSet presAssocID="{48D74A84-D402-4361-886A-91780C7A1494}" presName="bgRect" presStyleLbl="bgShp" presStyleIdx="1" presStyleCnt="4"/>
      <dgm:spPr/>
    </dgm:pt>
    <dgm:pt modelId="{CFFE035E-4127-411D-B86C-4349925CEC01}" type="pres">
      <dgm:prSet presAssocID="{48D74A84-D402-4361-886A-91780C7A14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16003EBA-4CEB-48EA-948A-4947698D7890}" type="pres">
      <dgm:prSet presAssocID="{48D74A84-D402-4361-886A-91780C7A1494}" presName="spaceRect" presStyleCnt="0"/>
      <dgm:spPr/>
    </dgm:pt>
    <dgm:pt modelId="{02A2C921-7BC9-4458-B97D-026EE8185623}" type="pres">
      <dgm:prSet presAssocID="{48D74A84-D402-4361-886A-91780C7A1494}" presName="parTx" presStyleLbl="revTx" presStyleIdx="1" presStyleCnt="5">
        <dgm:presLayoutVars>
          <dgm:chMax val="0"/>
          <dgm:chPref val="0"/>
        </dgm:presLayoutVars>
      </dgm:prSet>
      <dgm:spPr/>
    </dgm:pt>
    <dgm:pt modelId="{B1778C09-FE8D-4044-B9B7-445EADD405CD}" type="pres">
      <dgm:prSet presAssocID="{CADCDB1D-7E5B-4409-81E1-F551EB4260AF}" presName="sibTrans" presStyleCnt="0"/>
      <dgm:spPr/>
    </dgm:pt>
    <dgm:pt modelId="{F7AD58A5-C53C-4358-8AC6-30B0D77FF05D}" type="pres">
      <dgm:prSet presAssocID="{732BA3D2-8496-4AE3-A509-1434E01316D3}" presName="compNode" presStyleCnt="0"/>
      <dgm:spPr/>
    </dgm:pt>
    <dgm:pt modelId="{EE0DC8A3-4BDE-4494-B9EE-2B582C8DD0DE}" type="pres">
      <dgm:prSet presAssocID="{732BA3D2-8496-4AE3-A509-1434E01316D3}" presName="bgRect" presStyleLbl="bgShp" presStyleIdx="2" presStyleCnt="4"/>
      <dgm:spPr/>
    </dgm:pt>
    <dgm:pt modelId="{99822083-401C-4754-9529-108094697E74}" type="pres">
      <dgm:prSet presAssocID="{732BA3D2-8496-4AE3-A509-1434E01316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3E7DD3A7-F843-4FAB-9130-98B8B6272D77}" type="pres">
      <dgm:prSet presAssocID="{732BA3D2-8496-4AE3-A509-1434E01316D3}" presName="spaceRect" presStyleCnt="0"/>
      <dgm:spPr/>
    </dgm:pt>
    <dgm:pt modelId="{D69CB92E-69B2-48C3-A15A-BF9E501D0BD8}" type="pres">
      <dgm:prSet presAssocID="{732BA3D2-8496-4AE3-A509-1434E01316D3}" presName="parTx" presStyleLbl="revTx" presStyleIdx="2" presStyleCnt="5">
        <dgm:presLayoutVars>
          <dgm:chMax val="0"/>
          <dgm:chPref val="0"/>
        </dgm:presLayoutVars>
      </dgm:prSet>
      <dgm:spPr/>
    </dgm:pt>
    <dgm:pt modelId="{43268419-90CF-4624-9148-AE53B5526F12}" type="pres">
      <dgm:prSet presAssocID="{78C494FE-F161-4D5F-82AD-1F0C22FB5328}" presName="sibTrans" presStyleCnt="0"/>
      <dgm:spPr/>
    </dgm:pt>
    <dgm:pt modelId="{4A8698FE-1CBD-46C2-A4C9-A64890849BFC}" type="pres">
      <dgm:prSet presAssocID="{18CC5FFC-88E8-4577-8275-2F8C7868DECC}" presName="compNode" presStyleCnt="0"/>
      <dgm:spPr/>
    </dgm:pt>
    <dgm:pt modelId="{6E1F59E2-3654-41B1-88F6-821E2226077C}" type="pres">
      <dgm:prSet presAssocID="{18CC5FFC-88E8-4577-8275-2F8C7868DECC}" presName="bgRect" presStyleLbl="bgShp" presStyleIdx="3" presStyleCnt="4"/>
      <dgm:spPr/>
    </dgm:pt>
    <dgm:pt modelId="{89651FA5-9E22-4547-A4FE-CA37B49D22C0}" type="pres">
      <dgm:prSet presAssocID="{18CC5FFC-88E8-4577-8275-2F8C7868DE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68D82A98-33A8-46C6-8200-042FA6C698F2}" type="pres">
      <dgm:prSet presAssocID="{18CC5FFC-88E8-4577-8275-2F8C7868DECC}" presName="spaceRect" presStyleCnt="0"/>
      <dgm:spPr/>
    </dgm:pt>
    <dgm:pt modelId="{D7649DEC-3E87-4EA6-AFD3-8374598A9298}" type="pres">
      <dgm:prSet presAssocID="{18CC5FFC-88E8-4577-8275-2F8C7868DECC}" presName="parTx" presStyleLbl="revTx" presStyleIdx="3" presStyleCnt="5">
        <dgm:presLayoutVars>
          <dgm:chMax val="0"/>
          <dgm:chPref val="0"/>
        </dgm:presLayoutVars>
      </dgm:prSet>
      <dgm:spPr/>
    </dgm:pt>
    <dgm:pt modelId="{5B598B58-8632-40D4-813D-76C1387E9FE7}" type="pres">
      <dgm:prSet presAssocID="{18CC5FFC-88E8-4577-8275-2F8C7868DECC}" presName="desTx" presStyleLbl="revTx" presStyleIdx="4" presStyleCnt="5">
        <dgm:presLayoutVars/>
      </dgm:prSet>
      <dgm:spPr/>
    </dgm:pt>
  </dgm:ptLst>
  <dgm:cxnLst>
    <dgm:cxn modelId="{AAC0CF07-367B-4565-B130-7F3358885411}" type="presOf" srcId="{48D74A84-D402-4361-886A-91780C7A1494}" destId="{02A2C921-7BC9-4458-B97D-026EE8185623}" srcOrd="0" destOrd="0" presId="urn:microsoft.com/office/officeart/2018/2/layout/IconVerticalSolidList"/>
    <dgm:cxn modelId="{1C9B911C-430F-4665-97D7-04CC19EA1AA6}" srcId="{18CC5FFC-88E8-4577-8275-2F8C7868DECC}" destId="{833318EC-BE8C-434D-AB74-59A6232CA648}" srcOrd="0" destOrd="0" parTransId="{A26CA3F2-181A-454C-8C7D-0563684C8138}" sibTransId="{249BB0A0-A0CC-4615-B4FC-0707080D8031}"/>
    <dgm:cxn modelId="{BEF38E2D-A305-4884-86EF-10EDA40CD451}" type="presOf" srcId="{732BA3D2-8496-4AE3-A509-1434E01316D3}" destId="{D69CB92E-69B2-48C3-A15A-BF9E501D0BD8}" srcOrd="0" destOrd="0" presId="urn:microsoft.com/office/officeart/2018/2/layout/IconVerticalSolidList"/>
    <dgm:cxn modelId="{D408E13D-5CF7-4203-BEF5-772EDC99AA0A}" srcId="{4CAB5205-3AE3-4465-A25A-D7E114AE9BD9}" destId="{732BA3D2-8496-4AE3-A509-1434E01316D3}" srcOrd="2" destOrd="0" parTransId="{8F50C59B-C57E-44C0-8A5B-17CA33DA1DD9}" sibTransId="{78C494FE-F161-4D5F-82AD-1F0C22FB5328}"/>
    <dgm:cxn modelId="{8A9D0661-750E-4E65-9467-002BEE7547BA}" srcId="{4CAB5205-3AE3-4465-A25A-D7E114AE9BD9}" destId="{18CC5FFC-88E8-4577-8275-2F8C7868DECC}" srcOrd="3" destOrd="0" parTransId="{3E7730E0-D8A9-4F35-A48B-05D89DDC042D}" sibTransId="{334E64A9-814B-4624-9484-050967B5989A}"/>
    <dgm:cxn modelId="{42768664-53C6-445D-902D-DEF5D0EB2421}" type="presOf" srcId="{BBA57481-E3CC-494F-8F76-795833CFC06B}" destId="{5B598B58-8632-40D4-813D-76C1387E9FE7}" srcOrd="0" destOrd="1" presId="urn:microsoft.com/office/officeart/2018/2/layout/IconVerticalSolidList"/>
    <dgm:cxn modelId="{E1633C57-E05F-4791-A2F4-D46AEC57C144}" srcId="{4CAB5205-3AE3-4465-A25A-D7E114AE9BD9}" destId="{1D1F2E85-93D3-4B0F-88AF-31119289B577}" srcOrd="0" destOrd="0" parTransId="{D33FBFF7-F38E-4A2A-8941-376BB79088FB}" sibTransId="{F3183FFF-2498-45D8-8269-60399156F349}"/>
    <dgm:cxn modelId="{686139B4-68FC-4AFB-AC5A-F7231B8E31DC}" type="presOf" srcId="{18CC5FFC-88E8-4577-8275-2F8C7868DECC}" destId="{D7649DEC-3E87-4EA6-AFD3-8374598A9298}" srcOrd="0" destOrd="0" presId="urn:microsoft.com/office/officeart/2018/2/layout/IconVerticalSolidList"/>
    <dgm:cxn modelId="{7907B5B7-4351-43C5-8A30-3E422352E95B}" srcId="{4CAB5205-3AE3-4465-A25A-D7E114AE9BD9}" destId="{48D74A84-D402-4361-886A-91780C7A1494}" srcOrd="1" destOrd="0" parTransId="{E893FF4A-A8EE-450E-B78C-2C5F0253B9AE}" sibTransId="{CADCDB1D-7E5B-4409-81E1-F551EB4260AF}"/>
    <dgm:cxn modelId="{3FC6EEC6-0B47-4A9E-9318-6E2331E4B664}" type="presOf" srcId="{1D1F2E85-93D3-4B0F-88AF-31119289B577}" destId="{7AFD7D9D-F676-4E6B-8C6D-FA9F27AB9838}" srcOrd="0" destOrd="0" presId="urn:microsoft.com/office/officeart/2018/2/layout/IconVerticalSolidList"/>
    <dgm:cxn modelId="{46BFA9E1-0F6B-4233-860E-E044DF314302}" srcId="{18CC5FFC-88E8-4577-8275-2F8C7868DECC}" destId="{BBA57481-E3CC-494F-8F76-795833CFC06B}" srcOrd="1" destOrd="0" parTransId="{6E94ACE6-AA9D-4DA5-BBF1-D24ECD56FB30}" sibTransId="{E783CAA9-B82A-470B-9E9C-2BC56791B955}"/>
    <dgm:cxn modelId="{DA6710F2-D70A-45A5-81A7-94A5D8D757B8}" type="presOf" srcId="{4CAB5205-3AE3-4465-A25A-D7E114AE9BD9}" destId="{F83A547A-BA15-4663-9D0E-043DE4AEF7FB}" srcOrd="0" destOrd="0" presId="urn:microsoft.com/office/officeart/2018/2/layout/IconVerticalSolidList"/>
    <dgm:cxn modelId="{F25292FF-A99F-40CF-B9DD-D5D057076032}" type="presOf" srcId="{833318EC-BE8C-434D-AB74-59A6232CA648}" destId="{5B598B58-8632-40D4-813D-76C1387E9FE7}" srcOrd="0" destOrd="0" presId="urn:microsoft.com/office/officeart/2018/2/layout/IconVerticalSolidList"/>
    <dgm:cxn modelId="{7BC775CA-3AE5-482C-8A37-3B59CFFC4A63}" type="presParOf" srcId="{F83A547A-BA15-4663-9D0E-043DE4AEF7FB}" destId="{655C1E34-C8C0-4182-B3A7-239EA4829FD8}" srcOrd="0" destOrd="0" presId="urn:microsoft.com/office/officeart/2018/2/layout/IconVerticalSolidList"/>
    <dgm:cxn modelId="{A8E6D329-D73F-400B-A5C0-F2D47DA3D287}" type="presParOf" srcId="{655C1E34-C8C0-4182-B3A7-239EA4829FD8}" destId="{845286AD-563F-4074-80B4-81326B97604B}" srcOrd="0" destOrd="0" presId="urn:microsoft.com/office/officeart/2018/2/layout/IconVerticalSolidList"/>
    <dgm:cxn modelId="{D011E96A-B1E9-462A-B524-34C354910B74}" type="presParOf" srcId="{655C1E34-C8C0-4182-B3A7-239EA4829FD8}" destId="{B24993F8-0F8C-4FB4-AC32-AE791DDF0136}" srcOrd="1" destOrd="0" presId="urn:microsoft.com/office/officeart/2018/2/layout/IconVerticalSolidList"/>
    <dgm:cxn modelId="{E337548B-0EAA-4EC3-933E-73003E592009}" type="presParOf" srcId="{655C1E34-C8C0-4182-B3A7-239EA4829FD8}" destId="{64F80D59-184E-4B2E-8871-2E93BB7F62D1}" srcOrd="2" destOrd="0" presId="urn:microsoft.com/office/officeart/2018/2/layout/IconVerticalSolidList"/>
    <dgm:cxn modelId="{08805BD9-7808-43B6-8D51-03AC914D7242}" type="presParOf" srcId="{655C1E34-C8C0-4182-B3A7-239EA4829FD8}" destId="{7AFD7D9D-F676-4E6B-8C6D-FA9F27AB9838}" srcOrd="3" destOrd="0" presId="urn:microsoft.com/office/officeart/2018/2/layout/IconVerticalSolidList"/>
    <dgm:cxn modelId="{8AA7C243-33C9-470E-ADFC-1DBC026C11C8}" type="presParOf" srcId="{F83A547A-BA15-4663-9D0E-043DE4AEF7FB}" destId="{AC3B4664-0926-478F-B04A-9B2998DD4581}" srcOrd="1" destOrd="0" presId="urn:microsoft.com/office/officeart/2018/2/layout/IconVerticalSolidList"/>
    <dgm:cxn modelId="{6BC10640-28D8-4CFC-A670-FF2BC8F19187}" type="presParOf" srcId="{F83A547A-BA15-4663-9D0E-043DE4AEF7FB}" destId="{08416AE3-9D42-4BB2-A910-C309B58A2766}" srcOrd="2" destOrd="0" presId="urn:microsoft.com/office/officeart/2018/2/layout/IconVerticalSolidList"/>
    <dgm:cxn modelId="{36D0E0D8-B986-42B2-B4E8-60D7EC60B2AE}" type="presParOf" srcId="{08416AE3-9D42-4BB2-A910-C309B58A2766}" destId="{BB72C2D9-5485-4C40-8EBF-68E487128DE9}" srcOrd="0" destOrd="0" presId="urn:microsoft.com/office/officeart/2018/2/layout/IconVerticalSolidList"/>
    <dgm:cxn modelId="{7B69697B-105C-4071-86B0-2FBA0058D351}" type="presParOf" srcId="{08416AE3-9D42-4BB2-A910-C309B58A2766}" destId="{CFFE035E-4127-411D-B86C-4349925CEC01}" srcOrd="1" destOrd="0" presId="urn:microsoft.com/office/officeart/2018/2/layout/IconVerticalSolidList"/>
    <dgm:cxn modelId="{BAB61627-ABA4-442C-881B-7096F9A0CB62}" type="presParOf" srcId="{08416AE3-9D42-4BB2-A910-C309B58A2766}" destId="{16003EBA-4CEB-48EA-948A-4947698D7890}" srcOrd="2" destOrd="0" presId="urn:microsoft.com/office/officeart/2018/2/layout/IconVerticalSolidList"/>
    <dgm:cxn modelId="{492BB051-3E55-4983-869E-8DD16CF18D5E}" type="presParOf" srcId="{08416AE3-9D42-4BB2-A910-C309B58A2766}" destId="{02A2C921-7BC9-4458-B97D-026EE8185623}" srcOrd="3" destOrd="0" presId="urn:microsoft.com/office/officeart/2018/2/layout/IconVerticalSolidList"/>
    <dgm:cxn modelId="{DE073327-311A-44CF-BF42-99540929AE79}" type="presParOf" srcId="{F83A547A-BA15-4663-9D0E-043DE4AEF7FB}" destId="{B1778C09-FE8D-4044-B9B7-445EADD405CD}" srcOrd="3" destOrd="0" presId="urn:microsoft.com/office/officeart/2018/2/layout/IconVerticalSolidList"/>
    <dgm:cxn modelId="{E54E02B9-04CC-4899-B3E0-898A3F061ECB}" type="presParOf" srcId="{F83A547A-BA15-4663-9D0E-043DE4AEF7FB}" destId="{F7AD58A5-C53C-4358-8AC6-30B0D77FF05D}" srcOrd="4" destOrd="0" presId="urn:microsoft.com/office/officeart/2018/2/layout/IconVerticalSolidList"/>
    <dgm:cxn modelId="{F732D675-A153-4ABB-AB67-D66B0B51E497}" type="presParOf" srcId="{F7AD58A5-C53C-4358-8AC6-30B0D77FF05D}" destId="{EE0DC8A3-4BDE-4494-B9EE-2B582C8DD0DE}" srcOrd="0" destOrd="0" presId="urn:microsoft.com/office/officeart/2018/2/layout/IconVerticalSolidList"/>
    <dgm:cxn modelId="{9302FF59-C47E-487C-92FB-7DF53B02C5EE}" type="presParOf" srcId="{F7AD58A5-C53C-4358-8AC6-30B0D77FF05D}" destId="{99822083-401C-4754-9529-108094697E74}" srcOrd="1" destOrd="0" presId="urn:microsoft.com/office/officeart/2018/2/layout/IconVerticalSolidList"/>
    <dgm:cxn modelId="{21F2BCE9-4240-4F72-B906-F0D7A963C896}" type="presParOf" srcId="{F7AD58A5-C53C-4358-8AC6-30B0D77FF05D}" destId="{3E7DD3A7-F843-4FAB-9130-98B8B6272D77}" srcOrd="2" destOrd="0" presId="urn:microsoft.com/office/officeart/2018/2/layout/IconVerticalSolidList"/>
    <dgm:cxn modelId="{3C2941A0-46B5-4E8E-8A05-CA23A58B28CC}" type="presParOf" srcId="{F7AD58A5-C53C-4358-8AC6-30B0D77FF05D}" destId="{D69CB92E-69B2-48C3-A15A-BF9E501D0BD8}" srcOrd="3" destOrd="0" presId="urn:microsoft.com/office/officeart/2018/2/layout/IconVerticalSolidList"/>
    <dgm:cxn modelId="{E71EDD47-3800-4C17-B911-F77A5339933E}" type="presParOf" srcId="{F83A547A-BA15-4663-9D0E-043DE4AEF7FB}" destId="{43268419-90CF-4624-9148-AE53B5526F12}" srcOrd="5" destOrd="0" presId="urn:microsoft.com/office/officeart/2018/2/layout/IconVerticalSolidList"/>
    <dgm:cxn modelId="{0EE5081A-E52A-4100-AD10-18F206A9FD86}" type="presParOf" srcId="{F83A547A-BA15-4663-9D0E-043DE4AEF7FB}" destId="{4A8698FE-1CBD-46C2-A4C9-A64890849BFC}" srcOrd="6" destOrd="0" presId="urn:microsoft.com/office/officeart/2018/2/layout/IconVerticalSolidList"/>
    <dgm:cxn modelId="{D6D0F701-DD56-4D20-98B5-0574C2F9A6A6}" type="presParOf" srcId="{4A8698FE-1CBD-46C2-A4C9-A64890849BFC}" destId="{6E1F59E2-3654-41B1-88F6-821E2226077C}" srcOrd="0" destOrd="0" presId="urn:microsoft.com/office/officeart/2018/2/layout/IconVerticalSolidList"/>
    <dgm:cxn modelId="{3E30B487-8F6C-4310-8C0C-983300D86B5C}" type="presParOf" srcId="{4A8698FE-1CBD-46C2-A4C9-A64890849BFC}" destId="{89651FA5-9E22-4547-A4FE-CA37B49D22C0}" srcOrd="1" destOrd="0" presId="urn:microsoft.com/office/officeart/2018/2/layout/IconVerticalSolidList"/>
    <dgm:cxn modelId="{8391002D-4566-4F2D-8FFD-FE803D636961}" type="presParOf" srcId="{4A8698FE-1CBD-46C2-A4C9-A64890849BFC}" destId="{68D82A98-33A8-46C6-8200-042FA6C698F2}" srcOrd="2" destOrd="0" presId="urn:microsoft.com/office/officeart/2018/2/layout/IconVerticalSolidList"/>
    <dgm:cxn modelId="{40CA367F-E926-45B5-AC53-77AA9D2A68B3}" type="presParOf" srcId="{4A8698FE-1CBD-46C2-A4C9-A64890849BFC}" destId="{D7649DEC-3E87-4EA6-AFD3-8374598A9298}" srcOrd="3" destOrd="0" presId="urn:microsoft.com/office/officeart/2018/2/layout/IconVerticalSolidList"/>
    <dgm:cxn modelId="{D5795E47-5688-423A-9629-CD4840432100}" type="presParOf" srcId="{4A8698FE-1CBD-46C2-A4C9-A64890849BFC}" destId="{5B598B58-8632-40D4-813D-76C1387E9FE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F29471-8945-43AE-A143-334A120729D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912A178-2DF8-4B8D-A721-4E864CF251B4}">
      <dgm:prSet/>
      <dgm:spPr/>
      <dgm:t>
        <a:bodyPr/>
        <a:lstStyle/>
        <a:p>
          <a:r>
            <a:rPr lang="en-US" b="0"/>
            <a:t>The two neighborhoods identified would both serve as suitable hosts to a newly opened sandwich shop. Potential exists for the small business owner to utilize both as locations for expansion. These neighborhoods are located on opposite sides of the city and would be out of range to compete. </a:t>
          </a:r>
          <a:endParaRPr lang="en-US"/>
        </a:p>
      </dgm:t>
    </dgm:pt>
    <dgm:pt modelId="{6AAC8885-3042-434D-9F8B-07BE0BA4F630}" type="parTrans" cxnId="{4C745439-082D-40AE-8D38-026BC1477DC6}">
      <dgm:prSet/>
      <dgm:spPr/>
      <dgm:t>
        <a:bodyPr/>
        <a:lstStyle/>
        <a:p>
          <a:endParaRPr lang="en-US"/>
        </a:p>
      </dgm:t>
    </dgm:pt>
    <dgm:pt modelId="{9AEA2137-0B9D-4D79-B25B-1DDDD05FA7A5}" type="sibTrans" cxnId="{4C745439-082D-40AE-8D38-026BC1477DC6}">
      <dgm:prSet/>
      <dgm:spPr/>
      <dgm:t>
        <a:bodyPr/>
        <a:lstStyle/>
        <a:p>
          <a:endParaRPr lang="en-US"/>
        </a:p>
      </dgm:t>
    </dgm:pt>
    <dgm:pt modelId="{9CD36501-31D3-48C7-BDAE-70351F5A955F}">
      <dgm:prSet/>
      <dgm:spPr/>
      <dgm:t>
        <a:bodyPr/>
        <a:lstStyle/>
        <a:p>
          <a:r>
            <a:rPr lang="en-US" b="0"/>
            <a:t>Further analysis is possible to identify size of households and income. Depending on plans for business potential to target neighborhoods with larger disposable income or higher number of families. </a:t>
          </a:r>
          <a:endParaRPr lang="en-US"/>
        </a:p>
      </dgm:t>
    </dgm:pt>
    <dgm:pt modelId="{629DFD28-6AB5-420D-AB40-5FA8113134E6}" type="parTrans" cxnId="{825877F6-5B0A-446C-8D99-C83753B8F482}">
      <dgm:prSet/>
      <dgm:spPr/>
      <dgm:t>
        <a:bodyPr/>
        <a:lstStyle/>
        <a:p>
          <a:endParaRPr lang="en-US"/>
        </a:p>
      </dgm:t>
    </dgm:pt>
    <dgm:pt modelId="{460C1CDC-6D33-4E3F-BC20-5D83346CEBED}" type="sibTrans" cxnId="{825877F6-5B0A-446C-8D99-C83753B8F482}">
      <dgm:prSet/>
      <dgm:spPr/>
      <dgm:t>
        <a:bodyPr/>
        <a:lstStyle/>
        <a:p>
          <a:endParaRPr lang="en-US"/>
        </a:p>
      </dgm:t>
    </dgm:pt>
    <dgm:pt modelId="{8699CA19-7C94-4629-BE8E-D3AA6D34DA9C}" type="pres">
      <dgm:prSet presAssocID="{12F29471-8945-43AE-A143-334A120729D4}" presName="linear" presStyleCnt="0">
        <dgm:presLayoutVars>
          <dgm:animLvl val="lvl"/>
          <dgm:resizeHandles val="exact"/>
        </dgm:presLayoutVars>
      </dgm:prSet>
      <dgm:spPr/>
    </dgm:pt>
    <dgm:pt modelId="{78291CDF-D8DE-4F17-853A-D9B45B30A3AD}" type="pres">
      <dgm:prSet presAssocID="{1912A178-2DF8-4B8D-A721-4E864CF251B4}" presName="parentText" presStyleLbl="node1" presStyleIdx="0" presStyleCnt="2">
        <dgm:presLayoutVars>
          <dgm:chMax val="0"/>
          <dgm:bulletEnabled val="1"/>
        </dgm:presLayoutVars>
      </dgm:prSet>
      <dgm:spPr/>
    </dgm:pt>
    <dgm:pt modelId="{8CE0E15E-1873-4B5B-8C2A-8E15C4B28125}" type="pres">
      <dgm:prSet presAssocID="{9AEA2137-0B9D-4D79-B25B-1DDDD05FA7A5}" presName="spacer" presStyleCnt="0"/>
      <dgm:spPr/>
    </dgm:pt>
    <dgm:pt modelId="{B1673AE1-D081-4B41-8B15-B9A10C886D95}" type="pres">
      <dgm:prSet presAssocID="{9CD36501-31D3-48C7-BDAE-70351F5A955F}" presName="parentText" presStyleLbl="node1" presStyleIdx="1" presStyleCnt="2">
        <dgm:presLayoutVars>
          <dgm:chMax val="0"/>
          <dgm:bulletEnabled val="1"/>
        </dgm:presLayoutVars>
      </dgm:prSet>
      <dgm:spPr/>
    </dgm:pt>
  </dgm:ptLst>
  <dgm:cxnLst>
    <dgm:cxn modelId="{4C745439-082D-40AE-8D38-026BC1477DC6}" srcId="{12F29471-8945-43AE-A143-334A120729D4}" destId="{1912A178-2DF8-4B8D-A721-4E864CF251B4}" srcOrd="0" destOrd="0" parTransId="{6AAC8885-3042-434D-9F8B-07BE0BA4F630}" sibTransId="{9AEA2137-0B9D-4D79-B25B-1DDDD05FA7A5}"/>
    <dgm:cxn modelId="{B2D15A5F-9D23-492B-9EE1-94550FB6FC9F}" type="presOf" srcId="{9CD36501-31D3-48C7-BDAE-70351F5A955F}" destId="{B1673AE1-D081-4B41-8B15-B9A10C886D95}" srcOrd="0" destOrd="0" presId="urn:microsoft.com/office/officeart/2005/8/layout/vList2"/>
    <dgm:cxn modelId="{11AE4070-835E-4704-940D-76DA75F06769}" type="presOf" srcId="{1912A178-2DF8-4B8D-A721-4E864CF251B4}" destId="{78291CDF-D8DE-4F17-853A-D9B45B30A3AD}" srcOrd="0" destOrd="0" presId="urn:microsoft.com/office/officeart/2005/8/layout/vList2"/>
    <dgm:cxn modelId="{368B0CA8-3189-420C-9645-84B9D5890002}" type="presOf" srcId="{12F29471-8945-43AE-A143-334A120729D4}" destId="{8699CA19-7C94-4629-BE8E-D3AA6D34DA9C}" srcOrd="0" destOrd="0" presId="urn:microsoft.com/office/officeart/2005/8/layout/vList2"/>
    <dgm:cxn modelId="{825877F6-5B0A-446C-8D99-C83753B8F482}" srcId="{12F29471-8945-43AE-A143-334A120729D4}" destId="{9CD36501-31D3-48C7-BDAE-70351F5A955F}" srcOrd="1" destOrd="0" parTransId="{629DFD28-6AB5-420D-AB40-5FA8113134E6}" sibTransId="{460C1CDC-6D33-4E3F-BC20-5D83346CEBED}"/>
    <dgm:cxn modelId="{3FEA913C-F37E-4374-B985-D572355E42B7}" type="presParOf" srcId="{8699CA19-7C94-4629-BE8E-D3AA6D34DA9C}" destId="{78291CDF-D8DE-4F17-853A-D9B45B30A3AD}" srcOrd="0" destOrd="0" presId="urn:microsoft.com/office/officeart/2005/8/layout/vList2"/>
    <dgm:cxn modelId="{7794F890-8C3D-4C5B-B4AC-A70432928181}" type="presParOf" srcId="{8699CA19-7C94-4629-BE8E-D3AA6D34DA9C}" destId="{8CE0E15E-1873-4B5B-8C2A-8E15C4B28125}" srcOrd="1" destOrd="0" presId="urn:microsoft.com/office/officeart/2005/8/layout/vList2"/>
    <dgm:cxn modelId="{42B74379-A7AB-4BC2-9BEE-F202CDD94B29}" type="presParOf" srcId="{8699CA19-7C94-4629-BE8E-D3AA6D34DA9C}" destId="{B1673AE1-D081-4B41-8B15-B9A10C886D9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286AD-563F-4074-80B4-81326B97604B}">
      <dsp:nvSpPr>
        <dsp:cNvPr id="0" name=""/>
        <dsp:cNvSpPr/>
      </dsp:nvSpPr>
      <dsp:spPr>
        <a:xfrm>
          <a:off x="0" y="1798"/>
          <a:ext cx="9950103" cy="9114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4993F8-0F8C-4FB4-AC32-AE791DDF0136}">
      <dsp:nvSpPr>
        <dsp:cNvPr id="0" name=""/>
        <dsp:cNvSpPr/>
      </dsp:nvSpPr>
      <dsp:spPr>
        <a:xfrm>
          <a:off x="275698" y="206863"/>
          <a:ext cx="501270" cy="5012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D7D9D-F676-4E6B-8C6D-FA9F27AB9838}">
      <dsp:nvSpPr>
        <dsp:cNvPr id="0" name=""/>
        <dsp:cNvSpPr/>
      </dsp:nvSpPr>
      <dsp:spPr>
        <a:xfrm>
          <a:off x="1052667" y="1798"/>
          <a:ext cx="8897435" cy="91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57" tIns="96457" rIns="96457" bIns="96457" numCol="1" spcCol="1270" anchor="ctr" anchorCtr="0">
          <a:noAutofit/>
        </a:bodyPr>
        <a:lstStyle/>
        <a:p>
          <a:pPr marL="0" lvl="0" indent="0" algn="l" defTabSz="755650">
            <a:lnSpc>
              <a:spcPct val="100000"/>
            </a:lnSpc>
            <a:spcBef>
              <a:spcPct val="0"/>
            </a:spcBef>
            <a:spcAft>
              <a:spcPct val="35000"/>
            </a:spcAft>
            <a:buNone/>
          </a:pPr>
          <a:r>
            <a:rPr lang="en-US" sz="1700" kern="1200"/>
            <a:t>Utilize webscraping to prepare dataframe with Toronto boroughs, neighborhoods, and postal codes. </a:t>
          </a:r>
        </a:p>
      </dsp:txBody>
      <dsp:txXfrm>
        <a:off x="1052667" y="1798"/>
        <a:ext cx="8897435" cy="911400"/>
      </dsp:txXfrm>
    </dsp:sp>
    <dsp:sp modelId="{BB72C2D9-5485-4C40-8EBF-68E487128DE9}">
      <dsp:nvSpPr>
        <dsp:cNvPr id="0" name=""/>
        <dsp:cNvSpPr/>
      </dsp:nvSpPr>
      <dsp:spPr>
        <a:xfrm>
          <a:off x="0" y="1141048"/>
          <a:ext cx="9950103" cy="9114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E035E-4127-411D-B86C-4349925CEC01}">
      <dsp:nvSpPr>
        <dsp:cNvPr id="0" name=""/>
        <dsp:cNvSpPr/>
      </dsp:nvSpPr>
      <dsp:spPr>
        <a:xfrm>
          <a:off x="275698" y="1346113"/>
          <a:ext cx="501270" cy="5012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A2C921-7BC9-4458-B97D-026EE8185623}">
      <dsp:nvSpPr>
        <dsp:cNvPr id="0" name=""/>
        <dsp:cNvSpPr/>
      </dsp:nvSpPr>
      <dsp:spPr>
        <a:xfrm>
          <a:off x="1052667" y="1141048"/>
          <a:ext cx="8897435" cy="91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57" tIns="96457" rIns="96457" bIns="96457" numCol="1" spcCol="1270" anchor="ctr" anchorCtr="0">
          <a:noAutofit/>
        </a:bodyPr>
        <a:lstStyle/>
        <a:p>
          <a:pPr marL="0" lvl="0" indent="0" algn="l" defTabSz="755650">
            <a:lnSpc>
              <a:spcPct val="100000"/>
            </a:lnSpc>
            <a:spcBef>
              <a:spcPct val="0"/>
            </a:spcBef>
            <a:spcAft>
              <a:spcPct val="35000"/>
            </a:spcAft>
            <a:buNone/>
          </a:pPr>
          <a:r>
            <a:rPr lang="en-US" sz="1700" kern="1200"/>
            <a:t>Read CSV files to create dataframes with coordinates, income, and population. </a:t>
          </a:r>
        </a:p>
      </dsp:txBody>
      <dsp:txXfrm>
        <a:off x="1052667" y="1141048"/>
        <a:ext cx="8897435" cy="911400"/>
      </dsp:txXfrm>
    </dsp:sp>
    <dsp:sp modelId="{EE0DC8A3-4BDE-4494-B9EE-2B582C8DD0DE}">
      <dsp:nvSpPr>
        <dsp:cNvPr id="0" name=""/>
        <dsp:cNvSpPr/>
      </dsp:nvSpPr>
      <dsp:spPr>
        <a:xfrm>
          <a:off x="0" y="2280298"/>
          <a:ext cx="9950103" cy="9114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822083-401C-4754-9529-108094697E74}">
      <dsp:nvSpPr>
        <dsp:cNvPr id="0" name=""/>
        <dsp:cNvSpPr/>
      </dsp:nvSpPr>
      <dsp:spPr>
        <a:xfrm>
          <a:off x="275698" y="2485363"/>
          <a:ext cx="501270" cy="5012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CB92E-69B2-48C3-A15A-BF9E501D0BD8}">
      <dsp:nvSpPr>
        <dsp:cNvPr id="0" name=""/>
        <dsp:cNvSpPr/>
      </dsp:nvSpPr>
      <dsp:spPr>
        <a:xfrm>
          <a:off x="1052667" y="2280298"/>
          <a:ext cx="8897435" cy="91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57" tIns="96457" rIns="96457" bIns="96457" numCol="1" spcCol="1270" anchor="ctr" anchorCtr="0">
          <a:noAutofit/>
        </a:bodyPr>
        <a:lstStyle/>
        <a:p>
          <a:pPr marL="0" lvl="0" indent="0" algn="l" defTabSz="755650">
            <a:lnSpc>
              <a:spcPct val="100000"/>
            </a:lnSpc>
            <a:spcBef>
              <a:spcPct val="0"/>
            </a:spcBef>
            <a:spcAft>
              <a:spcPct val="35000"/>
            </a:spcAft>
            <a:buNone/>
          </a:pPr>
          <a:r>
            <a:rPr lang="en-US" sz="1700" kern="1200"/>
            <a:t>Request venue data from FourSquare API for venue classifications, locations, and names</a:t>
          </a:r>
        </a:p>
      </dsp:txBody>
      <dsp:txXfrm>
        <a:off x="1052667" y="2280298"/>
        <a:ext cx="8897435" cy="911400"/>
      </dsp:txXfrm>
    </dsp:sp>
    <dsp:sp modelId="{6E1F59E2-3654-41B1-88F6-821E2226077C}">
      <dsp:nvSpPr>
        <dsp:cNvPr id="0" name=""/>
        <dsp:cNvSpPr/>
      </dsp:nvSpPr>
      <dsp:spPr>
        <a:xfrm>
          <a:off x="0" y="3419548"/>
          <a:ext cx="9950103" cy="9114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51FA5-9E22-4547-A4FE-CA37B49D22C0}">
      <dsp:nvSpPr>
        <dsp:cNvPr id="0" name=""/>
        <dsp:cNvSpPr/>
      </dsp:nvSpPr>
      <dsp:spPr>
        <a:xfrm>
          <a:off x="275698" y="3624613"/>
          <a:ext cx="501270" cy="5012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649DEC-3E87-4EA6-AFD3-8374598A9298}">
      <dsp:nvSpPr>
        <dsp:cNvPr id="0" name=""/>
        <dsp:cNvSpPr/>
      </dsp:nvSpPr>
      <dsp:spPr>
        <a:xfrm>
          <a:off x="1052667" y="3419548"/>
          <a:ext cx="4477546" cy="91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57" tIns="96457" rIns="96457" bIns="96457" numCol="1" spcCol="1270" anchor="ctr" anchorCtr="0">
          <a:noAutofit/>
        </a:bodyPr>
        <a:lstStyle/>
        <a:p>
          <a:pPr marL="0" lvl="0" indent="0" algn="l" defTabSz="755650">
            <a:lnSpc>
              <a:spcPct val="100000"/>
            </a:lnSpc>
            <a:spcBef>
              <a:spcPct val="0"/>
            </a:spcBef>
            <a:spcAft>
              <a:spcPct val="35000"/>
            </a:spcAft>
            <a:buNone/>
          </a:pPr>
          <a:r>
            <a:rPr lang="en-US" sz="1700" kern="1200"/>
            <a:t>Clean all data and create visualizations for ease of understanding and communication</a:t>
          </a:r>
        </a:p>
      </dsp:txBody>
      <dsp:txXfrm>
        <a:off x="1052667" y="3419548"/>
        <a:ext cx="4477546" cy="911400"/>
      </dsp:txXfrm>
    </dsp:sp>
    <dsp:sp modelId="{5B598B58-8632-40D4-813D-76C1387E9FE7}">
      <dsp:nvSpPr>
        <dsp:cNvPr id="0" name=""/>
        <dsp:cNvSpPr/>
      </dsp:nvSpPr>
      <dsp:spPr>
        <a:xfrm>
          <a:off x="5530213" y="3419548"/>
          <a:ext cx="4419889" cy="91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57" tIns="96457" rIns="96457" bIns="96457" numCol="1" spcCol="1270" anchor="ctr" anchorCtr="0">
          <a:noAutofit/>
        </a:bodyPr>
        <a:lstStyle/>
        <a:p>
          <a:pPr marL="0" lvl="0" indent="0" algn="l" defTabSz="577850">
            <a:lnSpc>
              <a:spcPct val="100000"/>
            </a:lnSpc>
            <a:spcBef>
              <a:spcPct val="0"/>
            </a:spcBef>
            <a:spcAft>
              <a:spcPct val="35000"/>
            </a:spcAft>
            <a:buNone/>
          </a:pPr>
          <a:r>
            <a:rPr lang="en-US" sz="1300" b="0" kern="1200"/>
            <a:t>Bar charts using Matplotlib </a:t>
          </a:r>
          <a:endParaRPr lang="en-US" sz="1300" kern="1200"/>
        </a:p>
        <a:p>
          <a:pPr marL="0" lvl="0" indent="0" algn="l" defTabSz="577850">
            <a:lnSpc>
              <a:spcPct val="100000"/>
            </a:lnSpc>
            <a:spcBef>
              <a:spcPct val="0"/>
            </a:spcBef>
            <a:spcAft>
              <a:spcPct val="35000"/>
            </a:spcAft>
            <a:buNone/>
          </a:pPr>
          <a:r>
            <a:rPr lang="en-US" sz="1300" b="0" kern="1200"/>
            <a:t>Maps using Folium</a:t>
          </a:r>
          <a:endParaRPr lang="en-US" sz="1300" kern="1200"/>
        </a:p>
      </dsp:txBody>
      <dsp:txXfrm>
        <a:off x="5530213" y="3419548"/>
        <a:ext cx="4419889" cy="911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91CDF-D8DE-4F17-853A-D9B45B30A3AD}">
      <dsp:nvSpPr>
        <dsp:cNvPr id="0" name=""/>
        <dsp:cNvSpPr/>
      </dsp:nvSpPr>
      <dsp:spPr>
        <a:xfrm>
          <a:off x="0" y="201549"/>
          <a:ext cx="5787020" cy="2340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t>The two neighborhoods identified would both serve as suitable hosts to a newly opened sandwich shop. Potential exists for the small business owner to utilize both as locations for expansion. These neighborhoods are located on opposite sides of the city and would be out of range to compete. </a:t>
          </a:r>
          <a:endParaRPr lang="en-US" sz="2000" kern="1200"/>
        </a:p>
      </dsp:txBody>
      <dsp:txXfrm>
        <a:off x="114229" y="315778"/>
        <a:ext cx="5558562" cy="2111542"/>
      </dsp:txXfrm>
    </dsp:sp>
    <dsp:sp modelId="{B1673AE1-D081-4B41-8B15-B9A10C886D95}">
      <dsp:nvSpPr>
        <dsp:cNvPr id="0" name=""/>
        <dsp:cNvSpPr/>
      </dsp:nvSpPr>
      <dsp:spPr>
        <a:xfrm>
          <a:off x="0" y="2599149"/>
          <a:ext cx="5787020" cy="2340000"/>
        </a:xfrm>
        <a:prstGeom prst="roundRect">
          <a:avLst/>
        </a:prstGeom>
        <a:solidFill>
          <a:schemeClr val="accent2">
            <a:hueOff val="4629022"/>
            <a:satOff val="1541"/>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t>Further analysis is possible to identify size of households and income. Depending on plans for business potential to target neighborhoods with larger disposable income or higher number of families. </a:t>
          </a:r>
          <a:endParaRPr lang="en-US" sz="2000" kern="1200"/>
        </a:p>
      </dsp:txBody>
      <dsp:txXfrm>
        <a:off x="114229" y="2713378"/>
        <a:ext cx="5558562" cy="21115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5/2/2021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03039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5/2/2021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643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5/2/2021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2248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5/2/2021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8921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5/2/2021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5000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5/2/2021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3503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5/2/2021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2631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5/2/2021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047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5/2/2021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8088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5/2/2021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0817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5/2/2021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8165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5/2/2021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65389773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33" r:id="rId6"/>
    <p:sldLayoutId id="2147483829" r:id="rId7"/>
    <p:sldLayoutId id="2147483830" r:id="rId8"/>
    <p:sldLayoutId id="2147483831" r:id="rId9"/>
    <p:sldLayoutId id="2147483832" r:id="rId10"/>
    <p:sldLayoutId id="2147483834"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toronto.ca/dataset/neighbourhood-profiles/"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1">
            <a:extLst>
              <a:ext uri="{FF2B5EF4-FFF2-40B4-BE49-F238E27FC236}">
                <a16:creationId xmlns:a16="http://schemas.microsoft.com/office/drawing/2014/main" id="{563148A4-EAE8-49C7-89F1-8E48B3A26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4944F-F5E6-4A35-A2FD-83DF454AC113}"/>
              </a:ext>
            </a:extLst>
          </p:cNvPr>
          <p:cNvSpPr>
            <a:spLocks noGrp="1"/>
          </p:cNvSpPr>
          <p:nvPr>
            <p:ph type="ctrTitle"/>
          </p:nvPr>
        </p:nvSpPr>
        <p:spPr>
          <a:xfrm>
            <a:off x="1743828" y="4111201"/>
            <a:ext cx="8654267" cy="672413"/>
          </a:xfrm>
        </p:spPr>
        <p:txBody>
          <a:bodyPr anchor="b">
            <a:normAutofit/>
          </a:bodyPr>
          <a:lstStyle/>
          <a:p>
            <a:r>
              <a:rPr lang="en-US" dirty="0"/>
              <a:t>Battle of the Neighborhoods: Toronto</a:t>
            </a:r>
          </a:p>
        </p:txBody>
      </p:sp>
      <p:sp>
        <p:nvSpPr>
          <p:cNvPr id="3" name="Subtitle 2">
            <a:extLst>
              <a:ext uri="{FF2B5EF4-FFF2-40B4-BE49-F238E27FC236}">
                <a16:creationId xmlns:a16="http://schemas.microsoft.com/office/drawing/2014/main" id="{97EF90E5-332C-4E4D-BC04-D0933A271E01}"/>
              </a:ext>
            </a:extLst>
          </p:cNvPr>
          <p:cNvSpPr>
            <a:spLocks noGrp="1"/>
          </p:cNvSpPr>
          <p:nvPr>
            <p:ph type="subTitle" idx="1"/>
          </p:nvPr>
        </p:nvSpPr>
        <p:spPr>
          <a:xfrm>
            <a:off x="1742038" y="4783614"/>
            <a:ext cx="8656058" cy="1260403"/>
          </a:xfrm>
        </p:spPr>
        <p:txBody>
          <a:bodyPr anchor="t">
            <a:noAutofit/>
          </a:bodyPr>
          <a:lstStyle/>
          <a:p>
            <a:pPr>
              <a:lnSpc>
                <a:spcPct val="110000"/>
              </a:lnSpc>
            </a:pPr>
            <a:r>
              <a:rPr lang="en-US" dirty="0"/>
              <a:t>Applied Data Science Capstone</a:t>
            </a:r>
          </a:p>
          <a:p>
            <a:pPr>
              <a:lnSpc>
                <a:spcPct val="110000"/>
              </a:lnSpc>
            </a:pPr>
            <a:r>
              <a:rPr lang="en-US" dirty="0"/>
              <a:t>Jonathan Donnelly</a:t>
            </a:r>
          </a:p>
          <a:p>
            <a:pPr>
              <a:lnSpc>
                <a:spcPct val="110000"/>
              </a:lnSpc>
            </a:pPr>
            <a:r>
              <a:rPr lang="en-US" dirty="0"/>
              <a:t>May 2, 2021</a:t>
            </a:r>
          </a:p>
        </p:txBody>
      </p:sp>
      <p:sp>
        <p:nvSpPr>
          <p:cNvPr id="40" name="Freeform: Shape 33">
            <a:extLst>
              <a:ext uri="{FF2B5EF4-FFF2-40B4-BE49-F238E27FC236}">
                <a16:creationId xmlns:a16="http://schemas.microsoft.com/office/drawing/2014/main" id="{F96FDE2F-8352-4200-8537-0E8FC365F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495110" cy="3414822"/>
          </a:xfrm>
          <a:custGeom>
            <a:avLst/>
            <a:gdLst>
              <a:gd name="connsiteX0" fmla="*/ 3495110 w 3495110"/>
              <a:gd name="connsiteY0" fmla="*/ 3414822 h 3414822"/>
              <a:gd name="connsiteX1" fmla="*/ 26047 w 3495110"/>
              <a:gd name="connsiteY1" fmla="*/ 3414822 h 3414822"/>
              <a:gd name="connsiteX2" fmla="*/ 192248 w 3495110"/>
              <a:gd name="connsiteY2" fmla="*/ 3410701 h 3414822"/>
              <a:gd name="connsiteX3" fmla="*/ 3495109 w 3495110"/>
              <a:gd name="connsiteY3" fmla="*/ 320 h 3414822"/>
              <a:gd name="connsiteX4" fmla="*/ 13063 w 3495110"/>
              <a:gd name="connsiteY4" fmla="*/ 320 h 3414822"/>
              <a:gd name="connsiteX5" fmla="*/ 13063 w 3495110"/>
              <a:gd name="connsiteY5" fmla="*/ 3414822 h 3414822"/>
              <a:gd name="connsiteX6" fmla="*/ 13062 w 3495110"/>
              <a:gd name="connsiteY6" fmla="*/ 3414822 h 3414822"/>
              <a:gd name="connsiteX7" fmla="*/ 13062 w 3495110"/>
              <a:gd name="connsiteY7" fmla="*/ 322 h 3414822"/>
              <a:gd name="connsiteX8" fmla="*/ 0 w 3495110"/>
              <a:gd name="connsiteY8" fmla="*/ 322 h 3414822"/>
              <a:gd name="connsiteX9" fmla="*/ 0 w 3495110"/>
              <a:gd name="connsiteY9" fmla="*/ 0 h 3414822"/>
              <a:gd name="connsiteX10" fmla="*/ 3495110 w 3495110"/>
              <a:gd name="connsiteY10" fmla="*/ 0 h 341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95110" h="3414822">
                <a:moveTo>
                  <a:pt x="3495110" y="3414822"/>
                </a:moveTo>
                <a:lnTo>
                  <a:pt x="26047" y="3414822"/>
                </a:lnTo>
                <a:lnTo>
                  <a:pt x="192248" y="3410701"/>
                </a:lnTo>
                <a:cubicBezTo>
                  <a:pt x="2032056" y="3319241"/>
                  <a:pt x="3495109" y="1827339"/>
                  <a:pt x="3495109" y="320"/>
                </a:cubicBezTo>
                <a:lnTo>
                  <a:pt x="13063" y="320"/>
                </a:lnTo>
                <a:lnTo>
                  <a:pt x="13063" y="3414822"/>
                </a:lnTo>
                <a:lnTo>
                  <a:pt x="13062" y="3414822"/>
                </a:lnTo>
                <a:lnTo>
                  <a:pt x="13062" y="322"/>
                </a:lnTo>
                <a:lnTo>
                  <a:pt x="0" y="322"/>
                </a:lnTo>
                <a:lnTo>
                  <a:pt x="0" y="0"/>
                </a:lnTo>
                <a:lnTo>
                  <a:pt x="349511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35">
            <a:extLst>
              <a:ext uri="{FF2B5EF4-FFF2-40B4-BE49-F238E27FC236}">
                <a16:creationId xmlns:a16="http://schemas.microsoft.com/office/drawing/2014/main" id="{EE03AE3B-3A9F-4A74-A626-EA434E9E0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893" y="0"/>
            <a:ext cx="3498943" cy="34148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Mirror buildings">
            <a:extLst>
              <a:ext uri="{FF2B5EF4-FFF2-40B4-BE49-F238E27FC236}">
                <a16:creationId xmlns:a16="http://schemas.microsoft.com/office/drawing/2014/main" id="{0A6899B6-2505-4505-8D07-08B260B83DEB}"/>
              </a:ext>
            </a:extLst>
          </p:cNvPr>
          <p:cNvPicPr>
            <a:picLocks noChangeAspect="1"/>
          </p:cNvPicPr>
          <p:nvPr/>
        </p:nvPicPr>
        <p:blipFill rotWithShape="1">
          <a:blip r:embed="rId2"/>
          <a:srcRect t="25001" r="1" b="16250"/>
          <a:stretch/>
        </p:blipFill>
        <p:spPr>
          <a:xfrm>
            <a:off x="-1" y="10"/>
            <a:ext cx="8707925" cy="3414814"/>
          </a:xfrm>
          <a:custGeom>
            <a:avLst/>
            <a:gdLst/>
            <a:ahLst/>
            <a:cxnLst/>
            <a:rect l="l" t="t" r="r" b="b"/>
            <a:pathLst>
              <a:path w="8724646" h="3414824">
                <a:moveTo>
                  <a:pt x="3488733" y="0"/>
                </a:moveTo>
                <a:lnTo>
                  <a:pt x="8724646" y="0"/>
                </a:lnTo>
                <a:lnTo>
                  <a:pt x="8724646" y="3414822"/>
                </a:lnTo>
                <a:lnTo>
                  <a:pt x="3488733" y="3414822"/>
                </a:lnTo>
                <a:close/>
                <a:moveTo>
                  <a:pt x="3488732" y="0"/>
                </a:moveTo>
                <a:lnTo>
                  <a:pt x="3488732" y="3414824"/>
                </a:lnTo>
                <a:lnTo>
                  <a:pt x="0" y="3414824"/>
                </a:lnTo>
                <a:cubicBezTo>
                  <a:pt x="0" y="1528869"/>
                  <a:pt x="1561959" y="0"/>
                  <a:pt x="3488732" y="0"/>
                </a:cubicBezTo>
                <a:close/>
              </a:path>
            </a:pathLst>
          </a:custGeom>
        </p:spPr>
      </p:pic>
      <p:sp>
        <p:nvSpPr>
          <p:cNvPr id="38" name="Rectangle 34">
            <a:extLst>
              <a:ext uri="{FF2B5EF4-FFF2-40B4-BE49-F238E27FC236}">
                <a16:creationId xmlns:a16="http://schemas.microsoft.com/office/drawing/2014/main" id="{C4616447-380A-4DF1-834B-15E0529F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0"/>
            <a:ext cx="3495111" cy="3415146"/>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5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2EC24213-FC04-4A18-A697-955F20C8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9273025F-AC42-4739-828A-CDB0D95817E9}"/>
              </a:ext>
            </a:extLst>
          </p:cNvPr>
          <p:cNvPicPr>
            <a:picLocks noChangeAspect="1"/>
          </p:cNvPicPr>
          <p:nvPr/>
        </p:nvPicPr>
        <p:blipFill rotWithShape="1">
          <a:blip r:embed="rId2"/>
          <a:srcRect t="7680"/>
          <a:stretch/>
        </p:blipFill>
        <p:spPr>
          <a:xfrm>
            <a:off x="1" y="10"/>
            <a:ext cx="12192000" cy="6865939"/>
          </a:xfrm>
          <a:prstGeom prst="rect">
            <a:avLst/>
          </a:prstGeom>
        </p:spPr>
      </p:pic>
      <p:sp>
        <p:nvSpPr>
          <p:cNvPr id="13" name="Rectangle 12">
            <a:extLst>
              <a:ext uri="{FF2B5EF4-FFF2-40B4-BE49-F238E27FC236}">
                <a16:creationId xmlns:a16="http://schemas.microsoft.com/office/drawing/2014/main" id="{C7846A0D-19A4-4F64-B17F-AB38D3F47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75095" y="-478377"/>
            <a:ext cx="6865949" cy="7816133"/>
          </a:xfrm>
          <a:prstGeom prst="rect">
            <a:avLst/>
          </a:prstGeom>
          <a:gradFill flip="none" rotWithShape="1">
            <a:gsLst>
              <a:gs pos="0">
                <a:srgbClr val="000000">
                  <a:alpha val="34902"/>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E0DD22E-6892-440E-82AB-78BCB914037B}"/>
              </a:ext>
            </a:extLst>
          </p:cNvPr>
          <p:cNvSpPr>
            <a:spLocks noGrp="1"/>
          </p:cNvSpPr>
          <p:nvPr>
            <p:ph type="title"/>
          </p:nvPr>
        </p:nvSpPr>
        <p:spPr>
          <a:xfrm>
            <a:off x="365398" y="1556152"/>
            <a:ext cx="4373273" cy="798398"/>
          </a:xfrm>
        </p:spPr>
        <p:txBody>
          <a:bodyPr vert="horz" lIns="91440" tIns="45720" rIns="91440" bIns="45720" rtlCol="0" anchor="b">
            <a:normAutofit/>
          </a:bodyPr>
          <a:lstStyle/>
          <a:p>
            <a:r>
              <a:rPr lang="en-US" b="1" kern="1200" dirty="0">
                <a:solidFill>
                  <a:srgbClr val="FFFFFF"/>
                </a:solidFill>
                <a:effectLst/>
                <a:latin typeface="+mj-lt"/>
                <a:ea typeface="+mj-ea"/>
                <a:cs typeface="+mj-cs"/>
              </a:rPr>
              <a:t>Business Problem</a:t>
            </a:r>
          </a:p>
        </p:txBody>
      </p:sp>
      <p:sp>
        <p:nvSpPr>
          <p:cNvPr id="15" name="Freeform: Shape 14">
            <a:extLst>
              <a:ext uri="{FF2B5EF4-FFF2-40B4-BE49-F238E27FC236}">
                <a16:creationId xmlns:a16="http://schemas.microsoft.com/office/drawing/2014/main" id="{C9A21EE5-D6CA-4092-BBB2-74B2C7CB6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5"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935F47D6-FD2F-4F0A-929E-3C0EEEF7D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10053"/>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itle 1">
            <a:extLst>
              <a:ext uri="{FF2B5EF4-FFF2-40B4-BE49-F238E27FC236}">
                <a16:creationId xmlns:a16="http://schemas.microsoft.com/office/drawing/2014/main" id="{4C767B6C-317F-4143-B547-54CF71AFAF97}"/>
              </a:ext>
            </a:extLst>
          </p:cNvPr>
          <p:cNvSpPr txBox="1">
            <a:spLocks/>
          </p:cNvSpPr>
          <p:nvPr/>
        </p:nvSpPr>
        <p:spPr>
          <a:xfrm>
            <a:off x="365398" y="2755392"/>
            <a:ext cx="6181705" cy="3795534"/>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pPr marL="342900" indent="-342900">
              <a:buFont typeface="Arial" panose="020B0604020202020204" pitchFamily="34" charset="0"/>
              <a:buChar char="•"/>
            </a:pPr>
            <a:r>
              <a:rPr lang="en-US" sz="2800" dirty="0">
                <a:solidFill>
                  <a:srgbClr val="FFFFFF"/>
                </a:solidFill>
              </a:rPr>
              <a:t>Determine the best locations within the city of Toronto to open a sandwich shop. </a:t>
            </a:r>
          </a:p>
          <a:p>
            <a:pPr marL="800100" lvl="1" indent="-342900">
              <a:buFont typeface="Arial" panose="020B0604020202020204" pitchFamily="34" charset="0"/>
              <a:buChar char="•"/>
            </a:pPr>
            <a:r>
              <a:rPr lang="en-US" sz="2800" dirty="0">
                <a:solidFill>
                  <a:srgbClr val="FFFFFF"/>
                </a:solidFill>
              </a:rPr>
              <a:t>Utilize data science techniques to identify the best locations within the city of Toronto </a:t>
            </a:r>
          </a:p>
          <a:p>
            <a:pPr marL="800100" lvl="1" indent="-342900">
              <a:buFont typeface="Arial" panose="020B0604020202020204" pitchFamily="34" charset="0"/>
              <a:buChar char="•"/>
            </a:pPr>
            <a:endParaRPr lang="en-US" sz="2800" dirty="0">
              <a:solidFill>
                <a:srgbClr val="FFFFFF"/>
              </a:solidFill>
            </a:endParaRPr>
          </a:p>
          <a:p>
            <a:pPr lvl="1"/>
            <a:endParaRPr lang="en-US" sz="2800" dirty="0">
              <a:solidFill>
                <a:srgbClr val="FFFFFF"/>
              </a:solidFill>
            </a:endParaRPr>
          </a:p>
        </p:txBody>
      </p:sp>
    </p:spTree>
    <p:extLst>
      <p:ext uri="{BB962C8B-B14F-4D97-AF65-F5344CB8AC3E}">
        <p14:creationId xmlns:p14="http://schemas.microsoft.com/office/powerpoint/2010/main" val="184135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1948C2-E4DD-4B0F-BD79-CB28ED230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CCB25-AE19-41BD-A4F9-81231620BA5D}"/>
              </a:ext>
            </a:extLst>
          </p:cNvPr>
          <p:cNvSpPr>
            <a:spLocks noGrp="1"/>
          </p:cNvSpPr>
          <p:nvPr>
            <p:ph type="title"/>
          </p:nvPr>
        </p:nvSpPr>
        <p:spPr>
          <a:xfrm>
            <a:off x="1077362" y="720436"/>
            <a:ext cx="6484670" cy="950710"/>
          </a:xfrm>
        </p:spPr>
        <p:txBody>
          <a:bodyPr>
            <a:normAutofit/>
          </a:bodyPr>
          <a:lstStyle/>
          <a:p>
            <a:r>
              <a:rPr lang="en-US" dirty="0"/>
              <a:t>Data</a:t>
            </a:r>
          </a:p>
        </p:txBody>
      </p:sp>
      <p:sp>
        <p:nvSpPr>
          <p:cNvPr id="3" name="Content Placeholder 2">
            <a:extLst>
              <a:ext uri="{FF2B5EF4-FFF2-40B4-BE49-F238E27FC236}">
                <a16:creationId xmlns:a16="http://schemas.microsoft.com/office/drawing/2014/main" id="{3F509368-7954-472E-9C19-25FA3D7FAE18}"/>
              </a:ext>
            </a:extLst>
          </p:cNvPr>
          <p:cNvSpPr>
            <a:spLocks noGrp="1"/>
          </p:cNvSpPr>
          <p:nvPr>
            <p:ph idx="1"/>
          </p:nvPr>
        </p:nvSpPr>
        <p:spPr>
          <a:xfrm>
            <a:off x="1077362" y="1671146"/>
            <a:ext cx="6484670" cy="4269683"/>
          </a:xfrm>
        </p:spPr>
        <p:txBody>
          <a:bodyPr>
            <a:normAutofit fontScale="62500" lnSpcReduction="20000"/>
          </a:bodyPr>
          <a:lstStyle/>
          <a:p>
            <a:pPr marL="560070" lvl="1" indent="-285750">
              <a:lnSpc>
                <a:spcPct val="110000"/>
              </a:lnSpc>
              <a:buFont typeface="Arial" panose="020B0604020202020204" pitchFamily="34" charset="0"/>
              <a:buChar char="•"/>
            </a:pPr>
            <a:r>
              <a:rPr lang="en-US" sz="3200" dirty="0"/>
              <a:t>Venue details fetched through </a:t>
            </a:r>
            <a:r>
              <a:rPr lang="en-US" sz="3200" dirty="0" err="1"/>
              <a:t>FourSquare</a:t>
            </a:r>
            <a:r>
              <a:rPr lang="en-US" sz="3200" dirty="0"/>
              <a:t> API: </a:t>
            </a:r>
          </a:p>
          <a:p>
            <a:pPr marL="834390" lvl="2" indent="-285750">
              <a:lnSpc>
                <a:spcPct val="110000"/>
              </a:lnSpc>
            </a:pPr>
            <a:r>
              <a:rPr lang="en-US" sz="2900" dirty="0"/>
              <a:t>Classifications, Names, Coordinates</a:t>
            </a:r>
          </a:p>
          <a:p>
            <a:pPr marL="560070" lvl="1" indent="-285750">
              <a:lnSpc>
                <a:spcPct val="110000"/>
              </a:lnSpc>
              <a:buFont typeface="Arial" panose="020B0604020202020204" pitchFamily="34" charset="0"/>
              <a:buChar char="•"/>
            </a:pPr>
            <a:r>
              <a:rPr lang="en-US" sz="3200" dirty="0"/>
              <a:t>List of Toronto Boroughs, Neighborhoods, and Postal Codes for each scraped from Wikipedia</a:t>
            </a:r>
          </a:p>
          <a:p>
            <a:pPr marL="834390" lvl="2" indent="-285750">
              <a:lnSpc>
                <a:spcPct val="110000"/>
              </a:lnSpc>
            </a:pPr>
            <a:r>
              <a:rPr lang="en-US" sz="2900" dirty="0">
                <a:hlinkClick r:id="rId2"/>
              </a:rPr>
              <a:t>https://en.wikipedia.org/wiki/List_of_postal_codes_of_Canada:_M</a:t>
            </a:r>
            <a:endParaRPr lang="en-US" sz="2900" dirty="0"/>
          </a:p>
          <a:p>
            <a:pPr marL="560070" lvl="1" indent="-285750">
              <a:lnSpc>
                <a:spcPct val="110000"/>
              </a:lnSpc>
              <a:buFont typeface="Arial" panose="020B0604020202020204" pitchFamily="34" charset="0"/>
              <a:buChar char="•"/>
            </a:pPr>
            <a:r>
              <a:rPr lang="en-US" sz="3200" dirty="0"/>
              <a:t>List of Toronto Postal Codes and associated geographical coordinates for each. </a:t>
            </a:r>
          </a:p>
          <a:p>
            <a:pPr marL="834390" lvl="2" indent="-285750">
              <a:lnSpc>
                <a:spcPct val="110000"/>
              </a:lnSpc>
            </a:pPr>
            <a:r>
              <a:rPr lang="en-US" sz="2900" dirty="0"/>
              <a:t>https://cocl.us/Geospatial_data</a:t>
            </a:r>
          </a:p>
          <a:p>
            <a:pPr marL="560070" lvl="1" indent="-285750">
              <a:lnSpc>
                <a:spcPct val="110000"/>
              </a:lnSpc>
              <a:buFont typeface="Arial" panose="020B0604020202020204" pitchFamily="34" charset="0"/>
              <a:buChar char="•"/>
            </a:pPr>
            <a:r>
              <a:rPr lang="en-US" sz="3200" dirty="0"/>
              <a:t>2016 Census data on Toronto population</a:t>
            </a:r>
          </a:p>
          <a:p>
            <a:pPr marL="834390" lvl="2" indent="-285750">
              <a:lnSpc>
                <a:spcPct val="110000"/>
              </a:lnSpc>
            </a:pPr>
            <a:r>
              <a:rPr lang="en-US" sz="2900" b="0" i="0" u="sng" dirty="0">
                <a:effectLst/>
                <a:latin typeface="Helvetica Neue"/>
                <a:hlinkClick r:id="rId3"/>
              </a:rPr>
              <a:t>https://open.toronto.ca/dataset/neighbourhood-profiles/</a:t>
            </a:r>
            <a:endParaRPr lang="en-US" sz="2900" dirty="0"/>
          </a:p>
          <a:p>
            <a:pPr marL="560070" lvl="1" indent="-285750">
              <a:lnSpc>
                <a:spcPct val="110000"/>
              </a:lnSpc>
            </a:pPr>
            <a:r>
              <a:rPr lang="en-US" sz="1900" dirty="0"/>
              <a:t>	</a:t>
            </a:r>
          </a:p>
          <a:p>
            <a:pPr marL="514350" indent="-285750">
              <a:lnSpc>
                <a:spcPct val="110000"/>
              </a:lnSpc>
              <a:buFont typeface="Wingdings" panose="05000000000000000000" pitchFamily="2" charset="2"/>
              <a:buChar char="§"/>
            </a:pPr>
            <a:endParaRPr lang="en-US" dirty="0"/>
          </a:p>
        </p:txBody>
      </p:sp>
      <p:sp>
        <p:nvSpPr>
          <p:cNvPr id="10" name="Rectangle 9">
            <a:extLst>
              <a:ext uri="{FF2B5EF4-FFF2-40B4-BE49-F238E27FC236}">
                <a16:creationId xmlns:a16="http://schemas.microsoft.com/office/drawing/2014/main" id="{53F28E32-1DC4-476E-A298-6C2066882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0"/>
            <a:ext cx="3456507" cy="34361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34">
            <a:extLst>
              <a:ext uri="{FF2B5EF4-FFF2-40B4-BE49-F238E27FC236}">
                <a16:creationId xmlns:a16="http://schemas.microsoft.com/office/drawing/2014/main" id="{59AD7FA5-98A4-4D87-9F03-9F3E6B19B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43880" y="-11926"/>
            <a:ext cx="3428987" cy="3467355"/>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7B624B2-894D-4F7A-B2F3-393D6564D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3434976"/>
            <a:ext cx="3467300" cy="3428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22735368-17CD-48E3-B886-DF9A79A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3434976"/>
            <a:ext cx="3467303" cy="172551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B131CD95-4390-46E7-8713-223CE3CAD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5160552"/>
            <a:ext cx="3467303" cy="169018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59331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2D97-996F-48B2-AD7A-C3EE712EADE3}"/>
              </a:ext>
            </a:extLst>
          </p:cNvPr>
          <p:cNvSpPr>
            <a:spLocks noGrp="1"/>
          </p:cNvSpPr>
          <p:nvPr>
            <p:ph type="title"/>
          </p:nvPr>
        </p:nvSpPr>
        <p:spPr>
          <a:xfrm>
            <a:off x="1077362" y="720434"/>
            <a:ext cx="9950103" cy="729994"/>
          </a:xfrm>
        </p:spPr>
        <p:txBody>
          <a:bodyPr/>
          <a:lstStyle/>
          <a:p>
            <a:r>
              <a:rPr lang="en-US"/>
              <a:t>Methodology: </a:t>
            </a:r>
            <a:endParaRPr lang="en-US" dirty="0"/>
          </a:p>
        </p:txBody>
      </p:sp>
      <p:graphicFrame>
        <p:nvGraphicFramePr>
          <p:cNvPr id="5" name="Content Placeholder 2">
            <a:extLst>
              <a:ext uri="{FF2B5EF4-FFF2-40B4-BE49-F238E27FC236}">
                <a16:creationId xmlns:a16="http://schemas.microsoft.com/office/drawing/2014/main" id="{15CD57BE-674B-46A4-837E-8AF55E5FFCCB}"/>
              </a:ext>
            </a:extLst>
          </p:cNvPr>
          <p:cNvGraphicFramePr>
            <a:graphicFrameLocks noGrp="1"/>
          </p:cNvGraphicFramePr>
          <p:nvPr>
            <p:ph idx="1"/>
          </p:nvPr>
        </p:nvGraphicFramePr>
        <p:xfrm>
          <a:off x="1077362" y="1608083"/>
          <a:ext cx="9950103" cy="4332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99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A3D7368-8E28-4CDB-B0AC-5556FB163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1721E-B636-4EDD-9EA2-E75EC7A8F071}"/>
              </a:ext>
            </a:extLst>
          </p:cNvPr>
          <p:cNvSpPr>
            <a:spLocks noGrp="1"/>
          </p:cNvSpPr>
          <p:nvPr>
            <p:ph type="title"/>
          </p:nvPr>
        </p:nvSpPr>
        <p:spPr>
          <a:xfrm>
            <a:off x="1077362" y="720435"/>
            <a:ext cx="3273921" cy="666931"/>
          </a:xfrm>
        </p:spPr>
        <p:txBody>
          <a:bodyPr>
            <a:normAutofit/>
          </a:bodyPr>
          <a:lstStyle/>
          <a:p>
            <a:r>
              <a:rPr lang="en-US" dirty="0"/>
              <a:t>Results</a:t>
            </a:r>
          </a:p>
        </p:txBody>
      </p:sp>
      <p:sp>
        <p:nvSpPr>
          <p:cNvPr id="8" name="Content Placeholder 7">
            <a:extLst>
              <a:ext uri="{FF2B5EF4-FFF2-40B4-BE49-F238E27FC236}">
                <a16:creationId xmlns:a16="http://schemas.microsoft.com/office/drawing/2014/main" id="{AD32AC6C-3C9B-4885-9C96-AA8FDBBDB983}"/>
              </a:ext>
            </a:extLst>
          </p:cNvPr>
          <p:cNvSpPr>
            <a:spLocks noGrp="1"/>
          </p:cNvSpPr>
          <p:nvPr>
            <p:ph idx="1"/>
          </p:nvPr>
        </p:nvSpPr>
        <p:spPr>
          <a:xfrm>
            <a:off x="1077362" y="1387366"/>
            <a:ext cx="3273921" cy="4553463"/>
          </a:xfrm>
        </p:spPr>
        <p:txBody>
          <a:bodyPr>
            <a:normAutofit lnSpcReduction="10000"/>
          </a:bodyPr>
          <a:lstStyle/>
          <a:p>
            <a:r>
              <a:rPr lang="en-US" sz="2000" dirty="0"/>
              <a:t>Toronto has 15 boroughs and 140 neighborhoods</a:t>
            </a:r>
          </a:p>
          <a:p>
            <a:r>
              <a:rPr lang="en-US" sz="2000" dirty="0"/>
              <a:t>The Central Bay Street neighborhood holds the most sandwich shops while 11 only have 1 each. </a:t>
            </a:r>
          </a:p>
          <a:p>
            <a:r>
              <a:rPr lang="en-US" sz="2000" dirty="0"/>
              <a:t>These 11 are used as potentials for further analysis of population and income. </a:t>
            </a:r>
          </a:p>
          <a:p>
            <a:endParaRPr lang="en-US" dirty="0"/>
          </a:p>
          <a:p>
            <a:endParaRPr lang="en-US" dirty="0"/>
          </a:p>
        </p:txBody>
      </p:sp>
      <p:sp>
        <p:nvSpPr>
          <p:cNvPr id="13" name="Freeform: Shape 12">
            <a:extLst>
              <a:ext uri="{FF2B5EF4-FFF2-40B4-BE49-F238E27FC236}">
                <a16:creationId xmlns:a16="http://schemas.microsoft.com/office/drawing/2014/main" id="{7D54F700-08D0-4726-A250-835F6864C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8040" y="2618"/>
            <a:ext cx="3429123" cy="3430264"/>
          </a:xfrm>
          <a:custGeom>
            <a:avLst/>
            <a:gdLst>
              <a:gd name="connsiteX0" fmla="*/ 0 w 3429123"/>
              <a:gd name="connsiteY0" fmla="*/ 0 h 3430264"/>
              <a:gd name="connsiteX1" fmla="*/ 3429123 w 3429123"/>
              <a:gd name="connsiteY1" fmla="*/ 0 h 3430264"/>
              <a:gd name="connsiteX2" fmla="*/ 5092 w 3429123"/>
              <a:gd name="connsiteY2" fmla="*/ 3430264 h 3430264"/>
              <a:gd name="connsiteX3" fmla="*/ 0 w 3429123"/>
              <a:gd name="connsiteY3" fmla="*/ 3430264 h 3430264"/>
            </a:gdLst>
            <a:ahLst/>
            <a:cxnLst>
              <a:cxn ang="0">
                <a:pos x="connsiteX0" y="connsiteY0"/>
              </a:cxn>
              <a:cxn ang="0">
                <a:pos x="connsiteX1" y="connsiteY1"/>
              </a:cxn>
              <a:cxn ang="0">
                <a:pos x="connsiteX2" y="connsiteY2"/>
              </a:cxn>
              <a:cxn ang="0">
                <a:pos x="connsiteX3" y="connsiteY3"/>
              </a:cxn>
            </a:cxnLst>
            <a:rect l="l" t="t" r="r" b="b"/>
            <a:pathLst>
              <a:path w="3429123" h="3430264">
                <a:moveTo>
                  <a:pt x="0" y="0"/>
                </a:moveTo>
                <a:lnTo>
                  <a:pt x="3429123" y="0"/>
                </a:lnTo>
                <a:lnTo>
                  <a:pt x="5092" y="3430264"/>
                </a:lnTo>
                <a:lnTo>
                  <a:pt x="0" y="3430264"/>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963C772F-1518-4105-9826-49E8DCECA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8040" y="3427486"/>
            <a:ext cx="3483870" cy="34328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C2C66C9-CBA6-4BAB-86CF-5603348D7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9837" y="3431305"/>
            <a:ext cx="3482163" cy="343026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34BA12F-ECA8-4178-AA4D-20FA2717E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27794" y="3399851"/>
            <a:ext cx="3432752" cy="3495659"/>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Content Placeholder 3" descr="Map&#10;&#10;Description automatically generated">
            <a:extLst>
              <a:ext uri="{FF2B5EF4-FFF2-40B4-BE49-F238E27FC236}">
                <a16:creationId xmlns:a16="http://schemas.microsoft.com/office/drawing/2014/main" id="{6318282A-A0A5-4E4A-BC2E-0E45BBCC6D6D}"/>
              </a:ext>
            </a:extLst>
          </p:cNvPr>
          <p:cNvPicPr>
            <a:picLocks/>
          </p:cNvPicPr>
          <p:nvPr/>
        </p:nvPicPr>
        <p:blipFill rotWithShape="1">
          <a:blip r:embed="rId2"/>
          <a:srcRect t="16958" r="-2" b="8465"/>
          <a:stretch/>
        </p:blipFill>
        <p:spPr>
          <a:xfrm>
            <a:off x="5218040" y="-6057"/>
            <a:ext cx="6973339" cy="3445245"/>
          </a:xfrm>
          <a:custGeom>
            <a:avLst/>
            <a:gdLst/>
            <a:ahLst/>
            <a:cxnLst/>
            <a:rect l="l" t="t" r="r" b="b"/>
            <a:pathLst>
              <a:path w="6973339" h="3445245">
                <a:moveTo>
                  <a:pt x="0" y="0"/>
                </a:moveTo>
                <a:lnTo>
                  <a:pt x="6973339" y="0"/>
                </a:lnTo>
                <a:lnTo>
                  <a:pt x="6973339" y="3445245"/>
                </a:lnTo>
                <a:lnTo>
                  <a:pt x="0" y="3445245"/>
                </a:lnTo>
                <a:lnTo>
                  <a:pt x="0" y="3437361"/>
                </a:lnTo>
                <a:lnTo>
                  <a:pt x="3428999" y="2120"/>
                </a:lnTo>
                <a:lnTo>
                  <a:pt x="0" y="2120"/>
                </a:lnTo>
                <a:close/>
              </a:path>
            </a:pathLst>
          </a:custGeom>
        </p:spPr>
      </p:pic>
    </p:spTree>
    <p:extLst>
      <p:ext uri="{BB962C8B-B14F-4D97-AF65-F5344CB8AC3E}">
        <p14:creationId xmlns:p14="http://schemas.microsoft.com/office/powerpoint/2010/main" val="97621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6C0A4-B0A8-46A3-897F-2D59AD92EE18}"/>
              </a:ext>
            </a:extLst>
          </p:cNvPr>
          <p:cNvSpPr>
            <a:spLocks noGrp="1"/>
          </p:cNvSpPr>
          <p:nvPr>
            <p:ph type="title"/>
          </p:nvPr>
        </p:nvSpPr>
        <p:spPr>
          <a:xfrm>
            <a:off x="1055833" y="452423"/>
            <a:ext cx="4855352" cy="619634"/>
          </a:xfrm>
        </p:spPr>
        <p:txBody>
          <a:bodyPr>
            <a:normAutofit/>
          </a:bodyPr>
          <a:lstStyle/>
          <a:p>
            <a:r>
              <a:rPr lang="en-US" dirty="0"/>
              <a:t>Discussion</a:t>
            </a:r>
          </a:p>
        </p:txBody>
      </p:sp>
      <p:sp>
        <p:nvSpPr>
          <p:cNvPr id="8" name="Content Placeholder 7">
            <a:extLst>
              <a:ext uri="{FF2B5EF4-FFF2-40B4-BE49-F238E27FC236}">
                <a16:creationId xmlns:a16="http://schemas.microsoft.com/office/drawing/2014/main" id="{0CF2F581-2FCB-4196-B0F3-5EBA772F0413}"/>
              </a:ext>
            </a:extLst>
          </p:cNvPr>
          <p:cNvSpPr>
            <a:spLocks noGrp="1"/>
          </p:cNvSpPr>
          <p:nvPr>
            <p:ph idx="1"/>
          </p:nvPr>
        </p:nvSpPr>
        <p:spPr>
          <a:xfrm>
            <a:off x="1077362" y="1198179"/>
            <a:ext cx="5386500" cy="5207398"/>
          </a:xfrm>
        </p:spPr>
        <p:txBody>
          <a:bodyPr>
            <a:normAutofit/>
          </a:bodyPr>
          <a:lstStyle/>
          <a:p>
            <a:r>
              <a:rPr lang="en-US" sz="2000" dirty="0"/>
              <a:t>Analysis identified two neighborhoods that meet the needs of a small business owner who is seeking to open a sandwich shop</a:t>
            </a:r>
          </a:p>
          <a:p>
            <a:pPr marL="560070" lvl="1" indent="-285750">
              <a:buFont typeface="Arial" panose="020B0604020202020204" pitchFamily="34" charset="0"/>
              <a:buChar char="•"/>
            </a:pPr>
            <a:r>
              <a:rPr lang="en-US" sz="1800" b="0" dirty="0"/>
              <a:t>Mimico</a:t>
            </a:r>
          </a:p>
          <a:p>
            <a:pPr marL="560070" lvl="1" indent="-285750">
              <a:buFont typeface="Arial" panose="020B0604020202020204" pitchFamily="34" charset="0"/>
              <a:buChar char="•"/>
            </a:pPr>
            <a:r>
              <a:rPr lang="en-US" sz="1800" b="0" dirty="0"/>
              <a:t>Steeles</a:t>
            </a:r>
          </a:p>
          <a:p>
            <a:r>
              <a:rPr lang="en-US" sz="2000" dirty="0"/>
              <a:t>Both neighborhoods have a demonstrated interest in this type of venue, while not being oversaturated. </a:t>
            </a:r>
          </a:p>
          <a:p>
            <a:r>
              <a:rPr lang="en-US" sz="2000" dirty="0"/>
              <a:t>Additionally, each neighborhood had a significant population to grow a customer base and where a large portion of the population had an income greater than $100k. </a:t>
            </a:r>
          </a:p>
        </p:txBody>
      </p:sp>
      <p:sp>
        <p:nvSpPr>
          <p:cNvPr id="20" name="Freeform: Shape 12">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Map&#10;&#10;Description automatically generated">
            <a:extLst>
              <a:ext uri="{FF2B5EF4-FFF2-40B4-BE49-F238E27FC236}">
                <a16:creationId xmlns:a16="http://schemas.microsoft.com/office/drawing/2014/main" id="{A2177886-EE10-478C-8C1E-1AD2BA287E76}"/>
              </a:ext>
            </a:extLst>
          </p:cNvPr>
          <p:cNvPicPr>
            <a:picLocks/>
          </p:cNvPicPr>
          <p:nvPr/>
        </p:nvPicPr>
        <p:blipFill rotWithShape="1">
          <a:blip r:embed="rId2"/>
          <a:srcRect l="13735" r="33736" b="2"/>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155862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A929C1E-D8F4-4A72-B3A3-525B158C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F3B8C-6D41-4BA8-9A0B-07FA19F1B44F}"/>
              </a:ext>
            </a:extLst>
          </p:cNvPr>
          <p:cNvSpPr>
            <a:spLocks noGrp="1"/>
          </p:cNvSpPr>
          <p:nvPr>
            <p:ph type="title"/>
          </p:nvPr>
        </p:nvSpPr>
        <p:spPr>
          <a:xfrm>
            <a:off x="1077363" y="1597960"/>
            <a:ext cx="3266037" cy="2154233"/>
          </a:xfrm>
        </p:spPr>
        <p:txBody>
          <a:bodyPr vert="horz" lIns="91440" tIns="45720" rIns="91440" bIns="45720" rtlCol="0" anchor="b">
            <a:normAutofit/>
          </a:bodyPr>
          <a:lstStyle/>
          <a:p>
            <a:r>
              <a:rPr lang="en-US" sz="3600" b="1" kern="1200" dirty="0">
                <a:solidFill>
                  <a:schemeClr val="tx1"/>
                </a:solidFill>
                <a:effectLst/>
                <a:latin typeface="+mj-lt"/>
                <a:ea typeface="+mj-ea"/>
                <a:cs typeface="+mj-cs"/>
              </a:rPr>
              <a:t>Conclusion</a:t>
            </a:r>
            <a:endParaRPr lang="en-US" sz="2800" b="1" kern="1200" dirty="0">
              <a:solidFill>
                <a:schemeClr val="tx1"/>
              </a:solidFill>
              <a:effectLst/>
              <a:latin typeface="+mj-lt"/>
              <a:ea typeface="+mj-ea"/>
              <a:cs typeface="+mj-cs"/>
            </a:endParaRPr>
          </a:p>
        </p:txBody>
      </p:sp>
      <p:sp>
        <p:nvSpPr>
          <p:cNvPr id="32" name="Freeform: Shape 31">
            <a:extLst>
              <a:ext uri="{FF2B5EF4-FFF2-40B4-BE49-F238E27FC236}">
                <a16:creationId xmlns:a16="http://schemas.microsoft.com/office/drawing/2014/main" id="{4688C57F-18E6-4B7B-896C-59DF44273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6" name="Title 1">
            <a:extLst>
              <a:ext uri="{FF2B5EF4-FFF2-40B4-BE49-F238E27FC236}">
                <a16:creationId xmlns:a16="http://schemas.microsoft.com/office/drawing/2014/main" id="{BB848439-5E82-4C29-852D-473E03522FAD}"/>
              </a:ext>
            </a:extLst>
          </p:cNvPr>
          <p:cNvGraphicFramePr/>
          <p:nvPr>
            <p:extLst>
              <p:ext uri="{D42A27DB-BD31-4B8C-83A1-F6EECF244321}">
                <p14:modId xmlns:p14="http://schemas.microsoft.com/office/powerpoint/2010/main" val="461149696"/>
              </p:ext>
            </p:extLst>
          </p:nvPr>
        </p:nvGraphicFramePr>
        <p:xfrm>
          <a:off x="5190565" y="809625"/>
          <a:ext cx="5787020" cy="514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8842805"/>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1462</TotalTime>
  <Words>394</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 Next LT Pro Light</vt:lpstr>
      <vt:lpstr>Helvetica Neue</vt:lpstr>
      <vt:lpstr>Wingdings</vt:lpstr>
      <vt:lpstr>BlocksVTI</vt:lpstr>
      <vt:lpstr>Battle of the Neighborhoods: Toronto</vt:lpstr>
      <vt:lpstr>Business Problem</vt:lpstr>
      <vt:lpstr>Data</vt:lpstr>
      <vt:lpstr>Methodology: </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Donnelly</dc:creator>
  <cp:lastModifiedBy>Jon Donnelly</cp:lastModifiedBy>
  <cp:revision>9</cp:revision>
  <dcterms:created xsi:type="dcterms:W3CDTF">2021-05-01T04:44:24Z</dcterms:created>
  <dcterms:modified xsi:type="dcterms:W3CDTF">2021-05-02T05:06:26Z</dcterms:modified>
</cp:coreProperties>
</file>