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281" r:id="rId8"/>
    <p:sldId id="391" r:id="rId9"/>
    <p:sldId id="392" r:id="rId10"/>
    <p:sldId id="321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DF577-C30D-417F-B615-3302D2253E8C}" v="315" dt="2022-05-04T16:41:08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1" d="100"/>
          <a:sy n="61" d="100"/>
        </p:scale>
        <p:origin x="52" y="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F28FC-EEDF-4ADE-8DD8-6B6FDAE595B5}" type="datetime1">
              <a:rPr lang="de-DE" smtClean="0"/>
              <a:t>04.05.2022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DBC5CC-54D7-4FDA-9C5E-6B3403E5AEA6}" type="datetime1">
              <a:rPr lang="de-DE" smtClean="0"/>
              <a:t>04.05.2022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BB3949-A74E-4375-9902-BE6F3E4041B8}" type="datetime1">
              <a:rPr lang="de-DE" smtClean="0"/>
              <a:t>04.05.2022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317CFD-DAA6-4172-B7CB-840253C119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D49ABAD-E61B-4B88-9ACF-FB6760CFA54D}" type="datetime1">
              <a:rPr lang="de-DE" smtClean="0"/>
              <a:t>04.05.2022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CC6EE-1E92-4A65-8D49-DD382FD48B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94A838A-A666-46A4-92C0-E6AED990629C}" type="datetime1">
              <a:rPr lang="de-DE" smtClean="0"/>
              <a:t>04.05.2022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x.adobe.com/de/dimension/using/cgi-3d-lighting-tips-techniques.html" TargetMode="External"/><Relationship Id="rId3" Type="http://schemas.openxmlformats.org/officeDocument/2006/relationships/hyperlink" Target="https://docs.blender.org/manual/en/latest/render/lights/index.html" TargetMode="External"/><Relationship Id="rId7" Type="http://schemas.openxmlformats.org/officeDocument/2006/relationships/hyperlink" Target="https://www.youtube.com/watch?v=RT2Vexn_L1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.wikibooks.org/wiki/Blender_3D/_Tutorials/_Licht/_Beleuchtung_optimieren" TargetMode="External"/><Relationship Id="rId5" Type="http://schemas.openxmlformats.org/officeDocument/2006/relationships/hyperlink" Target="https://docs.blender.org/manual/en/latest/render/cycles/light_settings.html" TargetMode="External"/><Relationship Id="rId4" Type="http://schemas.openxmlformats.org/officeDocument/2006/relationships/hyperlink" Target="https://docs.blender.org/manual/en/latest/render/eevee/ligh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744" y="1183802"/>
            <a:ext cx="5876842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e-DE" sz="3600" dirty="0"/>
              <a:t>Exposé zum Referat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„Beleuchtung / </a:t>
            </a:r>
            <a:br>
              <a:rPr lang="de-DE" sz="3600" dirty="0"/>
            </a:br>
            <a:r>
              <a:rPr lang="de-DE" sz="3600" dirty="0"/>
              <a:t>	Lichtquellen“</a:t>
            </a:r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324627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0560" y="3728956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Linus Kurze, Dirk Dresselhaus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-428185"/>
            <a:ext cx="3566160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3119878"/>
            <a:ext cx="3565524" cy="2351087"/>
          </a:xfrm>
        </p:spPr>
        <p:txBody>
          <a:bodyPr wrap="square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700" dirty="0"/>
              <a:t>Einführung</a:t>
            </a:r>
          </a:p>
          <a:p>
            <a:pPr rtl="0">
              <a:lnSpc>
                <a:spcPct val="100000"/>
              </a:lnSpc>
            </a:pPr>
            <a:r>
              <a:rPr lang="de-DE" sz="1700" dirty="0"/>
              <a:t>Gliederung des Referates</a:t>
            </a:r>
          </a:p>
          <a:p>
            <a:pPr rtl="0">
              <a:lnSpc>
                <a:spcPct val="100000"/>
              </a:lnSpc>
            </a:pPr>
            <a:r>
              <a:rPr lang="de-DE" sz="1700" dirty="0"/>
              <a:t>Komplexes Beispiel</a:t>
            </a:r>
          </a:p>
          <a:p>
            <a:pPr rtl="0">
              <a:lnSpc>
                <a:spcPct val="100000"/>
              </a:lnSpc>
            </a:pPr>
            <a:r>
              <a:rPr lang="de-DE" sz="1700" dirty="0"/>
              <a:t>Live Beispiel</a:t>
            </a:r>
          </a:p>
          <a:p>
            <a:pPr rtl="0">
              <a:lnSpc>
                <a:spcPct val="100000"/>
              </a:lnSpc>
            </a:pPr>
            <a:r>
              <a:rPr lang="de-DE" sz="1700" dirty="0"/>
              <a:t>Quellen</a:t>
            </a:r>
          </a:p>
          <a:p>
            <a:pPr rtl="0">
              <a:lnSpc>
                <a:spcPct val="100000"/>
              </a:lnSpc>
            </a:pPr>
            <a:endParaRPr lang="de-DE" sz="1700" dirty="0"/>
          </a:p>
        </p:txBody>
      </p:sp>
      <p:pic>
        <p:nvPicPr>
          <p:cNvPr id="19" name="Bildplatzhalter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E5D7B-2BD1-00CE-8C01-64F78CC5AA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6500"/>
          <a:stretch/>
        </p:blipFill>
        <p:spPr>
          <a:xfrm>
            <a:off x="5855625" y="730206"/>
            <a:ext cx="3719299" cy="3610567"/>
          </a:xfrm>
          <a:noFill/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40555"/>
            <a:ext cx="4500562" cy="1562959"/>
          </a:xfrm>
        </p:spPr>
        <p:txBody>
          <a:bodyPr rtlCol="0"/>
          <a:lstStyle/>
          <a:p>
            <a:pPr rtl="0"/>
            <a:r>
              <a:rPr lang="de-DE" dirty="0"/>
              <a:t>Einführung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3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92000" y="3341854"/>
            <a:ext cx="6221412" cy="3319245"/>
          </a:xfrm>
          <a:noFill/>
        </p:spPr>
        <p:txBody>
          <a:bodyPr rtlCol="0">
            <a:norm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Notwendigkeit / Motivation von Lichtquelleneinsatz in 3D Modellierung und Animation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Auswirkung von fehlendem Licht</a:t>
            </a:r>
          </a:p>
          <a:p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Wirkung von Objekten durch Lichteinsatz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Wirkung von Texturen durch Lichteinsatz</a:t>
            </a:r>
          </a:p>
          <a:p>
            <a:pPr rtl="0"/>
            <a:endParaRPr lang="de-DE" dirty="0"/>
          </a:p>
        </p:txBody>
      </p:sp>
      <p:pic>
        <p:nvPicPr>
          <p:cNvPr id="22" name="Bildplatzhalter 21" descr="Ein Bild, das Text, Monitor, Projektor, Nachthimmel enthält.&#10;&#10;Automatisch generierte Beschreibung">
            <a:extLst>
              <a:ext uri="{FF2B5EF4-FFF2-40B4-BE49-F238E27FC236}">
                <a16:creationId xmlns:a16="http://schemas.microsoft.com/office/drawing/2014/main" id="{13E5703E-26EB-4A16-6AB3-C257669971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74" t="31907" r="1155" b="19204"/>
          <a:stretch/>
        </p:blipFill>
        <p:spPr>
          <a:xfrm>
            <a:off x="0" y="0"/>
            <a:ext cx="12168000" cy="2858814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de-DE" dirty="0"/>
              <a:t>Gliederung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584229"/>
            <a:ext cx="3563936" cy="535354"/>
          </a:xfrm>
        </p:spPr>
        <p:txBody>
          <a:bodyPr rtlCol="0"/>
          <a:lstStyle/>
          <a:p>
            <a:pPr rtl="0"/>
            <a:r>
              <a:rPr lang="de-DE" dirty="0"/>
              <a:t>1.) Einführung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285159"/>
            <a:ext cx="3563936" cy="398712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de-DE" dirty="0"/>
              <a:t>Siehe vorige Folie</a:t>
            </a:r>
          </a:p>
          <a:p>
            <a:pPr marL="0" lv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584229"/>
            <a:ext cx="3566160" cy="535354"/>
          </a:xfrm>
        </p:spPr>
        <p:txBody>
          <a:bodyPr rtlCol="0"/>
          <a:lstStyle/>
          <a:p>
            <a:pPr rtl="0"/>
            <a:r>
              <a:rPr lang="de-DE" dirty="0"/>
              <a:t>3.) Renderer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280224"/>
            <a:ext cx="3508755" cy="2233621"/>
          </a:xfrm>
        </p:spPr>
        <p:txBody>
          <a:bodyPr rtlCol="0">
            <a:normAutofit/>
          </a:bodyPr>
          <a:lstStyle/>
          <a:p>
            <a:pPr lvl="0" rtl="0"/>
            <a:r>
              <a:rPr lang="de-DE" dirty="0"/>
              <a:t>Renderer in Blender bezogen auf Lichtquellen</a:t>
            </a:r>
          </a:p>
          <a:p>
            <a:pPr lvl="0" rtl="0"/>
            <a:r>
              <a:rPr lang="de-DE" dirty="0" err="1"/>
              <a:t>Cycles</a:t>
            </a:r>
            <a:endParaRPr lang="de-DE" dirty="0"/>
          </a:p>
          <a:p>
            <a:pPr lvl="0" rtl="0"/>
            <a:r>
              <a:rPr lang="de-DE" dirty="0"/>
              <a:t>EEVE</a:t>
            </a:r>
          </a:p>
          <a:p>
            <a:pPr lvl="0" rtl="0"/>
            <a:r>
              <a:rPr lang="de-DE" dirty="0" err="1"/>
              <a:t>FreeStyle</a:t>
            </a:r>
            <a:r>
              <a:rPr lang="de-DE" dirty="0"/>
              <a:t> (nur erwähnen)</a:t>
            </a:r>
          </a:p>
          <a:p>
            <a:pPr lvl="0" rtl="0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2530151"/>
            <a:ext cx="3566160" cy="535354"/>
          </a:xfrm>
        </p:spPr>
        <p:txBody>
          <a:bodyPr rtlCol="0"/>
          <a:lstStyle/>
          <a:p>
            <a:pPr rtl="0"/>
            <a:r>
              <a:rPr lang="de-DE" dirty="0"/>
              <a:t>6.) Übersicht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3226146"/>
            <a:ext cx="3508755" cy="636005"/>
          </a:xfrm>
        </p:spPr>
        <p:txBody>
          <a:bodyPr rtlCol="0">
            <a:normAutofit/>
          </a:bodyPr>
          <a:lstStyle/>
          <a:p>
            <a:pPr lvl="0" rtl="0"/>
            <a:r>
              <a:rPr lang="de-DE" dirty="0"/>
              <a:t>Zusammenfassung der wichtigsten Eigenschaften der Lichtquellen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45E1390C-B612-58C7-CD7B-1C5ADF3BE61C}"/>
              </a:ext>
            </a:extLst>
          </p:cNvPr>
          <p:cNvSpPr txBox="1">
            <a:spLocks/>
          </p:cNvSpPr>
          <p:nvPr/>
        </p:nvSpPr>
        <p:spPr>
          <a:xfrm>
            <a:off x="461526" y="3008374"/>
            <a:ext cx="356393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2.) Lichtquellen</a:t>
            </a:r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F9393C77-9843-ADA9-0CD2-42B7459D7C65}"/>
              </a:ext>
            </a:extLst>
          </p:cNvPr>
          <p:cNvSpPr txBox="1">
            <a:spLocks/>
          </p:cNvSpPr>
          <p:nvPr/>
        </p:nvSpPr>
        <p:spPr>
          <a:xfrm>
            <a:off x="470138" y="3709304"/>
            <a:ext cx="3563936" cy="223362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Point</a:t>
            </a:r>
          </a:p>
          <a:p>
            <a:r>
              <a:rPr lang="de-DE" dirty="0"/>
              <a:t>Sun</a:t>
            </a:r>
          </a:p>
          <a:p>
            <a:r>
              <a:rPr lang="de-DE" dirty="0"/>
              <a:t>Spot</a:t>
            </a:r>
          </a:p>
          <a:p>
            <a:r>
              <a:rPr lang="de-DE" dirty="0"/>
              <a:t>Area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432AFED2-CF0A-3119-97D3-4CE9E985FA04}"/>
              </a:ext>
            </a:extLst>
          </p:cNvPr>
          <p:cNvSpPr txBox="1">
            <a:spLocks/>
          </p:cNvSpPr>
          <p:nvPr/>
        </p:nvSpPr>
        <p:spPr>
          <a:xfrm>
            <a:off x="4336323" y="4732066"/>
            <a:ext cx="3566160" cy="49690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de-DE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4.) Live Beispiel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C273F037-D862-3A97-48FB-BFB1AA6CADB2}"/>
              </a:ext>
            </a:extLst>
          </p:cNvPr>
          <p:cNvSpPr txBox="1">
            <a:spLocks/>
          </p:cNvSpPr>
          <p:nvPr/>
        </p:nvSpPr>
        <p:spPr>
          <a:xfrm>
            <a:off x="8142136" y="1602961"/>
            <a:ext cx="3566160" cy="49690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de-DE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5.) Komplexes Beispiel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ECA0F0D5-9BC8-B746-6B8D-16544C9FBCCA}"/>
              </a:ext>
            </a:extLst>
          </p:cNvPr>
          <p:cNvSpPr txBox="1">
            <a:spLocks/>
          </p:cNvSpPr>
          <p:nvPr/>
        </p:nvSpPr>
        <p:spPr>
          <a:xfrm>
            <a:off x="8188458" y="3880942"/>
            <a:ext cx="3566160" cy="49690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de-DE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7.) Ausblich</a:t>
            </a:r>
          </a:p>
        </p:txBody>
      </p:sp>
      <p:sp>
        <p:nvSpPr>
          <p:cNvPr id="25" name="Textplatzhalter 11">
            <a:extLst>
              <a:ext uri="{FF2B5EF4-FFF2-40B4-BE49-F238E27FC236}">
                <a16:creationId xmlns:a16="http://schemas.microsoft.com/office/drawing/2014/main" id="{54D6FED1-FAAA-8D99-3F7F-89FE0363F843}"/>
              </a:ext>
            </a:extLst>
          </p:cNvPr>
          <p:cNvSpPr txBox="1">
            <a:spLocks/>
          </p:cNvSpPr>
          <p:nvPr/>
        </p:nvSpPr>
        <p:spPr>
          <a:xfrm>
            <a:off x="8235363" y="5267646"/>
            <a:ext cx="3566160" cy="49690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de-DE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8.) Quellen</a:t>
            </a:r>
          </a:p>
        </p:txBody>
      </p:sp>
      <p:sp>
        <p:nvSpPr>
          <p:cNvPr id="27" name="Inhaltsplatzhalter 10">
            <a:extLst>
              <a:ext uri="{FF2B5EF4-FFF2-40B4-BE49-F238E27FC236}">
                <a16:creationId xmlns:a16="http://schemas.microsoft.com/office/drawing/2014/main" id="{0D76E47F-6392-45F7-A44F-25D61D962BB7}"/>
              </a:ext>
            </a:extLst>
          </p:cNvPr>
          <p:cNvSpPr txBox="1">
            <a:spLocks/>
          </p:cNvSpPr>
          <p:nvPr/>
        </p:nvSpPr>
        <p:spPr>
          <a:xfrm>
            <a:off x="8188458" y="4486921"/>
            <a:ext cx="3508755" cy="93729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Addons</a:t>
            </a:r>
            <a:endParaRPr lang="de-DE" dirty="0"/>
          </a:p>
          <a:p>
            <a:r>
              <a:rPr lang="de-DE" dirty="0"/>
              <a:t>Selbstleuchtende Materialien</a:t>
            </a:r>
          </a:p>
        </p:txBody>
      </p:sp>
      <p:sp>
        <p:nvSpPr>
          <p:cNvPr id="28" name="Inhaltsplatzhalter 10">
            <a:extLst>
              <a:ext uri="{FF2B5EF4-FFF2-40B4-BE49-F238E27FC236}">
                <a16:creationId xmlns:a16="http://schemas.microsoft.com/office/drawing/2014/main" id="{0BB1F9F4-9436-5974-BB3A-C66486FC0C21}"/>
              </a:ext>
            </a:extLst>
          </p:cNvPr>
          <p:cNvSpPr txBox="1">
            <a:spLocks/>
          </p:cNvSpPr>
          <p:nvPr/>
        </p:nvSpPr>
        <p:spPr>
          <a:xfrm>
            <a:off x="8235363" y="5860283"/>
            <a:ext cx="3508755" cy="63600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Siehe folgende Folien</a:t>
            </a:r>
          </a:p>
        </p:txBody>
      </p:sp>
      <p:sp>
        <p:nvSpPr>
          <p:cNvPr id="29" name="Inhaltsplatzhalter 8">
            <a:extLst>
              <a:ext uri="{FF2B5EF4-FFF2-40B4-BE49-F238E27FC236}">
                <a16:creationId xmlns:a16="http://schemas.microsoft.com/office/drawing/2014/main" id="{097F8F39-D88D-5710-6001-5C17BC0290DF}"/>
              </a:ext>
            </a:extLst>
          </p:cNvPr>
          <p:cNvSpPr txBox="1">
            <a:spLocks/>
          </p:cNvSpPr>
          <p:nvPr/>
        </p:nvSpPr>
        <p:spPr>
          <a:xfrm>
            <a:off x="4380202" y="5383270"/>
            <a:ext cx="3563936" cy="398712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Demonstration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0" name="Inhaltsplatzhalter 8">
            <a:extLst>
              <a:ext uri="{FF2B5EF4-FFF2-40B4-BE49-F238E27FC236}">
                <a16:creationId xmlns:a16="http://schemas.microsoft.com/office/drawing/2014/main" id="{C80E5E00-21A3-8666-6AE1-C338F66A4054}"/>
              </a:ext>
            </a:extLst>
          </p:cNvPr>
          <p:cNvSpPr txBox="1">
            <a:spLocks/>
          </p:cNvSpPr>
          <p:nvPr/>
        </p:nvSpPr>
        <p:spPr>
          <a:xfrm>
            <a:off x="8112068" y="2178400"/>
            <a:ext cx="3563936" cy="398712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Erläuterung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1072055"/>
            <a:ext cx="5437187" cy="750268"/>
          </a:xfrm>
        </p:spPr>
        <p:txBody>
          <a:bodyPr rtlCol="0"/>
          <a:lstStyle/>
          <a:p>
            <a:pPr rtl="0"/>
            <a:r>
              <a:rPr lang="de-DE" dirty="0"/>
              <a:t>Komplexes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A05972BD-C1C1-95A0-37B6-816036E5D1D0}"/>
              </a:ext>
            </a:extLst>
          </p:cNvPr>
          <p:cNvSpPr txBox="1">
            <a:spLocks/>
          </p:cNvSpPr>
          <p:nvPr/>
        </p:nvSpPr>
        <p:spPr>
          <a:xfrm>
            <a:off x="658813" y="2505145"/>
            <a:ext cx="8705904" cy="3319245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Komplexe Szene mit vielen verschiedenen Materialien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Mehrere verschiedene Lichtquellen, die im Raum verteilt sind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Wirkung von Objekten durch Lichteinsatz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Beispielsweise ein Straßenzug bei Nacht, mit fahrenden Autos, Straßenlaternen, einer Ampel, beleuchteten Fenstern, dem Mond,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998839"/>
            <a:ext cx="3566160" cy="1022462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de-DE" sz="4800" dirty="0"/>
              <a:t>Live Beispiel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6</a:t>
            </a:fld>
            <a:endParaRPr lang="de-DE"/>
          </a:p>
        </p:txBody>
      </p:sp>
      <p:pic>
        <p:nvPicPr>
          <p:cNvPr id="2050" name="Picture 2" descr="full body blender monkey (Suzanne) - Download Free 3D model by  mrsnowmanfan20YT (@mrsnowmanfan20YT) [677e9dc]">
            <a:extLst>
              <a:ext uri="{FF2B5EF4-FFF2-40B4-BE49-F238E27FC236}">
                <a16:creationId xmlns:a16="http://schemas.microsoft.com/office/drawing/2014/main" id="{10F32961-A132-957C-52E2-CB43B527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58" y="39151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DDC7F6DE-C91F-4699-FD51-2A956980AFA1}"/>
              </a:ext>
            </a:extLst>
          </p:cNvPr>
          <p:cNvSpPr txBox="1">
            <a:spLocks/>
          </p:cNvSpPr>
          <p:nvPr/>
        </p:nvSpPr>
        <p:spPr>
          <a:xfrm>
            <a:off x="550863" y="4649255"/>
            <a:ext cx="8705904" cy="3319245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 verschiedenen Lichtquellen (Point, Sun, Spot, Area)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einer kleinen Szene nacheinander zeigen und wichtige Parameter anpassen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Beispielsweise Szene mit Monkey-Kopf, Materialien, Bodenfläche, Sockel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0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98348"/>
            <a:ext cx="4500562" cy="1562959"/>
          </a:xfrm>
        </p:spPr>
        <p:txBody>
          <a:bodyPr rtlCol="0"/>
          <a:lstStyle/>
          <a:p>
            <a:pPr rtl="0"/>
            <a:r>
              <a:rPr lang="de-DE" sz="40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 dirty="0"/>
              <a:t>Mittwoch, 4. Mai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D354B6F-2993-1EAA-795B-AEE1B5010F9C}"/>
              </a:ext>
            </a:extLst>
          </p:cNvPr>
          <p:cNvSpPr txBox="1">
            <a:spLocks/>
          </p:cNvSpPr>
          <p:nvPr/>
        </p:nvSpPr>
        <p:spPr>
          <a:xfrm>
            <a:off x="698473" y="2021669"/>
            <a:ext cx="9864424" cy="4037983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https://docs.blender.org/manual/en/latest/render/lights/index.html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(mit Unterseiten)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https://docs.blender.org/manual/en/latest/render/eevee/lighting.html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(mit Unterseiten)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https://docs.blender.org/manual/en/latest/render/cycles/light_settings.html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(mit Unterseiten)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https://de.wikibooks.org/wiki/Blender_3D/_Tutorials/_Licht/_Beleuchtung_optimieren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https://www.youtube.com/watch?v=RT2Vexn_L1I</a:t>
            </a:r>
            <a:endParaRPr lang="de-DE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https://helpx.adobe.com/de/dimension/using/cgi-3d-lighting-tips-techniques.html</a:t>
            </a:r>
            <a:endParaRPr lang="de-DE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(wachsende Liste)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{AE1D2033-5BC2-4432-A3A1-EB565DC908FE}tf33713516_win32</Template>
  <TotalTime>0</TotalTime>
  <Words>376</Words>
  <Application>Microsoft Office PowerPoint</Application>
  <PresentationFormat>Breitbild</PresentationFormat>
  <Paragraphs>74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Symbol</vt:lpstr>
      <vt:lpstr>Walbaum Display</vt:lpstr>
      <vt:lpstr>3DFloatVTI</vt:lpstr>
      <vt:lpstr>Exposé zum Referat   „Beleuchtung /   Lichtquellen“</vt:lpstr>
      <vt:lpstr>Agenda</vt:lpstr>
      <vt:lpstr>Einführung</vt:lpstr>
      <vt:lpstr>Gliederung</vt:lpstr>
      <vt:lpstr>Komplexes Beispiel</vt:lpstr>
      <vt:lpstr>Live Beispiel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zum Referat   „Beleuchtung /   Lichtquellen“</dc:title>
  <dc:creator>Dirk Dresselhaus</dc:creator>
  <cp:lastModifiedBy>Dirk Dresselhaus</cp:lastModifiedBy>
  <cp:revision>2</cp:revision>
  <dcterms:created xsi:type="dcterms:W3CDTF">2022-05-04T15:23:04Z</dcterms:created>
  <dcterms:modified xsi:type="dcterms:W3CDTF">2022-05-04T16:43:36Z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