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4" r:id="rId18"/>
    <p:sldId id="276" r:id="rId19"/>
    <p:sldId id="277" r:id="rId20"/>
    <p:sldId id="278" r:id="rId21"/>
    <p:sldId id="280"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4008C-9D35-43B6-98BC-89D7366F0703}" type="datetimeFigureOut">
              <a:rPr lang="tr-TR" smtClean="0"/>
              <a:pPr/>
              <a:t>9.02.2018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B80E6-3B94-418C-B84A-43EBDC4D2F06}" type="slidenum">
              <a:rPr lang="tr-TR" smtClean="0"/>
              <a:pPr/>
              <a:t>‹#›</a:t>
            </a:fld>
            <a:endParaRPr lang="tr-TR"/>
          </a:p>
        </p:txBody>
      </p:sp>
    </p:spTree>
    <p:extLst>
      <p:ext uri="{BB962C8B-B14F-4D97-AF65-F5344CB8AC3E}">
        <p14:creationId xmlns:p14="http://schemas.microsoft.com/office/powerpoint/2010/main" val="225807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B8EB80E6-3B94-418C-B84A-43EBDC4D2F06}" type="slidenum">
              <a:rPr lang="tr-TR" smtClean="0"/>
              <a:pPr/>
              <a:t>10</a:t>
            </a:fld>
            <a:endParaRPr lang="tr-TR"/>
          </a:p>
        </p:txBody>
      </p:sp>
    </p:spTree>
    <p:extLst>
      <p:ext uri="{BB962C8B-B14F-4D97-AF65-F5344CB8AC3E}">
        <p14:creationId xmlns:p14="http://schemas.microsoft.com/office/powerpoint/2010/main" val="344145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9CF13977-6F8F-42E4-9A6C-5FBE5F89C73C}" type="datetime1">
              <a:rPr lang="tr-TR" smtClean="0"/>
              <a:pPr/>
              <a:t>9.02.2018</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01DB7F4D-1379-44F4-BD57-AD74AD9347E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A7D7F3F9-EEE6-4ABF-B06D-EF508E97C290}" type="datetime1">
              <a:rPr lang="tr-TR" smtClean="0"/>
              <a:pPr/>
              <a:t>9.02.2018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89A0BF7A-5105-42D4-88AF-24ECD8E5E2A5}" type="datetime1">
              <a:rPr lang="tr-TR" smtClean="0"/>
              <a:pPr/>
              <a:t>9.02.2018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fld id="{F84FAEF3-B5B8-4EA7-A722-101C5C1A3A7D}" type="datetime1">
              <a:rPr lang="tr-TR" smtClean="0"/>
              <a:pPr/>
              <a:t>9.02.2018</a:t>
            </a:fld>
            <a:endParaRPr lang="tr-TR"/>
          </a:p>
        </p:txBody>
      </p:sp>
      <p:sp>
        <p:nvSpPr>
          <p:cNvPr id="9" name="8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DE5DCFD0-C96F-4EBE-AB8A-B7E562797A3D}" type="datetime1">
              <a:rPr lang="tr-TR" smtClean="0"/>
              <a:pPr/>
              <a:t>9.02.2018</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01DB7F4D-1379-44F4-BD57-AD74AD9347E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27D853CA-AE6D-4692-A6CF-6B50C0CCE3A0}" type="datetime1">
              <a:rPr lang="tr-TR" smtClean="0"/>
              <a:pPr/>
              <a:t>9.02.2018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B29C0196-39B3-49D3-A1E8-A2E6EDA773F0}" type="datetime1">
              <a:rPr lang="tr-TR" smtClean="0"/>
              <a:pPr/>
              <a:t>9.02.2018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fld id="{BA40A5CF-278C-47C7-B48C-3DF09C306746}" type="datetime1">
              <a:rPr lang="tr-TR" smtClean="0"/>
              <a:pPr/>
              <a:t>9.02.2018</a:t>
            </a:fld>
            <a:endParaRPr lang="tr-TR"/>
          </a:p>
        </p:txBody>
      </p:sp>
      <p:sp>
        <p:nvSpPr>
          <p:cNvPr id="7" name="6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5E55864-6BF2-4D39-BCFA-649A87E1755C}" type="datetime1">
              <a:rPr lang="tr-TR" smtClean="0"/>
              <a:pPr/>
              <a:t>9.02.2018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fld id="{B0DD495A-78AF-4285-9450-7200C998EF37}" type="datetime1">
              <a:rPr lang="tr-TR" smtClean="0"/>
              <a:pPr/>
              <a:t>9.02.2018</a:t>
            </a:fld>
            <a:endParaRPr lang="tr-TR"/>
          </a:p>
        </p:txBody>
      </p:sp>
      <p:sp>
        <p:nvSpPr>
          <p:cNvPr id="22" name="21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F0C0F45B-DC71-450B-8618-CB5B54AF77CB}" type="datetime1">
              <a:rPr lang="tr-TR" smtClean="0"/>
              <a:pPr/>
              <a:t>9.02.2018</a:t>
            </a:fld>
            <a:endParaRPr lang="tr-TR"/>
          </a:p>
        </p:txBody>
      </p:sp>
      <p:sp>
        <p:nvSpPr>
          <p:cNvPr id="18" name="17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314A78-283C-4548-8CD7-469E6FE61EFD}" type="datetime1">
              <a:rPr lang="tr-TR" smtClean="0"/>
              <a:pPr/>
              <a:t>9.02.2018</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DB7F4D-1379-44F4-BD57-AD74AD9347E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a:t>OPERATING SYSTEM</a:t>
            </a:r>
          </a:p>
        </p:txBody>
      </p:sp>
      <p:sp>
        <p:nvSpPr>
          <p:cNvPr id="3" name="2 Alt Başlık"/>
          <p:cNvSpPr>
            <a:spLocks noGrp="1"/>
          </p:cNvSpPr>
          <p:nvPr>
            <p:ph type="subTitle" idx="1"/>
          </p:nvPr>
        </p:nvSpPr>
        <p:spPr/>
        <p:txBody>
          <a:bodyPr/>
          <a:lstStyle/>
          <a:p>
            <a:r>
              <a:rPr lang="tr-TR" dirty="0"/>
              <a:t>LESSON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888104"/>
            <a:ext cx="7467600" cy="6141296"/>
          </a:xfrm>
        </p:spPr>
        <p:txBody>
          <a:bodyPr vert="horz" anchor="t">
            <a:normAutofit/>
          </a:bodyPr>
          <a:lstStyle/>
          <a:p>
            <a:r>
              <a:rPr lang="en-US" dirty="0"/>
              <a:t>Another major feature present in third-generation operating systems was the </a:t>
            </a:r>
            <a:r>
              <a:rPr lang="en-US" b="1" dirty="0"/>
              <a:t>spooling </a:t>
            </a:r>
            <a:r>
              <a:rPr lang="en-US" dirty="0"/>
              <a:t>(from Simultaneous Peripheral Operation On Line) </a:t>
            </a:r>
            <a:r>
              <a:rPr lang="tr-TR" dirty="0"/>
              <a:t>.</a:t>
            </a:r>
            <a:r>
              <a:rPr lang="en-US" i="1" dirty="0"/>
              <a:t> </a:t>
            </a:r>
            <a:r>
              <a:rPr lang="en-US" b="1" dirty="0"/>
              <a:t>Spooling</a:t>
            </a:r>
            <a:r>
              <a:rPr lang="tr-TR" i="1" dirty="0"/>
              <a:t> </a:t>
            </a:r>
            <a:r>
              <a:rPr lang="en-US" dirty="0"/>
              <a:t>refers to putting jobs in a buffer, a special area in memory or on a</a:t>
            </a:r>
            <a:r>
              <a:rPr lang="tr-TR" dirty="0"/>
              <a:t> </a:t>
            </a:r>
            <a:r>
              <a:rPr lang="en-US" dirty="0"/>
              <a:t>disk where a device can access them when it is ready</a:t>
            </a:r>
            <a:endParaRPr lang="tr-TR" dirty="0"/>
          </a:p>
          <a:p>
            <a:r>
              <a:rPr lang="tr-TR" b="1" dirty="0"/>
              <a:t>T</a:t>
            </a:r>
            <a:r>
              <a:rPr lang="en-US" b="1" dirty="0" err="1"/>
              <a:t>imesharing</a:t>
            </a:r>
            <a:r>
              <a:rPr lang="en-US" b="1" dirty="0"/>
              <a:t>, </a:t>
            </a:r>
            <a:r>
              <a:rPr lang="en-US" dirty="0"/>
              <a:t>a variant of multiprogramming, in which each user has an online terminal.</a:t>
            </a:r>
            <a:endParaRPr lang="tr-TR" dirty="0"/>
          </a:p>
          <a:p>
            <a:r>
              <a:rPr lang="en-US" b="1" dirty="0"/>
              <a:t>UNIX</a:t>
            </a:r>
            <a:r>
              <a:rPr lang="en-US" dirty="0"/>
              <a:t> operating system, which became popular in the academic world, with government agencies, and with many companies.</a:t>
            </a:r>
            <a:endParaRPr lang="tr-TR" dirty="0"/>
          </a:p>
          <a:p>
            <a:r>
              <a:rPr lang="tr-TR" dirty="0"/>
              <a:t>M</a:t>
            </a:r>
            <a:r>
              <a:rPr lang="en-US" dirty="0" err="1"/>
              <a:t>ost</a:t>
            </a:r>
            <a:r>
              <a:rPr lang="en-US" dirty="0"/>
              <a:t> versions of UNIX now support</a:t>
            </a:r>
            <a:r>
              <a:rPr lang="tr-TR" dirty="0"/>
              <a:t> </a:t>
            </a:r>
            <a:r>
              <a:rPr lang="en-US" b="1" dirty="0"/>
              <a:t>POSIX</a:t>
            </a:r>
            <a:r>
              <a:rPr lang="tr-TR" dirty="0"/>
              <a:t> </a:t>
            </a:r>
            <a:r>
              <a:rPr lang="tr-TR" dirty="0" err="1"/>
              <a:t>which</a:t>
            </a:r>
            <a:r>
              <a:rPr lang="tr-TR" dirty="0"/>
              <a:t> is an </a:t>
            </a:r>
            <a:r>
              <a:rPr lang="en-US" dirty="0"/>
              <a:t>IEEE developed a standard . </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363272" cy="1143000"/>
          </a:xfrm>
        </p:spPr>
        <p:txBody>
          <a:bodyPr/>
          <a:lstStyle/>
          <a:p>
            <a:r>
              <a:rPr lang="tr-TR" b="1" dirty="0"/>
              <a:t>4.</a:t>
            </a:r>
            <a:r>
              <a:rPr lang="en-US" b="1" dirty="0"/>
              <a:t> The Fourth Generation (1980-Present)</a:t>
            </a:r>
            <a:endParaRPr lang="tr-TR" dirty="0"/>
          </a:p>
        </p:txBody>
      </p:sp>
      <p:sp>
        <p:nvSpPr>
          <p:cNvPr id="3" name="2 İçerik Yer Tutucusu"/>
          <p:cNvSpPr>
            <a:spLocks noGrp="1"/>
          </p:cNvSpPr>
          <p:nvPr>
            <p:ph sz="quarter" idx="1"/>
          </p:nvPr>
        </p:nvSpPr>
        <p:spPr>
          <a:xfrm>
            <a:off x="457200" y="1268760"/>
            <a:ext cx="7467600" cy="5205192"/>
          </a:xfrm>
        </p:spPr>
        <p:txBody>
          <a:bodyPr>
            <a:normAutofit lnSpcReduction="10000"/>
          </a:bodyPr>
          <a:lstStyle/>
          <a:p>
            <a:r>
              <a:rPr lang="tr-TR" dirty="0" err="1"/>
              <a:t>The</a:t>
            </a:r>
            <a:r>
              <a:rPr lang="tr-TR" dirty="0"/>
              <a:t> </a:t>
            </a:r>
            <a:r>
              <a:rPr lang="en-US" dirty="0"/>
              <a:t>age of the personal computer</a:t>
            </a:r>
            <a:r>
              <a:rPr lang="tr-TR" dirty="0"/>
              <a:t> </a:t>
            </a:r>
            <a:r>
              <a:rPr lang="tr-TR" dirty="0" err="1"/>
              <a:t>started</a:t>
            </a:r>
            <a:r>
              <a:rPr lang="tr-TR" dirty="0"/>
              <a:t> </a:t>
            </a:r>
            <a:r>
              <a:rPr lang="tr-TR" dirty="0" err="1"/>
              <a:t>with</a:t>
            </a:r>
            <a:r>
              <a:rPr lang="en-US" dirty="0"/>
              <a:t> the development of LSI (Large Scale Integration) circuits, chips containing thousands of transistors on a square centimeter of silicon</a:t>
            </a:r>
            <a:r>
              <a:rPr lang="tr-TR" dirty="0"/>
              <a:t>.</a:t>
            </a:r>
          </a:p>
          <a:p>
            <a:r>
              <a:rPr lang="en-US" dirty="0"/>
              <a:t>In 1974, when Intel came out with the 8080, the first general-purpose 8-bit CPU</a:t>
            </a:r>
            <a:r>
              <a:rPr lang="tr-TR" dirty="0"/>
              <a:t> </a:t>
            </a:r>
            <a:r>
              <a:rPr lang="tr-TR" dirty="0" err="1"/>
              <a:t>and</a:t>
            </a:r>
            <a:r>
              <a:rPr lang="tr-TR" dirty="0"/>
              <a:t> </a:t>
            </a:r>
            <a:r>
              <a:rPr lang="en-US" dirty="0" err="1"/>
              <a:t>Kildall</a:t>
            </a:r>
            <a:r>
              <a:rPr lang="en-US" dirty="0"/>
              <a:t> then wrote a disk-based operating system called </a:t>
            </a:r>
            <a:r>
              <a:rPr lang="en-US" b="1" dirty="0"/>
              <a:t>CP/M (Control Program for Microcomputers) </a:t>
            </a:r>
            <a:r>
              <a:rPr lang="en-US" dirty="0"/>
              <a:t>for it.</a:t>
            </a:r>
            <a:endParaRPr lang="tr-TR" dirty="0"/>
          </a:p>
          <a:p>
            <a:r>
              <a:rPr lang="en-US" dirty="0"/>
              <a:t>In the early 1980s, IBM designed the IBM PC and looked around for software to run on it. People from IBM contacted Bill Gates to license his BASIC interpreter. They also asked him if he knew an operating system to run on the PC</a:t>
            </a:r>
            <a:r>
              <a:rPr lang="tr-TR" dirty="0"/>
              <a:t>.</a:t>
            </a:r>
            <a:endParaRPr lang="en-US" b="1"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48680"/>
            <a:ext cx="7467600" cy="5925272"/>
          </a:xfrm>
        </p:spPr>
        <p:txBody>
          <a:bodyPr>
            <a:normAutofit/>
          </a:bodyPr>
          <a:lstStyle/>
          <a:p>
            <a:r>
              <a:rPr lang="en-US" dirty="0"/>
              <a:t>When IBM came back, Gates realized that a local computer manufacturer, Seattle Computer Products, had a suitable operating system. </a:t>
            </a:r>
            <a:r>
              <a:rPr lang="en-US" b="1" dirty="0"/>
              <a:t>DOS (Disk Operating System).</a:t>
            </a:r>
            <a:r>
              <a:rPr lang="en-US" dirty="0"/>
              <a:t> Gates then offered IBM a DOS/BASIC package which IBM accepted. IBM wanted certain modifications, so Gates hired the person who wrote DOS, Tim Paterson, as an employee of Gates’ </a:t>
            </a:r>
            <a:r>
              <a:rPr lang="tr-TR" dirty="0" err="1"/>
              <a:t>small</a:t>
            </a:r>
            <a:r>
              <a:rPr lang="tr-TR" dirty="0"/>
              <a:t>!!! </a:t>
            </a:r>
            <a:r>
              <a:rPr lang="en-US" dirty="0"/>
              <a:t>company</a:t>
            </a:r>
            <a:r>
              <a:rPr lang="tr-TR" dirty="0"/>
              <a:t> (</a:t>
            </a:r>
            <a:r>
              <a:rPr lang="en-US" dirty="0"/>
              <a:t>Microsoft</a:t>
            </a:r>
            <a:r>
              <a:rPr lang="tr-TR" dirty="0"/>
              <a:t>). </a:t>
            </a:r>
            <a:r>
              <a:rPr lang="en-US" dirty="0"/>
              <a:t>The revised system was renamed </a:t>
            </a:r>
            <a:r>
              <a:rPr lang="en-US" b="1" dirty="0"/>
              <a:t>MS-DOS</a:t>
            </a:r>
            <a:r>
              <a:rPr lang="en-US" dirty="0"/>
              <a:t> </a:t>
            </a:r>
            <a:r>
              <a:rPr lang="en-US" b="1" dirty="0"/>
              <a:t>(</a:t>
            </a:r>
            <a:r>
              <a:rPr lang="en-US" b="1" dirty="0" err="1"/>
              <a:t>MicroSoft</a:t>
            </a:r>
            <a:r>
              <a:rPr lang="en-US" b="1" dirty="0"/>
              <a:t> Disk Operating System) </a:t>
            </a:r>
            <a:r>
              <a:rPr lang="en-US" dirty="0"/>
              <a:t>and quickly came to dominate the IBM PC market.</a:t>
            </a:r>
            <a:endParaRPr lang="tr-TR" dirty="0"/>
          </a:p>
          <a:p>
            <a:r>
              <a:rPr lang="en-US" dirty="0"/>
              <a:t>CP/M, MS-DOS, and other operating systems for early microcomputers were all based on users typing in commands from the keyboard.</a:t>
            </a:r>
            <a:endParaRPr lang="en-US" b="1"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908720"/>
            <a:ext cx="7467600" cy="5565232"/>
          </a:xfrm>
        </p:spPr>
        <p:txBody>
          <a:bodyPr>
            <a:normAutofit/>
          </a:bodyPr>
          <a:lstStyle/>
          <a:p>
            <a:r>
              <a:rPr lang="en-US" dirty="0"/>
              <a:t>One day, Steve Jobs, who co-invented the Apple computer in his garage, visited PARC, saw a GUI, and instantly realized its potential value</a:t>
            </a:r>
            <a:r>
              <a:rPr lang="tr-TR" dirty="0"/>
              <a:t>. </a:t>
            </a:r>
            <a:r>
              <a:rPr lang="en-US" dirty="0"/>
              <a:t>Jobs then embarked on building an Apple with a GUI. This project </a:t>
            </a:r>
            <a:r>
              <a:rPr lang="tr-TR" dirty="0" err="1"/>
              <a:t>produced</a:t>
            </a:r>
            <a:r>
              <a:rPr lang="tr-TR" dirty="0"/>
              <a:t> </a:t>
            </a:r>
            <a:r>
              <a:rPr lang="en-US" dirty="0"/>
              <a:t>Lisa, which was too expensive and failed commercially. Jobs’ second attempt, the Apple Macintosh, was a huge success, not only because it was much cheaper than the Lisa, but also because it was </a:t>
            </a:r>
            <a:r>
              <a:rPr lang="en-US" b="1" dirty="0"/>
              <a:t>user friendly</a:t>
            </a:r>
            <a:r>
              <a:rPr lang="tr-TR" b="1" dirty="0"/>
              <a:t>.</a:t>
            </a:r>
            <a:endParaRPr lang="en-US"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836712"/>
            <a:ext cx="7467600" cy="5565232"/>
          </a:xfrm>
        </p:spPr>
        <p:txBody>
          <a:bodyPr>
            <a:normAutofit fontScale="92500"/>
          </a:bodyPr>
          <a:lstStyle/>
          <a:p>
            <a:r>
              <a:rPr lang="en-US" dirty="0"/>
              <a:t>Microsoft was strongly influenced by the success of the Macintosh. It produced a GUI-based system called Windows, which originally ran on top of MS-DOS (i.e.. it was more like a shell than a true operating system). For about 10 years, from 1985 to 1993, Windows was just a graphical environment on top of MS-DOS. </a:t>
            </a:r>
            <a:endParaRPr lang="tr-TR" dirty="0"/>
          </a:p>
          <a:p>
            <a:r>
              <a:rPr lang="tr-TR" dirty="0" err="1"/>
              <a:t>In</a:t>
            </a:r>
            <a:r>
              <a:rPr lang="tr-TR" dirty="0"/>
              <a:t> </a:t>
            </a:r>
            <a:r>
              <a:rPr lang="tr-TR" dirty="0" err="1"/>
              <a:t>the</a:t>
            </a:r>
            <a:r>
              <a:rPr lang="tr-TR" dirty="0"/>
              <a:t> </a:t>
            </a:r>
            <a:r>
              <a:rPr lang="en-US" dirty="0"/>
              <a:t>starting in 1995 a freestanding version of Windows, Windows 95, was released that incorporated many operating system features into it, using the MS-DOS system only for booting and running old MS-DOS programs, </a:t>
            </a:r>
            <a:endParaRPr lang="tr-TR" dirty="0"/>
          </a:p>
          <a:p>
            <a:r>
              <a:rPr lang="tr-TR" dirty="0"/>
              <a:t>I</a:t>
            </a:r>
            <a:r>
              <a:rPr lang="en-US" dirty="0"/>
              <a:t>n 1998, a slightly modified version of this system, called Windows 98 was released. Nevertheless, both Windows 95 and Windows 98 still contain a large amount of 16-bit Intel assembly language.</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836712"/>
            <a:ext cx="7467600" cy="5565232"/>
          </a:xfrm>
        </p:spPr>
        <p:txBody>
          <a:bodyPr>
            <a:normAutofit lnSpcReduction="10000"/>
          </a:bodyPr>
          <a:lstStyle/>
          <a:p>
            <a:r>
              <a:rPr lang="en-US" dirty="0"/>
              <a:t>Another Microsoft operating system is Windows NT (NT stands for New Technology)</a:t>
            </a:r>
            <a:r>
              <a:rPr lang="tr-TR" dirty="0"/>
              <a:t> </a:t>
            </a:r>
            <a:r>
              <a:rPr lang="tr-TR" dirty="0" err="1"/>
              <a:t>which</a:t>
            </a:r>
            <a:r>
              <a:rPr lang="en-US" dirty="0"/>
              <a:t> is a full 32-bit system.</a:t>
            </a:r>
            <a:endParaRPr lang="tr-TR" dirty="0"/>
          </a:p>
          <a:p>
            <a:r>
              <a:rPr lang="en-US" dirty="0"/>
              <a:t>Windows NT was renamed Windows 2000 in early 1999. Microsoft came out with yet another version of Windows 98 called </a:t>
            </a:r>
            <a:r>
              <a:rPr lang="en-US" b="1" dirty="0"/>
              <a:t>Windows Me (Millennium edition).</a:t>
            </a:r>
            <a:endParaRPr lang="tr-TR" b="1" dirty="0"/>
          </a:p>
          <a:p>
            <a:r>
              <a:rPr lang="tr-TR" b="1" dirty="0"/>
              <a:t>Windows XP, Vista, 7, 8, …….</a:t>
            </a:r>
          </a:p>
          <a:p>
            <a:r>
              <a:rPr lang="en-US" dirty="0"/>
              <a:t>The other major </a:t>
            </a:r>
            <a:r>
              <a:rPr lang="tr-TR" dirty="0"/>
              <a:t>OS </a:t>
            </a:r>
            <a:r>
              <a:rPr lang="en-US" dirty="0"/>
              <a:t>in the personal computer world is UNIX (and its various derivatives). UNIX is strongest on workstations and other high-end computers, such as network servers. On Pentium-based computers, Linux is becoming a popular alternative to Windows for students and increasingly many corporate users</a:t>
            </a:r>
            <a:r>
              <a:rPr lang="tr-TR" dirty="0"/>
              <a:t>.</a:t>
            </a:r>
            <a:endParaRPr lang="en-US"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03648" y="476672"/>
            <a:ext cx="8363272" cy="864096"/>
          </a:xfrm>
        </p:spPr>
        <p:txBody>
          <a:bodyPr>
            <a:normAutofit fontScale="90000"/>
          </a:bodyPr>
          <a:lstStyle/>
          <a:p>
            <a:r>
              <a:rPr lang="tr-TR" b="1" dirty="0"/>
              <a:t>OPERATING SYSTEM TYPES</a:t>
            </a:r>
            <a:br>
              <a:rPr lang="tr-TR" b="1" dirty="0"/>
            </a:br>
            <a:endParaRPr lang="tr-TR" dirty="0"/>
          </a:p>
        </p:txBody>
      </p:sp>
      <p:sp>
        <p:nvSpPr>
          <p:cNvPr id="3" name="2 İçerik Yer Tutucusu"/>
          <p:cNvSpPr>
            <a:spLocks noGrp="1"/>
          </p:cNvSpPr>
          <p:nvPr>
            <p:ph sz="quarter" idx="1"/>
          </p:nvPr>
        </p:nvSpPr>
        <p:spPr>
          <a:xfrm>
            <a:off x="539552" y="2132856"/>
            <a:ext cx="7467600" cy="4485112"/>
          </a:xfrm>
        </p:spPr>
        <p:txBody>
          <a:bodyPr>
            <a:normAutofit/>
          </a:bodyPr>
          <a:lstStyle/>
          <a:p>
            <a:r>
              <a:rPr lang="en-US" dirty="0"/>
              <a:t>These computers distinguish themselves from personal computers in terms of their I/O capacity. A mainframe with 1000 disks and thousands of gigabytes of</a:t>
            </a:r>
            <a:r>
              <a:rPr lang="tr-TR" dirty="0"/>
              <a:t> data.</a:t>
            </a:r>
          </a:p>
          <a:p>
            <a:r>
              <a:rPr lang="en-US" dirty="0"/>
              <a:t>The operating systems for mainframes are heavily oriented toward processing many jobs at once</a:t>
            </a:r>
            <a:r>
              <a:rPr lang="tr-TR" dirty="0"/>
              <a: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16</a:t>
            </a:fld>
            <a:endParaRPr lang="tr-TR"/>
          </a:p>
        </p:txBody>
      </p:sp>
      <p:sp>
        <p:nvSpPr>
          <p:cNvPr id="6" name="1 Başlık"/>
          <p:cNvSpPr txBox="1">
            <a:spLocks/>
          </p:cNvSpPr>
          <p:nvPr/>
        </p:nvSpPr>
        <p:spPr>
          <a:xfrm>
            <a:off x="780728" y="1196752"/>
            <a:ext cx="8363272" cy="936104"/>
          </a:xfrm>
          <a:prstGeom prst="rect">
            <a:avLst/>
          </a:prstGeom>
        </p:spPr>
        <p:txBody>
          <a:bodyPr vert="horz" anchor="b">
            <a:normAutofit fontScale="9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tr-TR" sz="3000" b="1" i="0" u="none" strike="noStrike" kern="1200" cap="small" spc="0" normalizeH="0" baseline="0" noProof="0" dirty="0">
                <a:ln>
                  <a:noFill/>
                </a:ln>
                <a:solidFill>
                  <a:schemeClr val="tx2"/>
                </a:solidFill>
                <a:effectLst/>
                <a:uLnTx/>
                <a:uFillTx/>
                <a:latin typeface="+mj-lt"/>
                <a:ea typeface="+mj-ea"/>
                <a:cs typeface="+mj-cs"/>
              </a:rPr>
            </a:br>
            <a:r>
              <a:rPr kumimoji="0" lang="tr-TR" sz="3000" b="1" i="0" u="none" strike="noStrike" kern="1200" cap="small" spc="0" normalizeH="0" baseline="0" noProof="0" dirty="0">
                <a:ln>
                  <a:noFill/>
                </a:ln>
                <a:solidFill>
                  <a:schemeClr val="tx2"/>
                </a:solidFill>
                <a:effectLst/>
                <a:uLnTx/>
                <a:uFillTx/>
                <a:latin typeface="+mj-lt"/>
                <a:ea typeface="+mj-ea"/>
                <a:cs typeface="+mj-cs"/>
              </a:rPr>
              <a:t>1.</a:t>
            </a:r>
            <a:r>
              <a:rPr kumimoji="0" lang="tr-TR" sz="3000" b="1" i="0" u="none" strike="noStrike" kern="1200" cap="small" spc="0" normalizeH="0" baseline="0" noProof="0" dirty="0" err="1">
                <a:ln>
                  <a:noFill/>
                </a:ln>
                <a:solidFill>
                  <a:schemeClr val="tx2"/>
                </a:solidFill>
                <a:effectLst/>
                <a:uLnTx/>
                <a:uFillTx/>
                <a:latin typeface="+mj-lt"/>
                <a:ea typeface="+mj-ea"/>
                <a:cs typeface="+mj-cs"/>
              </a:rPr>
              <a:t>Mainframe</a:t>
            </a:r>
            <a:r>
              <a:rPr kumimoji="0" lang="tr-TR" sz="3000" b="1" i="0" u="none" strike="noStrike" kern="1200" cap="small" spc="0" normalizeH="0" baseline="0" noProof="0" dirty="0">
                <a:ln>
                  <a:noFill/>
                </a:ln>
                <a:solidFill>
                  <a:schemeClr val="tx2"/>
                </a:solidFill>
                <a:effectLst/>
                <a:uLnTx/>
                <a:uFillTx/>
                <a:latin typeface="+mj-lt"/>
                <a:ea typeface="+mj-ea"/>
                <a:cs typeface="+mj-cs"/>
              </a:rPr>
              <a:t> </a:t>
            </a:r>
            <a:r>
              <a:rPr kumimoji="0" lang="tr-TR" sz="3000" b="1" i="0" u="none" strike="noStrike" kern="1200" cap="small" spc="0" normalizeH="0" baseline="0" noProof="0" dirty="0" err="1">
                <a:ln>
                  <a:noFill/>
                </a:ln>
                <a:solidFill>
                  <a:schemeClr val="tx2"/>
                </a:solidFill>
                <a:effectLst/>
                <a:uLnTx/>
                <a:uFillTx/>
                <a:latin typeface="+mj-lt"/>
                <a:ea typeface="+mj-ea"/>
                <a:cs typeface="+mj-cs"/>
              </a:rPr>
              <a:t>Operating</a:t>
            </a:r>
            <a:r>
              <a:rPr kumimoji="0" lang="tr-TR" sz="3000" b="1" i="0" u="none" strike="noStrike" kern="1200" cap="small" spc="0" normalizeH="0" baseline="0" noProof="0" dirty="0">
                <a:ln>
                  <a:noFill/>
                </a:ln>
                <a:solidFill>
                  <a:schemeClr val="tx2"/>
                </a:solidFill>
                <a:effectLst/>
                <a:uLnTx/>
                <a:uFillTx/>
                <a:latin typeface="+mj-lt"/>
                <a:ea typeface="+mj-ea"/>
                <a:cs typeface="+mj-cs"/>
              </a:rPr>
              <a:t> </a:t>
            </a:r>
            <a:r>
              <a:rPr kumimoji="0" lang="tr-TR" sz="3000" b="1" i="0" u="none" strike="noStrike" kern="1200" cap="small" spc="0" normalizeH="0" baseline="0" noProof="0" dirty="0" err="1">
                <a:ln>
                  <a:noFill/>
                </a:ln>
                <a:solidFill>
                  <a:schemeClr val="tx2"/>
                </a:solidFill>
                <a:effectLst/>
                <a:uLnTx/>
                <a:uFillTx/>
                <a:latin typeface="+mj-lt"/>
                <a:ea typeface="+mj-ea"/>
                <a:cs typeface="+mj-cs"/>
              </a:rPr>
              <a:t>Systems</a:t>
            </a:r>
            <a:endParaRPr kumimoji="0" lang="tr-TR" sz="3000" b="1" i="0" u="none" strike="noStrike" kern="1200" cap="small" spc="0" normalizeH="0" baseline="0" noProof="0" dirty="0">
              <a:ln>
                <a:noFill/>
              </a:ln>
              <a:solidFill>
                <a:schemeClr val="tx2"/>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tr-TR"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1340768"/>
            <a:ext cx="7467600" cy="5277200"/>
          </a:xfrm>
        </p:spPr>
        <p:txBody>
          <a:bodyPr>
            <a:normAutofit/>
          </a:bodyPr>
          <a:lstStyle/>
          <a:p>
            <a:r>
              <a:rPr lang="en-US" dirty="0"/>
              <a:t>They run on servers, which are either very large personal computers, workstations, or even mainframes. </a:t>
            </a:r>
            <a:endParaRPr lang="tr-TR" dirty="0"/>
          </a:p>
          <a:p>
            <a:r>
              <a:rPr lang="en-US" dirty="0"/>
              <a:t>They serve multiple users at once over a network and allow the users to share hardware and software resources. </a:t>
            </a:r>
            <a:endParaRPr lang="tr-TR" dirty="0"/>
          </a:p>
          <a:p>
            <a:r>
              <a:rPr lang="en-US" dirty="0"/>
              <a:t>Servers can provide print service, file service, or Web service. Internet providers run many server machines to support their customers to store the Web </a:t>
            </a:r>
            <a:r>
              <a:rPr lang="tr-TR" dirty="0" err="1"/>
              <a:t>sites</a:t>
            </a:r>
            <a:r>
              <a:rPr lang="tr-TR" dirty="0"/>
              <a:t> </a:t>
            </a:r>
            <a:r>
              <a:rPr lang="en-US" dirty="0"/>
              <a:t>and handle the incoming requests. </a:t>
            </a:r>
            <a:endParaRPr lang="tr-TR" dirty="0"/>
          </a:p>
          <a:p>
            <a:r>
              <a:rPr lang="en-US" dirty="0"/>
              <a:t>Typical server operating systems are UNIX and Windows 2000. </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17</a:t>
            </a:fld>
            <a:endParaRPr lang="tr-TR"/>
          </a:p>
        </p:txBody>
      </p:sp>
      <p:sp>
        <p:nvSpPr>
          <p:cNvPr id="8" name="1 Başlık"/>
          <p:cNvSpPr>
            <a:spLocks noGrp="1"/>
          </p:cNvSpPr>
          <p:nvPr>
            <p:ph type="title"/>
          </p:nvPr>
        </p:nvSpPr>
        <p:spPr>
          <a:xfrm>
            <a:off x="780728" y="260648"/>
            <a:ext cx="8363272" cy="1080120"/>
          </a:xfrm>
        </p:spPr>
        <p:txBody>
          <a:bodyPr>
            <a:normAutofit/>
          </a:bodyPr>
          <a:lstStyle/>
          <a:p>
            <a:r>
              <a:rPr lang="en-US" b="1" dirty="0"/>
              <a:t>2</a:t>
            </a:r>
            <a:r>
              <a:rPr lang="tr-TR" b="1" dirty="0"/>
              <a:t>.</a:t>
            </a:r>
            <a:r>
              <a:rPr lang="en-US" b="1" dirty="0"/>
              <a:t> Server Operating Systems</a:t>
            </a:r>
            <a:br>
              <a:rPr lang="tr-TR" b="1" dirty="0"/>
            </a:b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1340768"/>
            <a:ext cx="7467600" cy="5277200"/>
          </a:xfrm>
        </p:spPr>
        <p:txBody>
          <a:bodyPr>
            <a:normAutofit/>
          </a:bodyPr>
          <a:lstStyle/>
          <a:p>
            <a:r>
              <a:rPr lang="en-US" dirty="0"/>
              <a:t>The next category is the personal computer operating system. </a:t>
            </a:r>
            <a:endParaRPr lang="tr-TR" dirty="0"/>
          </a:p>
          <a:p>
            <a:r>
              <a:rPr lang="en-US" dirty="0"/>
              <a:t>Their job is to provide a good interface to a single user. They are widely used for word processing, spreadsheets, and Internet access. </a:t>
            </a:r>
            <a:endParaRPr lang="tr-TR" dirty="0"/>
          </a:p>
          <a:p>
            <a:r>
              <a:rPr lang="en-US" dirty="0"/>
              <a:t>Common examples are Windows 98, Windows 2000, the Macintosh operating system, and Linux. </a:t>
            </a:r>
            <a:endParaRPr lang="tr-TR" dirty="0"/>
          </a:p>
          <a:p>
            <a:r>
              <a:rPr lang="en-US" dirty="0"/>
              <a:t>Personal computer operating systems are so widely known that probably little introduction is needed. In fact, many people are not even aware that other kinds exist.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18</a:t>
            </a:fld>
            <a:endParaRPr lang="tr-TR"/>
          </a:p>
        </p:txBody>
      </p:sp>
      <p:sp>
        <p:nvSpPr>
          <p:cNvPr id="8" name="1 Başlık"/>
          <p:cNvSpPr>
            <a:spLocks noGrp="1"/>
          </p:cNvSpPr>
          <p:nvPr>
            <p:ph type="title"/>
          </p:nvPr>
        </p:nvSpPr>
        <p:spPr>
          <a:xfrm>
            <a:off x="539552" y="476672"/>
            <a:ext cx="8604448" cy="1008112"/>
          </a:xfrm>
        </p:spPr>
        <p:txBody>
          <a:bodyPr>
            <a:normAutofit fontScale="90000"/>
          </a:bodyPr>
          <a:lstStyle/>
          <a:p>
            <a:r>
              <a:rPr lang="tr-TR" b="1" dirty="0"/>
              <a:t>3.</a:t>
            </a:r>
            <a:r>
              <a:rPr lang="en-US" b="1" dirty="0"/>
              <a:t> Personal Computer Operating Systems</a:t>
            </a:r>
            <a:br>
              <a:rPr lang="en-US" b="1" dirty="0"/>
            </a:b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1340768"/>
            <a:ext cx="7467600" cy="5277200"/>
          </a:xfrm>
        </p:spPr>
        <p:txBody>
          <a:bodyPr>
            <a:normAutofit/>
          </a:bodyPr>
          <a:lstStyle/>
          <a:p>
            <a:r>
              <a:rPr lang="tr-TR" dirty="0"/>
              <a:t>T</a:t>
            </a:r>
            <a:r>
              <a:rPr lang="en-US" dirty="0" err="1"/>
              <a:t>ime</a:t>
            </a:r>
            <a:r>
              <a:rPr lang="en-US" dirty="0"/>
              <a:t> </a:t>
            </a:r>
            <a:r>
              <a:rPr lang="tr-TR" dirty="0"/>
              <a:t>is</a:t>
            </a:r>
            <a:r>
              <a:rPr lang="en-US" dirty="0"/>
              <a:t> key parameter</a:t>
            </a:r>
            <a:r>
              <a:rPr lang="tr-TR" dirty="0"/>
              <a:t> in </a:t>
            </a:r>
            <a:r>
              <a:rPr lang="tr-TR" dirty="0" err="1"/>
              <a:t>this</a:t>
            </a:r>
            <a:r>
              <a:rPr lang="tr-TR" dirty="0"/>
              <a:t> </a:t>
            </a:r>
            <a:r>
              <a:rPr lang="tr-TR" dirty="0" err="1"/>
              <a:t>system</a:t>
            </a:r>
            <a:r>
              <a:rPr lang="tr-TR" dirty="0"/>
              <a:t>. </a:t>
            </a:r>
            <a:r>
              <a:rPr lang="en-US" dirty="0"/>
              <a:t>For example, in industrial process control systems, real-time computers have to collect data about the production process and use it to control machines in the factory. </a:t>
            </a:r>
            <a:endParaRPr lang="tr-TR" dirty="0"/>
          </a:p>
          <a:p>
            <a:r>
              <a:rPr lang="en-US" dirty="0"/>
              <a:t>Often there are hard deadlines </a:t>
            </a:r>
            <a:r>
              <a:rPr lang="tr-TR" dirty="0"/>
              <a:t>.</a:t>
            </a:r>
            <a:r>
              <a:rPr lang="en-US" dirty="0"/>
              <a:t>If the action absolutely </a:t>
            </a:r>
            <a:r>
              <a:rPr lang="en-US" i="1" dirty="0"/>
              <a:t>must </a:t>
            </a:r>
            <a:r>
              <a:rPr lang="en-US" dirty="0"/>
              <a:t>occur at a certain moment (or within a certain range), we have a </a:t>
            </a:r>
            <a:r>
              <a:rPr lang="en-US" b="1" dirty="0"/>
              <a:t>hard real-time system.</a:t>
            </a:r>
            <a:r>
              <a:rPr lang="tr-TR" b="1" dirty="0"/>
              <a:t> A</a:t>
            </a:r>
            <a:r>
              <a:rPr lang="en-US" dirty="0"/>
              <a:t> </a:t>
            </a:r>
            <a:r>
              <a:rPr lang="en-US" b="1" dirty="0"/>
              <a:t>soft real-time </a:t>
            </a:r>
            <a:r>
              <a:rPr lang="en-US" dirty="0"/>
              <a:t>system, in which missing an occasional deadline is acceptable. </a:t>
            </a:r>
            <a:endParaRPr lang="tr-TR" dirty="0"/>
          </a:p>
          <a:p>
            <a:r>
              <a:rPr lang="en-US" dirty="0" err="1"/>
              <a:t>VxWorks</a:t>
            </a:r>
            <a:r>
              <a:rPr lang="en-US" dirty="0"/>
              <a:t> and QNX are well-known real-time operating systems.</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19</a:t>
            </a:fld>
            <a:endParaRPr lang="tr-TR"/>
          </a:p>
        </p:txBody>
      </p:sp>
      <p:sp>
        <p:nvSpPr>
          <p:cNvPr id="8" name="1 Başlık"/>
          <p:cNvSpPr>
            <a:spLocks noGrp="1"/>
          </p:cNvSpPr>
          <p:nvPr>
            <p:ph type="title"/>
          </p:nvPr>
        </p:nvSpPr>
        <p:spPr>
          <a:xfrm>
            <a:off x="539552" y="476672"/>
            <a:ext cx="8604448" cy="1008112"/>
          </a:xfrm>
        </p:spPr>
        <p:txBody>
          <a:bodyPr>
            <a:normAutofit/>
          </a:bodyPr>
          <a:lstStyle/>
          <a:p>
            <a:r>
              <a:rPr lang="tr-TR" b="1" dirty="0"/>
              <a:t>4.</a:t>
            </a:r>
            <a:r>
              <a:rPr lang="en-US" b="1" dirty="0"/>
              <a:t> Real-Time Operating Systems</a:t>
            </a:r>
            <a:br>
              <a:rPr lang="en-US" b="1" dirty="0"/>
            </a:b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a:t>HISTORY OF OPERATING SYS</a:t>
            </a:r>
            <a:r>
              <a:rPr lang="tr-TR" b="1" dirty="0"/>
              <a:t>TEM</a:t>
            </a:r>
            <a:endParaRPr lang="tr-TR" dirty="0"/>
          </a:p>
        </p:txBody>
      </p:sp>
      <p:sp>
        <p:nvSpPr>
          <p:cNvPr id="3" name="2 İçerik Yer Tutucusu"/>
          <p:cNvSpPr>
            <a:spLocks noGrp="1"/>
          </p:cNvSpPr>
          <p:nvPr>
            <p:ph sz="quarter" idx="1"/>
          </p:nvPr>
        </p:nvSpPr>
        <p:spPr>
          <a:xfrm>
            <a:off x="457200" y="2060848"/>
            <a:ext cx="7467600" cy="4413104"/>
          </a:xfrm>
        </p:spPr>
        <p:txBody>
          <a:bodyPr/>
          <a:lstStyle/>
          <a:p>
            <a:pPr>
              <a:lnSpc>
                <a:spcPct val="150000"/>
              </a:lnSpc>
            </a:pPr>
            <a:r>
              <a:rPr lang="en-US" b="1" dirty="0"/>
              <a:t>The First Generation (1945-55) </a:t>
            </a:r>
            <a:endParaRPr lang="tr-TR" b="1" dirty="0"/>
          </a:p>
          <a:p>
            <a:pPr>
              <a:lnSpc>
                <a:spcPct val="150000"/>
              </a:lnSpc>
            </a:pPr>
            <a:r>
              <a:rPr lang="en-US" b="1" dirty="0"/>
              <a:t>The Second Generation (1955-65) </a:t>
            </a:r>
            <a:endParaRPr lang="tr-TR" b="1" dirty="0"/>
          </a:p>
          <a:p>
            <a:pPr>
              <a:lnSpc>
                <a:spcPct val="150000"/>
              </a:lnSpc>
            </a:pPr>
            <a:r>
              <a:rPr lang="en-US" b="1" dirty="0"/>
              <a:t>The Third Generation (1965-1980) </a:t>
            </a:r>
            <a:endParaRPr lang="tr-TR" b="1" dirty="0"/>
          </a:p>
          <a:p>
            <a:pPr>
              <a:lnSpc>
                <a:spcPct val="150000"/>
              </a:lnSpc>
            </a:pPr>
            <a:r>
              <a:rPr lang="en-US" b="1" dirty="0"/>
              <a:t>The Fourth Generation (1980-Present)</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39552" y="1340768"/>
            <a:ext cx="7467600" cy="5277200"/>
          </a:xfrm>
        </p:spPr>
        <p:txBody>
          <a:bodyPr>
            <a:normAutofit/>
          </a:bodyPr>
          <a:lstStyle/>
          <a:p>
            <a:r>
              <a:rPr lang="en-US" b="1" dirty="0"/>
              <a:t>PDA (Personal Digital Assistant) </a:t>
            </a:r>
            <a:r>
              <a:rPr lang="en-US" dirty="0"/>
              <a:t>is a small computer that fits in a shirt pocket and performs a small number of functions </a:t>
            </a:r>
            <a:r>
              <a:rPr lang="tr-TR" dirty="0"/>
              <a:t>.</a:t>
            </a:r>
          </a:p>
          <a:p>
            <a:r>
              <a:rPr lang="en-US" dirty="0"/>
              <a:t>Embedded systems run on the computers that control devices that are not generally thought of as computers, such as TV sets, microwave ovens, and mobile telephones. </a:t>
            </a:r>
            <a:endParaRPr lang="tr-TR" dirty="0"/>
          </a:p>
          <a:p>
            <a:r>
              <a:rPr lang="en-US" dirty="0"/>
              <a:t>Examples of such operating systems are </a:t>
            </a:r>
            <a:r>
              <a:rPr lang="en-US" dirty="0" err="1"/>
              <a:t>PalmOS</a:t>
            </a:r>
            <a:r>
              <a:rPr lang="en-US" dirty="0"/>
              <a:t> and Windows CE (Consumer Electronics).</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20</a:t>
            </a:fld>
            <a:endParaRPr lang="tr-TR"/>
          </a:p>
        </p:txBody>
      </p:sp>
      <p:sp>
        <p:nvSpPr>
          <p:cNvPr id="8" name="1 Başlık"/>
          <p:cNvSpPr>
            <a:spLocks noGrp="1"/>
          </p:cNvSpPr>
          <p:nvPr>
            <p:ph type="title"/>
          </p:nvPr>
        </p:nvSpPr>
        <p:spPr>
          <a:xfrm>
            <a:off x="539552" y="476672"/>
            <a:ext cx="8604448" cy="1008112"/>
          </a:xfrm>
        </p:spPr>
        <p:txBody>
          <a:bodyPr>
            <a:normAutofit/>
          </a:bodyPr>
          <a:lstStyle/>
          <a:p>
            <a:r>
              <a:rPr lang="tr-TR" b="1" dirty="0"/>
              <a:t>5.</a:t>
            </a:r>
            <a:r>
              <a:rPr lang="en-US" b="1" dirty="0"/>
              <a:t> Embedded Operating Systems</a:t>
            </a:r>
            <a:br>
              <a:rPr lang="tr-TR" b="1" dirty="0"/>
            </a:b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5"/>
          </p:nvPr>
        </p:nvSpPr>
        <p:spPr/>
        <p:txBody>
          <a:bodyPr/>
          <a:lstStyle/>
          <a:p>
            <a:fld id="{01DB7F4D-1379-44F4-BD57-AD74AD9347E7}" type="slidenum">
              <a:rPr lang="tr-TR" smtClean="0"/>
              <a:pPr/>
              <a:t>21</a:t>
            </a:fld>
            <a:endParaRPr lang="tr-TR"/>
          </a:p>
        </p:txBody>
      </p:sp>
      <p:sp>
        <p:nvSpPr>
          <p:cNvPr id="5" name="4 İçerik Yer Tutucusu"/>
          <p:cNvSpPr>
            <a:spLocks noGrp="1"/>
          </p:cNvSpPr>
          <p:nvPr>
            <p:ph sz="quarter" idx="1"/>
          </p:nvPr>
        </p:nvSpPr>
        <p:spPr>
          <a:xfrm>
            <a:off x="2339752" y="2564904"/>
            <a:ext cx="4618856" cy="1108720"/>
          </a:xfrm>
        </p:spPr>
        <p:txBody>
          <a:bodyPr>
            <a:normAutofit/>
          </a:bodyPr>
          <a:lstStyle/>
          <a:p>
            <a:pPr>
              <a:buNone/>
            </a:pPr>
            <a:r>
              <a:rPr lang="tr-TR" sz="3200" b="1" dirty="0">
                <a:solidFill>
                  <a:srgbClr val="FF0000"/>
                </a:solidFill>
              </a:rPr>
              <a:t>Q</a:t>
            </a:r>
            <a:r>
              <a:rPr lang="tr-TR" sz="3200" b="1">
                <a:solidFill>
                  <a:srgbClr val="FF0000"/>
                </a:solidFill>
              </a:rPr>
              <a:t>UESTIONS </a:t>
            </a:r>
            <a:r>
              <a:rPr lang="tr-TR" sz="3200" b="1" dirty="0">
                <a:solidFill>
                  <a:srgbClr val="FF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1.</a:t>
            </a:r>
            <a:r>
              <a:rPr lang="en-US" b="1" dirty="0"/>
              <a:t>The First Generation (1945-55) </a:t>
            </a:r>
            <a:br>
              <a:rPr lang="tr-TR" b="1" dirty="0"/>
            </a:br>
            <a:endParaRPr lang="tr-TR" dirty="0"/>
          </a:p>
        </p:txBody>
      </p:sp>
      <p:sp>
        <p:nvSpPr>
          <p:cNvPr id="3" name="2 İçerik Yer Tutucusu"/>
          <p:cNvSpPr>
            <a:spLocks noGrp="1"/>
          </p:cNvSpPr>
          <p:nvPr>
            <p:ph sz="quarter" idx="1"/>
          </p:nvPr>
        </p:nvSpPr>
        <p:spPr>
          <a:xfrm>
            <a:off x="457200" y="1268760"/>
            <a:ext cx="7467600" cy="5205192"/>
          </a:xfrm>
        </p:spPr>
        <p:txBody>
          <a:bodyPr vert="horz" anchor="t">
            <a:normAutofit/>
          </a:bodyPr>
          <a:lstStyle/>
          <a:p>
            <a:r>
              <a:rPr lang="en-US" dirty="0"/>
              <a:t>Around the mid-1940s</a:t>
            </a:r>
            <a:r>
              <a:rPr lang="tr-TR" dirty="0"/>
              <a:t> (</a:t>
            </a:r>
            <a:r>
              <a:rPr lang="tr-TR" dirty="0" err="1"/>
              <a:t>about</a:t>
            </a:r>
            <a:r>
              <a:rPr lang="tr-TR" dirty="0"/>
              <a:t> World </a:t>
            </a:r>
            <a:r>
              <a:rPr lang="tr-TR" dirty="0" err="1"/>
              <a:t>War</a:t>
            </a:r>
            <a:r>
              <a:rPr lang="tr-TR" dirty="0"/>
              <a:t> II)</a:t>
            </a:r>
            <a:r>
              <a:rPr lang="en-US" dirty="0"/>
              <a:t>, </a:t>
            </a:r>
            <a:r>
              <a:rPr lang="tr-TR" dirty="0"/>
              <a:t>it is </a:t>
            </a:r>
            <a:r>
              <a:rPr lang="en-US" dirty="0"/>
              <a:t> succeeded </a:t>
            </a:r>
            <a:r>
              <a:rPr lang="tr-TR" dirty="0" err="1"/>
              <a:t>to</a:t>
            </a:r>
            <a:r>
              <a:rPr lang="tr-TR" dirty="0"/>
              <a:t> </a:t>
            </a:r>
            <a:r>
              <a:rPr lang="tr-TR" dirty="0" err="1"/>
              <a:t>build</a:t>
            </a:r>
            <a:r>
              <a:rPr lang="tr-TR" dirty="0"/>
              <a:t> </a:t>
            </a:r>
            <a:r>
              <a:rPr lang="en-US" dirty="0"/>
              <a:t>calculating engines. The first ones used mechanical relays but were very slow, with cycle times measured in seconds. Relays were later replaced by vacuum tubes.</a:t>
            </a:r>
            <a:endParaRPr lang="tr-TR" dirty="0"/>
          </a:p>
          <a:p>
            <a:pPr>
              <a:buNone/>
            </a:pPr>
            <a:r>
              <a:rPr lang="en-US" dirty="0"/>
              <a:t> </a:t>
            </a:r>
            <a:endParaRPr lang="tr-TR" dirty="0"/>
          </a:p>
          <a:p>
            <a:r>
              <a:rPr lang="en-US" dirty="0"/>
              <a:t>These machines were enormous, filling up entire rooms with tens of thousands of vacuum tubes, but they were still millions of times slower than even the cheapest personal computers available today.</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3</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764704"/>
            <a:ext cx="7467600" cy="5565232"/>
          </a:xfrm>
        </p:spPr>
        <p:txBody>
          <a:bodyPr vert="horz" anchor="t">
            <a:normAutofit/>
          </a:bodyPr>
          <a:lstStyle/>
          <a:p>
            <a:r>
              <a:rPr lang="en-US" dirty="0"/>
              <a:t>All programming was done in absolute machine language, often by wiring up </a:t>
            </a:r>
            <a:r>
              <a:rPr lang="en-US" dirty="0" err="1"/>
              <a:t>plugboards</a:t>
            </a:r>
            <a:r>
              <a:rPr lang="en-US" dirty="0"/>
              <a:t> to control the machine’s basic functions.</a:t>
            </a:r>
            <a:endParaRPr lang="tr-TR" dirty="0"/>
          </a:p>
          <a:p>
            <a:endParaRPr lang="tr-TR" dirty="0"/>
          </a:p>
          <a:p>
            <a:r>
              <a:rPr lang="en-US" dirty="0"/>
              <a:t> Programming languages were unknown (even assembly language was unknown). </a:t>
            </a:r>
            <a:endParaRPr lang="tr-TR" dirty="0"/>
          </a:p>
          <a:p>
            <a:endParaRPr lang="tr-TR" dirty="0"/>
          </a:p>
          <a:p>
            <a:r>
              <a:rPr lang="en-US" dirty="0"/>
              <a:t>Operating systems</a:t>
            </a:r>
            <a:r>
              <a:rPr lang="tr-TR" dirty="0"/>
              <a:t> </a:t>
            </a:r>
            <a:r>
              <a:rPr lang="tr-TR" dirty="0" err="1"/>
              <a:t>also</a:t>
            </a:r>
            <a:r>
              <a:rPr lang="en-US" dirty="0"/>
              <a:t> were </a:t>
            </a:r>
            <a:r>
              <a:rPr lang="tr-TR" dirty="0" err="1"/>
              <a:t>unknown</a:t>
            </a:r>
            <a:r>
              <a:rPr lang="tr-TR" dirty="0"/>
              <a:t>.</a:t>
            </a:r>
          </a:p>
          <a:p>
            <a:endParaRPr lang="en-US" dirty="0"/>
          </a:p>
          <a:p>
            <a:r>
              <a:rPr lang="en-US" dirty="0"/>
              <a:t>By the early 1950s, punched cards</a:t>
            </a:r>
            <a:r>
              <a:rPr lang="tr-TR" dirty="0"/>
              <a:t> </a:t>
            </a:r>
            <a:r>
              <a:rPr lang="tr-TR" dirty="0" err="1"/>
              <a:t>are</a:t>
            </a:r>
            <a:r>
              <a:rPr lang="tr-TR" dirty="0"/>
              <a:t> </a:t>
            </a:r>
            <a:r>
              <a:rPr lang="tr-TR" dirty="0" err="1"/>
              <a:t>started</a:t>
            </a:r>
            <a:r>
              <a:rPr lang="tr-TR" dirty="0"/>
              <a:t> </a:t>
            </a:r>
            <a:r>
              <a:rPr lang="tr-TR" dirty="0" err="1"/>
              <a:t>to</a:t>
            </a:r>
            <a:r>
              <a:rPr lang="tr-TR" dirty="0"/>
              <a:t> </a:t>
            </a:r>
            <a:r>
              <a:rPr lang="tr-TR" dirty="0" err="1"/>
              <a:t>used</a:t>
            </a:r>
            <a:r>
              <a:rPr lang="en-US" dirty="0"/>
              <a:t>. It was now possible to write programs on cards and read them in</a:t>
            </a:r>
            <a:r>
              <a:rPr lang="tr-TR" dirty="0"/>
              <a:t> </a:t>
            </a:r>
            <a:r>
              <a:rPr lang="tr-TR" dirty="0" err="1"/>
              <a:t>cards</a:t>
            </a:r>
            <a:r>
              <a:rPr lang="en-US" dirty="0"/>
              <a:t> instead of using </a:t>
            </a:r>
            <a:r>
              <a:rPr lang="en-US" dirty="0" err="1"/>
              <a:t>plugboards</a:t>
            </a:r>
            <a:r>
              <a:rPr lang="tr-TR" dirty="0"/>
              <a:t>.</a:t>
            </a:r>
            <a:endParaRPr lang="en-US"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a:t>2</a:t>
            </a:r>
            <a:r>
              <a:rPr lang="tr-TR" b="1" dirty="0"/>
              <a:t>.</a:t>
            </a:r>
            <a:r>
              <a:rPr lang="en-US" b="1" dirty="0"/>
              <a:t> The Second Generation (1955-65)</a:t>
            </a:r>
            <a:br>
              <a:rPr lang="tr-TR" b="1" dirty="0"/>
            </a:br>
            <a:endParaRPr lang="tr-TR" dirty="0"/>
          </a:p>
        </p:txBody>
      </p:sp>
      <p:sp>
        <p:nvSpPr>
          <p:cNvPr id="3" name="2 İçerik Yer Tutucusu"/>
          <p:cNvSpPr>
            <a:spLocks noGrp="1"/>
          </p:cNvSpPr>
          <p:nvPr>
            <p:ph sz="quarter" idx="1"/>
          </p:nvPr>
        </p:nvSpPr>
        <p:spPr>
          <a:xfrm>
            <a:off x="457200" y="1268760"/>
            <a:ext cx="7467600" cy="5205192"/>
          </a:xfrm>
        </p:spPr>
        <p:txBody>
          <a:bodyPr vert="horz" anchor="t">
            <a:normAutofit/>
          </a:bodyPr>
          <a:lstStyle/>
          <a:p>
            <a:r>
              <a:rPr lang="tr-TR" dirty="0"/>
              <a:t>T</a:t>
            </a:r>
            <a:r>
              <a:rPr lang="en-US" dirty="0"/>
              <a:t>he transistor</a:t>
            </a:r>
            <a:r>
              <a:rPr lang="tr-TR" dirty="0"/>
              <a:t>s </a:t>
            </a:r>
            <a:r>
              <a:rPr lang="tr-TR" dirty="0" err="1"/>
              <a:t>are</a:t>
            </a:r>
            <a:r>
              <a:rPr lang="tr-TR" dirty="0"/>
              <a:t> </a:t>
            </a:r>
            <a:r>
              <a:rPr lang="tr-TR" dirty="0" err="1"/>
              <a:t>started</a:t>
            </a:r>
            <a:r>
              <a:rPr lang="tr-TR" dirty="0"/>
              <a:t> </a:t>
            </a:r>
            <a:r>
              <a:rPr lang="tr-TR" dirty="0" err="1"/>
              <a:t>to</a:t>
            </a:r>
            <a:r>
              <a:rPr lang="tr-TR" dirty="0"/>
              <a:t> </a:t>
            </a:r>
            <a:r>
              <a:rPr lang="tr-TR" dirty="0" err="1"/>
              <a:t>use</a:t>
            </a:r>
            <a:r>
              <a:rPr lang="en-US" dirty="0"/>
              <a:t> in the mid</a:t>
            </a:r>
            <a:r>
              <a:rPr lang="tr-TR" dirty="0" err="1"/>
              <a:t>dle</a:t>
            </a:r>
            <a:r>
              <a:rPr lang="en-US" dirty="0"/>
              <a:t>1950s</a:t>
            </a:r>
            <a:r>
              <a:rPr lang="tr-TR" dirty="0"/>
              <a:t>. </a:t>
            </a:r>
            <a:r>
              <a:rPr lang="tr-TR" dirty="0" err="1"/>
              <a:t>Machines</a:t>
            </a:r>
            <a:r>
              <a:rPr lang="tr-TR" dirty="0"/>
              <a:t> </a:t>
            </a:r>
            <a:r>
              <a:rPr lang="tr-TR" dirty="0" err="1"/>
              <a:t>are</a:t>
            </a:r>
            <a:r>
              <a:rPr lang="tr-TR" dirty="0"/>
              <a:t> </a:t>
            </a:r>
            <a:r>
              <a:rPr lang="tr-TR" dirty="0" err="1"/>
              <a:t>more</a:t>
            </a:r>
            <a:r>
              <a:rPr lang="tr-TR" dirty="0"/>
              <a:t> </a:t>
            </a:r>
            <a:r>
              <a:rPr lang="tr-TR" dirty="0" err="1"/>
              <a:t>reliable</a:t>
            </a:r>
            <a:r>
              <a:rPr lang="tr-TR" dirty="0"/>
              <a:t>.</a:t>
            </a:r>
          </a:p>
          <a:p>
            <a:r>
              <a:rPr lang="tr-TR" dirty="0"/>
              <a:t>T</a:t>
            </a:r>
            <a:r>
              <a:rPr lang="en-US" dirty="0"/>
              <a:t>here was a clear separation between designers, builders, operators, programmers, and maintenance personnel.</a:t>
            </a:r>
            <a:endParaRPr lang="tr-TR" dirty="0"/>
          </a:p>
          <a:p>
            <a:r>
              <a:rPr lang="en-US" dirty="0"/>
              <a:t>To run a </a:t>
            </a:r>
            <a:r>
              <a:rPr lang="en-US" b="1" dirty="0"/>
              <a:t>job</a:t>
            </a:r>
            <a:r>
              <a:rPr lang="tr-TR" b="1" dirty="0"/>
              <a:t>, </a:t>
            </a:r>
            <a:r>
              <a:rPr lang="en-US" dirty="0"/>
              <a:t>a programmer would first write the program on paper </a:t>
            </a:r>
            <a:r>
              <a:rPr lang="tr-TR" dirty="0"/>
              <a:t> </a:t>
            </a:r>
            <a:r>
              <a:rPr lang="en-US" dirty="0"/>
              <a:t>then punch it on cards. He would then bring the card deck down to the input room and hand it to one of the operators and go drink coffee until the output was ready.</a:t>
            </a:r>
            <a:endParaRPr lang="tr-TR" dirty="0"/>
          </a:p>
          <a:p>
            <a:r>
              <a:rPr lang="tr-TR" b="1" dirty="0"/>
              <a:t>Assembler</a:t>
            </a:r>
            <a:r>
              <a:rPr lang="tr-TR" dirty="0"/>
              <a:t> </a:t>
            </a:r>
            <a:r>
              <a:rPr lang="tr-TR" dirty="0" err="1"/>
              <a:t>and</a:t>
            </a:r>
            <a:r>
              <a:rPr lang="tr-TR" dirty="0"/>
              <a:t> </a:t>
            </a:r>
            <a:r>
              <a:rPr lang="tr-TR" b="1" dirty="0"/>
              <a:t>Fortran </a:t>
            </a:r>
            <a:r>
              <a:rPr lang="tr-TR" dirty="0" err="1"/>
              <a:t>were</a:t>
            </a:r>
            <a:r>
              <a:rPr lang="tr-TR" dirty="0"/>
              <a:t> </a:t>
            </a:r>
            <a:r>
              <a:rPr lang="tr-TR" dirty="0" err="1"/>
              <a:t>started</a:t>
            </a:r>
            <a:r>
              <a:rPr lang="tr-TR" dirty="0"/>
              <a:t> </a:t>
            </a:r>
            <a:r>
              <a:rPr lang="tr-TR" dirty="0" err="1"/>
              <a:t>to</a:t>
            </a:r>
            <a:r>
              <a:rPr lang="tr-TR" dirty="0"/>
              <a:t> be </a:t>
            </a:r>
            <a:r>
              <a:rPr lang="tr-TR" dirty="0" err="1"/>
              <a:t>used</a:t>
            </a:r>
            <a:r>
              <a:rPr lang="tr-TR" dirty="0"/>
              <a:t> </a:t>
            </a:r>
            <a:r>
              <a:rPr lang="tr-TR" dirty="0" err="1"/>
              <a:t>for</a:t>
            </a:r>
            <a:r>
              <a:rPr lang="tr-TR" dirty="0"/>
              <a:t> </a:t>
            </a:r>
            <a:r>
              <a:rPr lang="tr-TR" dirty="0" err="1"/>
              <a:t>programming</a:t>
            </a:r>
            <a:r>
              <a:rPr lang="tr-TR" dirty="0"/>
              <a:t> </a:t>
            </a:r>
            <a:r>
              <a:rPr lang="tr-TR" dirty="0" err="1"/>
              <a:t>punch</a:t>
            </a:r>
            <a:r>
              <a:rPr lang="tr-TR" dirty="0"/>
              <a:t> </a:t>
            </a:r>
            <a:r>
              <a:rPr lang="tr-TR" dirty="0" err="1"/>
              <a:t>cards</a:t>
            </a:r>
            <a:r>
              <a:rPr lang="tr-TR" dirty="0"/>
              <a:t>.</a:t>
            </a:r>
            <a:endParaRPr lang="tr-TR" b="1"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1124744"/>
            <a:ext cx="7467600" cy="5349208"/>
          </a:xfrm>
        </p:spPr>
        <p:txBody>
          <a:bodyPr vert="horz" anchor="t">
            <a:normAutofit/>
          </a:bodyPr>
          <a:lstStyle/>
          <a:p>
            <a:r>
              <a:rPr lang="en-US" dirty="0"/>
              <a:t>Much computer time was wasted while operators were walking around the machine room.</a:t>
            </a:r>
            <a:endParaRPr lang="tr-TR" dirty="0"/>
          </a:p>
          <a:p>
            <a:endParaRPr lang="tr-TR" dirty="0"/>
          </a:p>
          <a:p>
            <a:r>
              <a:rPr lang="tr-TR" dirty="0"/>
              <a:t>Pe</a:t>
            </a:r>
            <a:r>
              <a:rPr lang="en-US" dirty="0" err="1"/>
              <a:t>ople</a:t>
            </a:r>
            <a:r>
              <a:rPr lang="en-US" dirty="0"/>
              <a:t> quickly looked for ways to reduce the wasted time. The solution adopted was the </a:t>
            </a:r>
            <a:r>
              <a:rPr lang="en-US" b="1" dirty="0"/>
              <a:t>batch system. Batch processing</a:t>
            </a:r>
            <a:r>
              <a:rPr lang="en-US" dirty="0"/>
              <a:t> is execution of a series of programs ("jobs") on a computer without manual intervention.</a:t>
            </a:r>
            <a:endParaRPr lang="tr-TR" b="1" dirty="0"/>
          </a:p>
          <a:p>
            <a:endParaRPr lang="tr-TR" b="1" dirty="0"/>
          </a:p>
          <a:p>
            <a:r>
              <a:rPr lang="en-US" dirty="0"/>
              <a:t>The idea behind it was to collect full of jobs in</a:t>
            </a:r>
            <a:r>
              <a:rPr lang="tr-TR" dirty="0"/>
              <a:t> a </a:t>
            </a:r>
            <a:r>
              <a:rPr lang="tr-TR" dirty="0" err="1"/>
              <a:t>tape</a:t>
            </a:r>
            <a:r>
              <a:rPr lang="tr-TR" dirty="0"/>
              <a:t> </a:t>
            </a:r>
            <a:r>
              <a:rPr lang="en-US" dirty="0"/>
              <a:t>then read them onto a magnetic tape</a:t>
            </a:r>
            <a:r>
              <a:rPr lang="tr-TR" dirty="0"/>
              <a:t>. </a:t>
            </a:r>
            <a:r>
              <a:rPr lang="tr-TR" dirty="0" err="1"/>
              <a:t>After</a:t>
            </a:r>
            <a:r>
              <a:rPr lang="tr-TR" dirty="0"/>
              <a:t> </a:t>
            </a:r>
            <a:r>
              <a:rPr lang="tr-TR" dirty="0" err="1"/>
              <a:t>finishing</a:t>
            </a:r>
            <a:r>
              <a:rPr lang="tr-TR" dirty="0"/>
              <a:t> </a:t>
            </a:r>
            <a:r>
              <a:rPr lang="tr-TR" dirty="0" err="1"/>
              <a:t>process</a:t>
            </a:r>
            <a:r>
              <a:rPr lang="tr-TR" dirty="0"/>
              <a:t> </a:t>
            </a:r>
            <a:r>
              <a:rPr lang="tr-TR" dirty="0" err="1"/>
              <a:t>the</a:t>
            </a:r>
            <a:r>
              <a:rPr lang="tr-TR" dirty="0"/>
              <a:t> </a:t>
            </a:r>
            <a:r>
              <a:rPr lang="tr-TR" dirty="0" err="1"/>
              <a:t>results</a:t>
            </a:r>
            <a:r>
              <a:rPr lang="tr-TR" dirty="0"/>
              <a:t> </a:t>
            </a:r>
            <a:r>
              <a:rPr lang="tr-TR" dirty="0" err="1"/>
              <a:t>were</a:t>
            </a:r>
            <a:r>
              <a:rPr lang="tr-TR" dirty="0"/>
              <a:t> </a:t>
            </a:r>
            <a:r>
              <a:rPr lang="tr-TR" dirty="0" err="1"/>
              <a:t>writen</a:t>
            </a:r>
            <a:r>
              <a:rPr lang="tr-TR" dirty="0"/>
              <a:t> in </a:t>
            </a:r>
            <a:r>
              <a:rPr lang="tr-TR" dirty="0" err="1"/>
              <a:t>output</a:t>
            </a:r>
            <a:r>
              <a:rPr lang="tr-TR" dirty="0"/>
              <a:t> </a:t>
            </a:r>
            <a:r>
              <a:rPr lang="tr-TR" dirty="0" err="1"/>
              <a:t>tape</a:t>
            </a:r>
            <a:r>
              <a:rPr lang="tr-TR" dirty="0"/>
              <a:t>.(S</a:t>
            </a:r>
            <a:r>
              <a:rPr lang="en-US" dirty="0" err="1"/>
              <a:t>uch</a:t>
            </a:r>
            <a:r>
              <a:rPr lang="en-US" dirty="0"/>
              <a:t> as the IBM 1401</a:t>
            </a:r>
            <a:r>
              <a:rPr lang="tr-TR" dirty="0"/>
              <a: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6</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611560" y="404664"/>
            <a:ext cx="7467600" cy="5349208"/>
          </a:xfrm>
        </p:spPr>
        <p:txBody>
          <a:bodyPr>
            <a:normAutofit/>
          </a:bodyPr>
          <a:lstStyle/>
          <a:p>
            <a:r>
              <a:rPr lang="en-US" dirty="0"/>
              <a:t>After about an hour of collecting a b</a:t>
            </a:r>
            <a:r>
              <a:rPr lang="tr-TR" dirty="0"/>
              <a:t>a</a:t>
            </a:r>
            <a:r>
              <a:rPr lang="en-US" dirty="0" err="1"/>
              <a:t>tch</a:t>
            </a:r>
            <a:r>
              <a:rPr lang="en-US" dirty="0"/>
              <a:t> of jobs, the tape was brought into the machine room, where it was mounted on a tape drive. The operator then loaded a special program (ancestor of today’s operating system)</a:t>
            </a:r>
            <a:r>
              <a:rPr lang="tr-TR" dirty="0"/>
              <a:t>.</a:t>
            </a:r>
          </a:p>
          <a:p>
            <a:r>
              <a:rPr lang="en-US" dirty="0"/>
              <a:t>After each job finished, the operating system automatically read the next job from the tape and began running it. When the whole batch was done and brought the output tape to a 1401 for printing </a:t>
            </a:r>
            <a:r>
              <a:rPr lang="en-US" b="1" dirty="0"/>
              <a:t>offline</a:t>
            </a:r>
            <a:r>
              <a:rPr lang="tr-TR" b="1" dirty="0"/>
              <a:t>.</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7</a:t>
            </a:fld>
            <a:endParaRPr lang="tr-TR"/>
          </a:p>
        </p:txBody>
      </p:sp>
      <p:pic>
        <p:nvPicPr>
          <p:cNvPr id="1027" name="Picture 3"/>
          <p:cNvPicPr>
            <a:picLocks noChangeAspect="1" noChangeArrowheads="1"/>
          </p:cNvPicPr>
          <p:nvPr/>
        </p:nvPicPr>
        <p:blipFill>
          <a:blip r:embed="rId2" cstate="print"/>
          <a:srcRect l="35420" t="38390" r="18092" b="37985"/>
          <a:stretch>
            <a:fillRect/>
          </a:stretch>
        </p:blipFill>
        <p:spPr bwMode="auto">
          <a:xfrm>
            <a:off x="1475656" y="4365104"/>
            <a:ext cx="6048672" cy="17281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a:t>3</a:t>
            </a:r>
            <a:r>
              <a:rPr lang="tr-TR" b="1" dirty="0"/>
              <a:t>.</a:t>
            </a:r>
            <a:r>
              <a:rPr lang="en-US" b="1" dirty="0"/>
              <a:t> The Third </a:t>
            </a:r>
            <a:r>
              <a:rPr lang="en-US" b="1" dirty="0" err="1"/>
              <a:t>Generat</a:t>
            </a:r>
            <a:r>
              <a:rPr lang="tr-TR" b="1" dirty="0"/>
              <a:t>ı</a:t>
            </a:r>
            <a:r>
              <a:rPr lang="en-US" b="1" dirty="0"/>
              <a:t>on (1965-1980)</a:t>
            </a:r>
            <a:br>
              <a:rPr lang="tr-TR" b="1" dirty="0"/>
            </a:br>
            <a:endParaRPr lang="tr-TR" dirty="0"/>
          </a:p>
        </p:txBody>
      </p:sp>
      <p:sp>
        <p:nvSpPr>
          <p:cNvPr id="3" name="2 İçerik Yer Tutucusu"/>
          <p:cNvSpPr>
            <a:spLocks noGrp="1"/>
          </p:cNvSpPr>
          <p:nvPr>
            <p:ph sz="quarter" idx="1"/>
          </p:nvPr>
        </p:nvSpPr>
        <p:spPr>
          <a:xfrm>
            <a:off x="457200" y="1268760"/>
            <a:ext cx="7467600" cy="5205192"/>
          </a:xfrm>
        </p:spPr>
        <p:txBody>
          <a:bodyPr vert="horz" anchor="t">
            <a:normAutofit fontScale="92500" lnSpcReduction="20000"/>
          </a:bodyPr>
          <a:lstStyle/>
          <a:p>
            <a:r>
              <a:rPr lang="en-US" dirty="0"/>
              <a:t>7094 was large-scale scientific computers which were used for numerical calculations in science and engineering. </a:t>
            </a:r>
          </a:p>
          <a:p>
            <a:r>
              <a:rPr lang="en-US" dirty="0"/>
              <a:t>On the other hand, 1401 </a:t>
            </a:r>
            <a:r>
              <a:rPr lang="en-US"/>
              <a:t>was commercial </a:t>
            </a:r>
            <a:r>
              <a:rPr lang="en-US" dirty="0"/>
              <a:t>computers which were widely used for </a:t>
            </a:r>
            <a:r>
              <a:rPr lang="en-US" dirty="0" err="1"/>
              <a:t>commercical</a:t>
            </a:r>
            <a:r>
              <a:rPr lang="en-US" dirty="0"/>
              <a:t> works.</a:t>
            </a:r>
          </a:p>
          <a:p>
            <a:r>
              <a:rPr lang="tr-TR" dirty="0" err="1"/>
              <a:t>Both</a:t>
            </a:r>
            <a:r>
              <a:rPr lang="tr-TR" dirty="0"/>
              <a:t> of </a:t>
            </a:r>
            <a:r>
              <a:rPr lang="tr-TR" dirty="0" err="1"/>
              <a:t>these</a:t>
            </a:r>
            <a:r>
              <a:rPr lang="tr-TR" dirty="0"/>
              <a:t> </a:t>
            </a:r>
            <a:r>
              <a:rPr lang="tr-TR" dirty="0" err="1"/>
              <a:t>machines</a:t>
            </a:r>
            <a:r>
              <a:rPr lang="tr-TR" dirty="0"/>
              <a:t> </a:t>
            </a:r>
            <a:r>
              <a:rPr lang="tr-TR" dirty="0" err="1"/>
              <a:t>are</a:t>
            </a:r>
            <a:r>
              <a:rPr lang="tr-TR" dirty="0"/>
              <a:t> </a:t>
            </a:r>
            <a:r>
              <a:rPr lang="tr-TR" dirty="0" err="1"/>
              <a:t>very</a:t>
            </a:r>
            <a:r>
              <a:rPr lang="tr-TR" dirty="0"/>
              <a:t> </a:t>
            </a:r>
            <a:r>
              <a:rPr lang="tr-TR" dirty="0" err="1"/>
              <a:t>huge</a:t>
            </a:r>
            <a:r>
              <a:rPr lang="tr-TR" dirty="0"/>
              <a:t> </a:t>
            </a:r>
            <a:r>
              <a:rPr lang="tr-TR" dirty="0" err="1"/>
              <a:t>and</a:t>
            </a:r>
            <a:r>
              <a:rPr lang="tr-TR" dirty="0"/>
              <a:t> </a:t>
            </a:r>
            <a:r>
              <a:rPr lang="tr-TR" dirty="0" err="1"/>
              <a:t>people</a:t>
            </a:r>
            <a:r>
              <a:rPr lang="tr-TR" dirty="0"/>
              <a:t> </a:t>
            </a:r>
            <a:r>
              <a:rPr lang="tr-TR" dirty="0" err="1"/>
              <a:t>need</a:t>
            </a:r>
            <a:r>
              <a:rPr lang="tr-TR" dirty="0"/>
              <a:t> </a:t>
            </a:r>
            <a:r>
              <a:rPr lang="tr-TR" dirty="0" err="1"/>
              <a:t>small</a:t>
            </a:r>
            <a:r>
              <a:rPr lang="tr-TR" dirty="0"/>
              <a:t> </a:t>
            </a:r>
            <a:r>
              <a:rPr lang="tr-TR" dirty="0" err="1"/>
              <a:t>machines</a:t>
            </a:r>
            <a:r>
              <a:rPr lang="tr-TR" dirty="0"/>
              <a:t>.</a:t>
            </a:r>
            <a:endParaRPr lang="en-US" dirty="0"/>
          </a:p>
          <a:p>
            <a:r>
              <a:rPr lang="en-US" dirty="0"/>
              <a:t>IBM </a:t>
            </a:r>
            <a:r>
              <a:rPr lang="tr-TR" dirty="0" err="1"/>
              <a:t>produced</a:t>
            </a:r>
            <a:r>
              <a:rPr lang="tr-TR" dirty="0"/>
              <a:t> </a:t>
            </a:r>
            <a:r>
              <a:rPr lang="en-US" dirty="0"/>
              <a:t>the System/360</a:t>
            </a:r>
            <a:r>
              <a:rPr lang="tr-TR" dirty="0"/>
              <a:t> </a:t>
            </a:r>
            <a:r>
              <a:rPr lang="tr-TR" dirty="0" err="1"/>
              <a:t>to</a:t>
            </a:r>
            <a:r>
              <a:rPr lang="tr-TR" dirty="0"/>
              <a:t> </a:t>
            </a:r>
            <a:r>
              <a:rPr lang="tr-TR" dirty="0" err="1"/>
              <a:t>solve</a:t>
            </a:r>
            <a:r>
              <a:rPr lang="tr-TR" dirty="0"/>
              <a:t> </a:t>
            </a:r>
            <a:r>
              <a:rPr lang="tr-TR" dirty="0" err="1"/>
              <a:t>these</a:t>
            </a:r>
            <a:r>
              <a:rPr lang="tr-TR" dirty="0"/>
              <a:t> </a:t>
            </a:r>
            <a:r>
              <a:rPr lang="tr-TR" dirty="0" err="1"/>
              <a:t>problems</a:t>
            </a:r>
            <a:r>
              <a:rPr lang="en-US" dirty="0"/>
              <a:t>. </a:t>
            </a:r>
            <a:endParaRPr lang="tr-TR" dirty="0"/>
          </a:p>
          <a:p>
            <a:r>
              <a:rPr lang="tr-TR" dirty="0" err="1"/>
              <a:t>All</a:t>
            </a:r>
            <a:r>
              <a:rPr lang="tr-TR" dirty="0"/>
              <a:t> </a:t>
            </a:r>
            <a:r>
              <a:rPr lang="en-US" dirty="0"/>
              <a:t>the machines had the same architecture and instruction set, programs written for one machine could run on all the others</a:t>
            </a:r>
            <a:r>
              <a:rPr lang="tr-TR" dirty="0"/>
              <a:t>.</a:t>
            </a:r>
          </a:p>
          <a:p>
            <a:r>
              <a:rPr lang="en-US" dirty="0"/>
              <a:t>Furthermore, the 360 was designed to handle both scientific and commercial computing. Thus a single family of machines could satisfy the needs of all customers.</a:t>
            </a:r>
            <a:endParaRPr lang="en-US" b="1"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32656"/>
            <a:ext cx="7467600" cy="6141296"/>
          </a:xfrm>
        </p:spPr>
        <p:txBody>
          <a:bodyPr>
            <a:normAutofit/>
          </a:bodyPr>
          <a:lstStyle/>
          <a:p>
            <a:r>
              <a:rPr lang="en-US" dirty="0"/>
              <a:t>The 360 was the first major computer in which is used (small-scale) Integrated Circuits first. </a:t>
            </a:r>
          </a:p>
          <a:p>
            <a:r>
              <a:rPr lang="en-US" dirty="0"/>
              <a:t>OS/360 is the operating system used in third generation computers. </a:t>
            </a:r>
          </a:p>
          <a:p>
            <a:r>
              <a:rPr lang="en-US" dirty="0"/>
              <a:t>Most of  time along process</a:t>
            </a:r>
            <a:r>
              <a:rPr lang="tr-TR" dirty="0"/>
              <a:t>,</a:t>
            </a:r>
            <a:r>
              <a:rPr lang="en-US" dirty="0"/>
              <a:t> processor was idle and it causes waste time (nearly %80 of total time).</a:t>
            </a:r>
          </a:p>
          <a:p>
            <a:r>
              <a:rPr lang="en-US" b="1" dirty="0"/>
              <a:t>Multiprogramming</a:t>
            </a:r>
            <a:r>
              <a:rPr lang="en-US" dirty="0"/>
              <a:t> is first used in OS/360.</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9</a:t>
            </a:fld>
            <a:endParaRPr lang="tr-TR"/>
          </a:p>
        </p:txBody>
      </p:sp>
      <p:pic>
        <p:nvPicPr>
          <p:cNvPr id="2050" name="Picture 2"/>
          <p:cNvPicPr>
            <a:picLocks noChangeAspect="1" noChangeArrowheads="1"/>
          </p:cNvPicPr>
          <p:nvPr/>
        </p:nvPicPr>
        <p:blipFill>
          <a:blip r:embed="rId2" cstate="print"/>
          <a:srcRect l="48422" t="44906" r="33315" b="33438"/>
          <a:stretch>
            <a:fillRect/>
          </a:stretch>
        </p:blipFill>
        <p:spPr bwMode="auto">
          <a:xfrm>
            <a:off x="2555776" y="3789040"/>
            <a:ext cx="3744416" cy="249627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3426</TotalTime>
  <Words>1694</Words>
  <Application>Microsoft Office PowerPoint</Application>
  <PresentationFormat>Ekran Gösterisi (4:3)</PresentationFormat>
  <Paragraphs>103</Paragraphs>
  <Slides>21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Calibri</vt:lpstr>
      <vt:lpstr>Century Schoolbook</vt:lpstr>
      <vt:lpstr>Wingdings</vt:lpstr>
      <vt:lpstr>Wingdings 2</vt:lpstr>
      <vt:lpstr>Cumba</vt:lpstr>
      <vt:lpstr>OPERATING SYSTEM</vt:lpstr>
      <vt:lpstr>HISTORY OF OPERATING SYSTEM</vt:lpstr>
      <vt:lpstr>1.The First Generation (1945-55)  </vt:lpstr>
      <vt:lpstr>PowerPoint Sunusu</vt:lpstr>
      <vt:lpstr>2. The Second Generation (1955-65) </vt:lpstr>
      <vt:lpstr>PowerPoint Sunusu</vt:lpstr>
      <vt:lpstr>PowerPoint Sunusu</vt:lpstr>
      <vt:lpstr>3. The Third Generatıon (1965-1980) </vt:lpstr>
      <vt:lpstr>PowerPoint Sunusu</vt:lpstr>
      <vt:lpstr>PowerPoint Sunusu</vt:lpstr>
      <vt:lpstr>4. The Fourth Generation (1980-Present)</vt:lpstr>
      <vt:lpstr>PowerPoint Sunusu</vt:lpstr>
      <vt:lpstr>PowerPoint Sunusu</vt:lpstr>
      <vt:lpstr>PowerPoint Sunusu</vt:lpstr>
      <vt:lpstr>PowerPoint Sunusu</vt:lpstr>
      <vt:lpstr>OPERATING SYSTEM TYPES </vt:lpstr>
      <vt:lpstr>2. Server Operating Systems </vt:lpstr>
      <vt:lpstr>3. Personal Computer Operating Systems </vt:lpstr>
      <vt:lpstr>4. Real-Time Operating Systems </vt:lpstr>
      <vt:lpstr>5. Embedded Operating Systems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yasin</dc:creator>
  <cp:lastModifiedBy>yasinor</cp:lastModifiedBy>
  <cp:revision>109</cp:revision>
  <dcterms:created xsi:type="dcterms:W3CDTF">2013-02-04T09:58:32Z</dcterms:created>
  <dcterms:modified xsi:type="dcterms:W3CDTF">2018-02-09T16:00:20Z</dcterms:modified>
</cp:coreProperties>
</file>