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64" r:id="rId1"/>
  </p:sldMasterIdLst>
  <p:notesMasterIdLst>
    <p:notesMasterId r:id="rId25"/>
  </p:notesMasterIdLst>
  <p:sldIdLst>
    <p:sldId id="256" r:id="rId2"/>
    <p:sldId id="257" r:id="rId3"/>
    <p:sldId id="281" r:id="rId4"/>
    <p:sldId id="282" r:id="rId5"/>
    <p:sldId id="283" r:id="rId6"/>
    <p:sldId id="284" r:id="rId7"/>
    <p:sldId id="301" r:id="rId8"/>
    <p:sldId id="285" r:id="rId9"/>
    <p:sldId id="286" r:id="rId10"/>
    <p:sldId id="287" r:id="rId11"/>
    <p:sldId id="288" r:id="rId12"/>
    <p:sldId id="290" r:id="rId13"/>
    <p:sldId id="291" r:id="rId14"/>
    <p:sldId id="292" r:id="rId15"/>
    <p:sldId id="293" r:id="rId16"/>
    <p:sldId id="294" r:id="rId17"/>
    <p:sldId id="295" r:id="rId18"/>
    <p:sldId id="296" r:id="rId19"/>
    <p:sldId id="297" r:id="rId20"/>
    <p:sldId id="298" r:id="rId21"/>
    <p:sldId id="299" r:id="rId22"/>
    <p:sldId id="300" r:id="rId23"/>
    <p:sldId id="280" r:id="rId24"/>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94008C-9D35-43B6-98BC-89D7366F0703}" type="datetimeFigureOut">
              <a:rPr lang="tr-TR" smtClean="0"/>
              <a:pPr/>
              <a:t>9.03.2021</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EB80E6-3B94-418C-B84A-43EBDC4D2F06}" type="slidenum">
              <a:rPr lang="tr-TR" smtClean="0"/>
              <a:pPr/>
              <a:t>‹#›</a:t>
            </a:fld>
            <a:endParaRPr lang="tr-TR"/>
          </a:p>
        </p:txBody>
      </p:sp>
    </p:spTree>
    <p:extLst>
      <p:ext uri="{BB962C8B-B14F-4D97-AF65-F5344CB8AC3E}">
        <p14:creationId xmlns:p14="http://schemas.microsoft.com/office/powerpoint/2010/main" val="2343655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1"/>
      </p:bgRef>
    </p:bg>
    <p:spTree>
      <p:nvGrpSpPr>
        <p:cNvPr id="1" name=""/>
        <p:cNvGrpSpPr/>
        <p:nvPr/>
      </p:nvGrpSpPr>
      <p:grpSpPr>
        <a:xfrm>
          <a:off x="0" y="0"/>
          <a:ext cx="0" cy="0"/>
          <a:chOff x="0" y="0"/>
          <a:chExt cx="0" cy="0"/>
        </a:xfrm>
      </p:grpSpPr>
      <p:sp>
        <p:nvSpPr>
          <p:cNvPr id="8" name="7 Başlık"/>
          <p:cNvSpPr>
            <a:spLocks noGrp="1"/>
          </p:cNvSpPr>
          <p:nvPr>
            <p:ph type="ctrTitle"/>
          </p:nvPr>
        </p:nvSpPr>
        <p:spPr>
          <a:xfrm>
            <a:off x="2286000" y="3124200"/>
            <a:ext cx="6172200" cy="1894362"/>
          </a:xfrm>
        </p:spPr>
        <p:txBody>
          <a:bodyPr/>
          <a:lstStyle>
            <a:lvl1pPr>
              <a:defRPr b="1"/>
            </a:lvl1pPr>
          </a:lstStyle>
          <a:p>
            <a:r>
              <a:rPr kumimoji="0" lang="tr-TR"/>
              <a:t>Asıl başlık stili için tıklatın</a:t>
            </a:r>
            <a:endParaRPr kumimoji="0" lang="en-US"/>
          </a:p>
        </p:txBody>
      </p:sp>
      <p:sp>
        <p:nvSpPr>
          <p:cNvPr id="9" name="8 Alt Başlık"/>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a:t>Asıl alt başlık stilini düzenlemek için tıklatın</a:t>
            </a:r>
            <a:endParaRPr kumimoji="0" lang="en-US"/>
          </a:p>
        </p:txBody>
      </p:sp>
      <p:sp>
        <p:nvSpPr>
          <p:cNvPr id="28" name="27 Veri Yer Tutucusu"/>
          <p:cNvSpPr>
            <a:spLocks noGrp="1"/>
          </p:cNvSpPr>
          <p:nvPr>
            <p:ph type="dt" sz="half" idx="10"/>
          </p:nvPr>
        </p:nvSpPr>
        <p:spPr bwMode="auto">
          <a:xfrm rot="5400000">
            <a:off x="7764621" y="1174097"/>
            <a:ext cx="2286000" cy="381000"/>
          </a:xfrm>
        </p:spPr>
        <p:txBody>
          <a:bodyPr/>
          <a:lstStyle/>
          <a:p>
            <a:fld id="{9CF13977-6F8F-42E4-9A6C-5FBE5F89C73C}" type="datetime1">
              <a:rPr lang="tr-TR" smtClean="0"/>
              <a:pPr/>
              <a:t>9.03.2021</a:t>
            </a:fld>
            <a:endParaRPr lang="tr-TR"/>
          </a:p>
        </p:txBody>
      </p:sp>
      <p:sp>
        <p:nvSpPr>
          <p:cNvPr id="17" name="16 Altbilgi Yer Tutucusu"/>
          <p:cNvSpPr>
            <a:spLocks noGrp="1"/>
          </p:cNvSpPr>
          <p:nvPr>
            <p:ph type="ftr" sz="quarter" idx="11"/>
          </p:nvPr>
        </p:nvSpPr>
        <p:spPr bwMode="auto">
          <a:xfrm rot="5400000">
            <a:off x="7077269" y="4181669"/>
            <a:ext cx="3657600" cy="384048"/>
          </a:xfrm>
        </p:spPr>
        <p:txBody>
          <a:bodyPr/>
          <a:lstStyle/>
          <a:p>
            <a:endParaRPr lang="tr-TR"/>
          </a:p>
        </p:txBody>
      </p:sp>
      <p:sp>
        <p:nvSpPr>
          <p:cNvPr id="10" name="9 Dikdörtgen"/>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Dikdörtgen"/>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Dikdörtgen"/>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üz Bağlayıcı"/>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Düz Bağlayıcı"/>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Düz Bağlayıcı"/>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Düz Bağlayıcı"/>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Düz Bağlayıcı"/>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Düz Bağlayıcı"/>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Dikdörtgen"/>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Oval"/>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Oval"/>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Oval"/>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Oval"/>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Oval"/>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Slayt Numarası Yer Tutucusu"/>
          <p:cNvSpPr>
            <a:spLocks noGrp="1"/>
          </p:cNvSpPr>
          <p:nvPr>
            <p:ph type="sldNum" sz="quarter" idx="12"/>
          </p:nvPr>
        </p:nvSpPr>
        <p:spPr bwMode="auto">
          <a:xfrm>
            <a:off x="1325544" y="4928702"/>
            <a:ext cx="609600" cy="517524"/>
          </a:xfrm>
        </p:spPr>
        <p:txBody>
          <a:bodyPr/>
          <a:lstStyle/>
          <a:p>
            <a:fld id="{01DB7F4D-1379-44F4-BD57-AD74AD9347E7}"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3 Veri Yer Tutucusu"/>
          <p:cNvSpPr>
            <a:spLocks noGrp="1"/>
          </p:cNvSpPr>
          <p:nvPr>
            <p:ph type="dt" sz="half" idx="10"/>
          </p:nvPr>
        </p:nvSpPr>
        <p:spPr/>
        <p:txBody>
          <a:bodyPr/>
          <a:lstStyle/>
          <a:p>
            <a:fld id="{A7D7F3F9-EEE6-4ABF-B06D-EF508E97C290}" type="datetime1">
              <a:rPr lang="tr-TR" smtClean="0"/>
              <a:pPr/>
              <a:t>9.03.2021</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01DB7F4D-1379-44F4-BD57-AD74AD9347E7}"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9"/>
            <a:ext cx="1676400" cy="5851525"/>
          </a:xfrm>
        </p:spPr>
        <p:txBody>
          <a:bodyPr vert="eaVert"/>
          <a:lstStyle/>
          <a:p>
            <a:r>
              <a:rPr kumimoji="0" lang="tr-TR"/>
              <a:t>Asıl başlık stili için tıklatın</a:t>
            </a:r>
            <a:endParaRPr kumimoji="0" lang="en-US"/>
          </a:p>
        </p:txBody>
      </p:sp>
      <p:sp>
        <p:nvSpPr>
          <p:cNvPr id="3" name="2 Dikey Metin Yer Tutucusu"/>
          <p:cNvSpPr>
            <a:spLocks noGrp="1"/>
          </p:cNvSpPr>
          <p:nvPr>
            <p:ph type="body" orient="vert" idx="1"/>
          </p:nvPr>
        </p:nvSpPr>
        <p:spPr>
          <a:xfrm>
            <a:off x="457200" y="274638"/>
            <a:ext cx="6019800" cy="5851525"/>
          </a:xfrm>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3 Veri Yer Tutucusu"/>
          <p:cNvSpPr>
            <a:spLocks noGrp="1"/>
          </p:cNvSpPr>
          <p:nvPr>
            <p:ph type="dt" sz="half" idx="10"/>
          </p:nvPr>
        </p:nvSpPr>
        <p:spPr/>
        <p:txBody>
          <a:bodyPr/>
          <a:lstStyle/>
          <a:p>
            <a:fld id="{89A0BF7A-5105-42D4-88AF-24ECD8E5E2A5}" type="datetime1">
              <a:rPr lang="tr-TR" smtClean="0"/>
              <a:pPr/>
              <a:t>9.03.2021</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01DB7F4D-1379-44F4-BD57-AD74AD9347E7}"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a:t>Asıl başlık stili için tıklatın</a:t>
            </a:r>
            <a:endParaRPr kumimoji="0" lang="en-US"/>
          </a:p>
        </p:txBody>
      </p:sp>
      <p:sp>
        <p:nvSpPr>
          <p:cNvPr id="8" name="7 İçerik Yer Tutucusu"/>
          <p:cNvSpPr>
            <a:spLocks noGrp="1"/>
          </p:cNvSpPr>
          <p:nvPr>
            <p:ph sz="quarter" idx="1"/>
          </p:nvPr>
        </p:nvSpPr>
        <p:spPr>
          <a:xfrm>
            <a:off x="457200" y="1600200"/>
            <a:ext cx="7467600" cy="4873752"/>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7" name="6 Veri Yer Tutucusu"/>
          <p:cNvSpPr>
            <a:spLocks noGrp="1"/>
          </p:cNvSpPr>
          <p:nvPr>
            <p:ph type="dt" sz="half" idx="14"/>
          </p:nvPr>
        </p:nvSpPr>
        <p:spPr/>
        <p:txBody>
          <a:bodyPr rtlCol="0"/>
          <a:lstStyle/>
          <a:p>
            <a:fld id="{F84FAEF3-B5B8-4EA7-A722-101C5C1A3A7D}" type="datetime1">
              <a:rPr lang="tr-TR" smtClean="0"/>
              <a:pPr/>
              <a:t>9.03.2021</a:t>
            </a:fld>
            <a:endParaRPr lang="tr-TR"/>
          </a:p>
        </p:txBody>
      </p:sp>
      <p:sp>
        <p:nvSpPr>
          <p:cNvPr id="9" name="8 Slayt Numarası Yer Tutucusu"/>
          <p:cNvSpPr>
            <a:spLocks noGrp="1"/>
          </p:cNvSpPr>
          <p:nvPr>
            <p:ph type="sldNum" sz="quarter" idx="15"/>
          </p:nvPr>
        </p:nvSpPr>
        <p:spPr/>
        <p:txBody>
          <a:bodyPr rtlCol="0"/>
          <a:lstStyle/>
          <a:p>
            <a:fld id="{01DB7F4D-1379-44F4-BD57-AD74AD9347E7}" type="slidenum">
              <a:rPr lang="tr-TR" smtClean="0"/>
              <a:pPr/>
              <a:t>‹#›</a:t>
            </a:fld>
            <a:endParaRPr lang="tr-TR"/>
          </a:p>
        </p:txBody>
      </p:sp>
      <p:sp>
        <p:nvSpPr>
          <p:cNvPr id="10" name="9 Altbilgi Yer Tutucusu"/>
          <p:cNvSpPr>
            <a:spLocks noGrp="1"/>
          </p:cNvSpPr>
          <p:nvPr>
            <p:ph type="ftr" sz="quarter" idx="16"/>
          </p:nvPr>
        </p:nvSpPr>
        <p:spPr/>
        <p:txBody>
          <a:bodyPr rtlCol="0"/>
          <a:lstStyle/>
          <a:p>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1">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2286000" y="2895600"/>
            <a:ext cx="6172200" cy="2053590"/>
          </a:xfrm>
        </p:spPr>
        <p:txBody>
          <a:bodyPr/>
          <a:lstStyle>
            <a:lvl1pPr algn="l">
              <a:buNone/>
              <a:defRPr sz="3000" b="1" cap="small" baseline="0"/>
            </a:lvl1pPr>
          </a:lstStyle>
          <a:p>
            <a:r>
              <a:rPr kumimoji="0" lang="tr-TR"/>
              <a:t>Asıl başlık stili için tıklatın</a:t>
            </a:r>
            <a:endParaRPr kumimoji="0" lang="en-US"/>
          </a:p>
        </p:txBody>
      </p:sp>
      <p:sp>
        <p:nvSpPr>
          <p:cNvPr id="3" name="2 Metin Yer Tutucusu"/>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a:t>Asıl metin stillerini düzenlemek için tıklatın</a:t>
            </a:r>
          </a:p>
        </p:txBody>
      </p:sp>
      <p:sp>
        <p:nvSpPr>
          <p:cNvPr id="4" name="3 Veri Yer Tutucusu"/>
          <p:cNvSpPr>
            <a:spLocks noGrp="1"/>
          </p:cNvSpPr>
          <p:nvPr>
            <p:ph type="dt" sz="half" idx="10"/>
          </p:nvPr>
        </p:nvSpPr>
        <p:spPr bwMode="auto">
          <a:xfrm rot="5400000">
            <a:off x="7763256" y="1170432"/>
            <a:ext cx="2286000" cy="381000"/>
          </a:xfrm>
        </p:spPr>
        <p:txBody>
          <a:bodyPr/>
          <a:lstStyle/>
          <a:p>
            <a:fld id="{DE5DCFD0-C96F-4EBE-AB8A-B7E562797A3D}" type="datetime1">
              <a:rPr lang="tr-TR" smtClean="0"/>
              <a:pPr/>
              <a:t>9.03.2021</a:t>
            </a:fld>
            <a:endParaRPr lang="tr-TR"/>
          </a:p>
        </p:txBody>
      </p:sp>
      <p:sp>
        <p:nvSpPr>
          <p:cNvPr id="5" name="4 Altbilgi Yer Tutucusu"/>
          <p:cNvSpPr>
            <a:spLocks noGrp="1"/>
          </p:cNvSpPr>
          <p:nvPr>
            <p:ph type="ftr" sz="quarter" idx="11"/>
          </p:nvPr>
        </p:nvSpPr>
        <p:spPr bwMode="auto">
          <a:xfrm rot="5400000">
            <a:off x="7077456" y="4178808"/>
            <a:ext cx="3657600" cy="384048"/>
          </a:xfrm>
        </p:spPr>
        <p:txBody>
          <a:bodyPr/>
          <a:lstStyle/>
          <a:p>
            <a:endParaRPr lang="tr-TR"/>
          </a:p>
        </p:txBody>
      </p:sp>
      <p:sp>
        <p:nvSpPr>
          <p:cNvPr id="9" name="8 Dikdörtgen"/>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Dikdörtgen"/>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ikdörtgen"/>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üz Bağlayıcı"/>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Düz Bağlayıcı"/>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Düz Bağlayıcı"/>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Düz Bağlayıcı"/>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Düz Bağlayıcı"/>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Dikdörtgen"/>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Oval"/>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Oval"/>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Oval"/>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Oval"/>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Oval"/>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Düz Bağlayıcı"/>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Slayt Numarası Yer Tutucusu"/>
          <p:cNvSpPr>
            <a:spLocks noGrp="1"/>
          </p:cNvSpPr>
          <p:nvPr>
            <p:ph type="sldNum" sz="quarter" idx="12"/>
          </p:nvPr>
        </p:nvSpPr>
        <p:spPr bwMode="auto">
          <a:xfrm>
            <a:off x="1340616" y="4928702"/>
            <a:ext cx="609600" cy="517524"/>
          </a:xfrm>
        </p:spPr>
        <p:txBody>
          <a:bodyPr/>
          <a:lstStyle/>
          <a:p>
            <a:fld id="{01DB7F4D-1379-44F4-BD57-AD74AD9347E7}"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a:t>Asıl başlık stili için tıklatın</a:t>
            </a:r>
            <a:endParaRPr kumimoji="0" lang="en-US"/>
          </a:p>
        </p:txBody>
      </p:sp>
      <p:sp>
        <p:nvSpPr>
          <p:cNvPr id="5" name="4 Veri Yer Tutucusu"/>
          <p:cNvSpPr>
            <a:spLocks noGrp="1"/>
          </p:cNvSpPr>
          <p:nvPr>
            <p:ph type="dt" sz="half" idx="10"/>
          </p:nvPr>
        </p:nvSpPr>
        <p:spPr/>
        <p:txBody>
          <a:bodyPr/>
          <a:lstStyle/>
          <a:p>
            <a:fld id="{27D853CA-AE6D-4692-A6CF-6B50C0CCE3A0}" type="datetime1">
              <a:rPr lang="tr-TR" smtClean="0"/>
              <a:pPr/>
              <a:t>9.03.2021</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01DB7F4D-1379-44F4-BD57-AD74AD9347E7}" type="slidenum">
              <a:rPr lang="tr-TR" smtClean="0"/>
              <a:pPr/>
              <a:t>‹#›</a:t>
            </a:fld>
            <a:endParaRPr lang="tr-TR"/>
          </a:p>
        </p:txBody>
      </p:sp>
      <p:sp>
        <p:nvSpPr>
          <p:cNvPr id="9" name="8 İçerik Yer Tutucusu"/>
          <p:cNvSpPr>
            <a:spLocks noGrp="1"/>
          </p:cNvSpPr>
          <p:nvPr>
            <p:ph sz="quarter" idx="1"/>
          </p:nvPr>
        </p:nvSpPr>
        <p:spPr>
          <a:xfrm>
            <a:off x="457200" y="1600200"/>
            <a:ext cx="3657600" cy="4572000"/>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11" name="10 İçerik Yer Tutucusu"/>
          <p:cNvSpPr>
            <a:spLocks noGrp="1"/>
          </p:cNvSpPr>
          <p:nvPr>
            <p:ph sz="quarter" idx="2"/>
          </p:nvPr>
        </p:nvSpPr>
        <p:spPr>
          <a:xfrm>
            <a:off x="4270248" y="1600200"/>
            <a:ext cx="3657600" cy="4572000"/>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7543800" cy="1143000"/>
          </a:xfrm>
        </p:spPr>
        <p:txBody>
          <a:bodyPr anchor="b"/>
          <a:lstStyle>
            <a:lvl1pPr>
              <a:defRPr/>
            </a:lvl1pPr>
          </a:lstStyle>
          <a:p>
            <a:r>
              <a:rPr kumimoji="0" lang="tr-TR"/>
              <a:t>Asıl başlık stili için tıklatın</a:t>
            </a:r>
            <a:endParaRPr kumimoji="0" lang="en-US"/>
          </a:p>
        </p:txBody>
      </p:sp>
      <p:sp>
        <p:nvSpPr>
          <p:cNvPr id="7" name="6 Veri Yer Tutucusu"/>
          <p:cNvSpPr>
            <a:spLocks noGrp="1"/>
          </p:cNvSpPr>
          <p:nvPr>
            <p:ph type="dt" sz="half" idx="10"/>
          </p:nvPr>
        </p:nvSpPr>
        <p:spPr/>
        <p:txBody>
          <a:bodyPr/>
          <a:lstStyle/>
          <a:p>
            <a:fld id="{B29C0196-39B3-49D3-A1E8-A2E6EDA773F0}" type="datetime1">
              <a:rPr lang="tr-TR" smtClean="0"/>
              <a:pPr/>
              <a:t>9.03.2021</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01DB7F4D-1379-44F4-BD57-AD74AD9347E7}" type="slidenum">
              <a:rPr lang="tr-TR" smtClean="0"/>
              <a:pPr/>
              <a:t>‹#›</a:t>
            </a:fld>
            <a:endParaRPr lang="tr-TR"/>
          </a:p>
        </p:txBody>
      </p:sp>
      <p:sp>
        <p:nvSpPr>
          <p:cNvPr id="11" name="10 İçerik Yer Tutucusu"/>
          <p:cNvSpPr>
            <a:spLocks noGrp="1"/>
          </p:cNvSpPr>
          <p:nvPr>
            <p:ph sz="quarter" idx="2"/>
          </p:nvPr>
        </p:nvSpPr>
        <p:spPr>
          <a:xfrm>
            <a:off x="457200" y="2362200"/>
            <a:ext cx="3657600" cy="3886200"/>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13" name="12 İçerik Yer Tutucusu"/>
          <p:cNvSpPr>
            <a:spLocks noGrp="1"/>
          </p:cNvSpPr>
          <p:nvPr>
            <p:ph sz="quarter" idx="4"/>
          </p:nvPr>
        </p:nvSpPr>
        <p:spPr>
          <a:xfrm>
            <a:off x="4371975" y="2362200"/>
            <a:ext cx="3657600" cy="3886200"/>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12" name="11 Metin Yer Tutucusu"/>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a:t>Asıl metin stillerini düzenlemek için tıklatın</a:t>
            </a:r>
          </a:p>
        </p:txBody>
      </p:sp>
      <p:sp>
        <p:nvSpPr>
          <p:cNvPr id="14" name="13 Metin Yer Tutucusu"/>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a:t>Asıl metin stillerini düzenlemek için tıklatın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a:t>Asıl başlık stili için tıklatın</a:t>
            </a:r>
            <a:endParaRPr kumimoji="0" lang="en-US"/>
          </a:p>
        </p:txBody>
      </p:sp>
      <p:sp>
        <p:nvSpPr>
          <p:cNvPr id="6" name="5 Veri Yer Tutucusu"/>
          <p:cNvSpPr>
            <a:spLocks noGrp="1"/>
          </p:cNvSpPr>
          <p:nvPr>
            <p:ph type="dt" sz="half" idx="10"/>
          </p:nvPr>
        </p:nvSpPr>
        <p:spPr/>
        <p:txBody>
          <a:bodyPr rtlCol="0"/>
          <a:lstStyle/>
          <a:p>
            <a:fld id="{BA40A5CF-278C-47C7-B48C-3DF09C306746}" type="datetime1">
              <a:rPr lang="tr-TR" smtClean="0"/>
              <a:pPr/>
              <a:t>9.03.2021</a:t>
            </a:fld>
            <a:endParaRPr lang="tr-TR"/>
          </a:p>
        </p:txBody>
      </p:sp>
      <p:sp>
        <p:nvSpPr>
          <p:cNvPr id="7" name="6 Slayt Numarası Yer Tutucusu"/>
          <p:cNvSpPr>
            <a:spLocks noGrp="1"/>
          </p:cNvSpPr>
          <p:nvPr>
            <p:ph type="sldNum" sz="quarter" idx="11"/>
          </p:nvPr>
        </p:nvSpPr>
        <p:spPr/>
        <p:txBody>
          <a:bodyPr rtlCol="0"/>
          <a:lstStyle/>
          <a:p>
            <a:fld id="{01DB7F4D-1379-44F4-BD57-AD74AD9347E7}" type="slidenum">
              <a:rPr lang="tr-TR" smtClean="0"/>
              <a:pPr/>
              <a:t>‹#›</a:t>
            </a:fld>
            <a:endParaRPr lang="tr-TR"/>
          </a:p>
        </p:txBody>
      </p:sp>
      <p:sp>
        <p:nvSpPr>
          <p:cNvPr id="8" name="7 Altbilgi Yer Tutucusu"/>
          <p:cNvSpPr>
            <a:spLocks noGrp="1"/>
          </p:cNvSpPr>
          <p:nvPr>
            <p:ph type="ftr" sz="quarter" idx="12"/>
          </p:nvPr>
        </p:nvSpPr>
        <p:spPr/>
        <p:txBody>
          <a:bodyPr rtlCol="0"/>
          <a:lstStyle/>
          <a:p>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45E55864-6BF2-4D39-BCFA-649A87E1755C}" type="datetime1">
              <a:rPr lang="tr-TR" smtClean="0"/>
              <a:pPr/>
              <a:t>9.03.2021</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01DB7F4D-1379-44F4-BD57-AD74AD9347E7}"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bg>
      <p:bgRef idx="1001">
        <a:schemeClr val="bg1"/>
      </p:bgRef>
    </p:bg>
    <p:spTree>
      <p:nvGrpSpPr>
        <p:cNvPr id="1" name=""/>
        <p:cNvGrpSpPr/>
        <p:nvPr/>
      </p:nvGrpSpPr>
      <p:grpSpPr>
        <a:xfrm>
          <a:off x="0" y="0"/>
          <a:ext cx="0" cy="0"/>
          <a:chOff x="0" y="0"/>
          <a:chExt cx="0" cy="0"/>
        </a:xfrm>
      </p:grpSpPr>
      <p:sp>
        <p:nvSpPr>
          <p:cNvPr id="10" name="9 Düz Bağlayıcı"/>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Başlık"/>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tr-TR"/>
              <a:t>Asıl başlık stili için tıklatın</a:t>
            </a:r>
            <a:endParaRPr kumimoji="0" lang="en-US"/>
          </a:p>
        </p:txBody>
      </p:sp>
      <p:sp>
        <p:nvSpPr>
          <p:cNvPr id="3" name="2 Metin Yer Tutucusu"/>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tr-TR"/>
              <a:t>Asıl metin stillerini düzenlemek için tıklatın</a:t>
            </a:r>
          </a:p>
        </p:txBody>
      </p:sp>
      <p:sp>
        <p:nvSpPr>
          <p:cNvPr id="8" name="7 Düz Bağlayıcı"/>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Düz Bağlayıcı"/>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Düz Bağlayıcı"/>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Dikdörtgen"/>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İçerik Yer Tutucusu"/>
          <p:cNvSpPr>
            <a:spLocks noGrp="1"/>
          </p:cNvSpPr>
          <p:nvPr>
            <p:ph sz="quarter" idx="1"/>
          </p:nvPr>
        </p:nvSpPr>
        <p:spPr>
          <a:xfrm>
            <a:off x="304800" y="274320"/>
            <a:ext cx="5638800" cy="6327648"/>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21" name="20 Veri Yer Tutucusu"/>
          <p:cNvSpPr>
            <a:spLocks noGrp="1"/>
          </p:cNvSpPr>
          <p:nvPr>
            <p:ph type="dt" sz="half" idx="14"/>
          </p:nvPr>
        </p:nvSpPr>
        <p:spPr/>
        <p:txBody>
          <a:bodyPr rtlCol="0"/>
          <a:lstStyle/>
          <a:p>
            <a:fld id="{B0DD495A-78AF-4285-9450-7200C998EF37}" type="datetime1">
              <a:rPr lang="tr-TR" smtClean="0"/>
              <a:pPr/>
              <a:t>9.03.2021</a:t>
            </a:fld>
            <a:endParaRPr lang="tr-TR"/>
          </a:p>
        </p:txBody>
      </p:sp>
      <p:sp>
        <p:nvSpPr>
          <p:cNvPr id="22" name="21 Slayt Numarası Yer Tutucusu"/>
          <p:cNvSpPr>
            <a:spLocks noGrp="1"/>
          </p:cNvSpPr>
          <p:nvPr>
            <p:ph type="sldNum" sz="quarter" idx="15"/>
          </p:nvPr>
        </p:nvSpPr>
        <p:spPr/>
        <p:txBody>
          <a:bodyPr rtlCol="0"/>
          <a:lstStyle/>
          <a:p>
            <a:fld id="{01DB7F4D-1379-44F4-BD57-AD74AD9347E7}" type="slidenum">
              <a:rPr lang="tr-TR" smtClean="0"/>
              <a:pPr/>
              <a:t>‹#›</a:t>
            </a:fld>
            <a:endParaRPr lang="tr-TR"/>
          </a:p>
        </p:txBody>
      </p:sp>
      <p:sp>
        <p:nvSpPr>
          <p:cNvPr id="23" name="22 Altbilgi Yer Tutucusu"/>
          <p:cNvSpPr>
            <a:spLocks noGrp="1"/>
          </p:cNvSpPr>
          <p:nvPr>
            <p:ph type="ftr" sz="quarter" idx="16"/>
          </p:nvPr>
        </p:nvSpPr>
        <p:spPr/>
        <p:txBody>
          <a:bodyPr rtlCol="0"/>
          <a:lstStyle/>
          <a:p>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Düz Bağlayıcı"/>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Başlık"/>
          <p:cNvSpPr>
            <a:spLocks noGrp="1"/>
          </p:cNvSpPr>
          <p:nvPr>
            <p:ph type="title"/>
          </p:nvPr>
        </p:nvSpPr>
        <p:spPr>
          <a:xfrm rot="5400000">
            <a:off x="3350133" y="3200400"/>
            <a:ext cx="6309360" cy="457200"/>
          </a:xfrm>
        </p:spPr>
        <p:txBody>
          <a:bodyPr anchor="b"/>
          <a:lstStyle>
            <a:lvl1pPr algn="l">
              <a:buNone/>
              <a:defRPr sz="2000" b="1"/>
            </a:lvl1pPr>
          </a:lstStyle>
          <a:p>
            <a:r>
              <a:rPr kumimoji="0" lang="tr-TR"/>
              <a:t>Asıl başlık stili için tıklatın</a:t>
            </a:r>
            <a:endParaRPr kumimoji="0" lang="en-US"/>
          </a:p>
        </p:txBody>
      </p:sp>
      <p:sp>
        <p:nvSpPr>
          <p:cNvPr id="3" name="2 Resim Yer Tutucusu"/>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tr-TR"/>
              <a:t>Resim eklemek için simgeyi tıklatın</a:t>
            </a:r>
            <a:endParaRPr kumimoji="0" lang="en-US" dirty="0"/>
          </a:p>
        </p:txBody>
      </p:sp>
      <p:sp>
        <p:nvSpPr>
          <p:cNvPr id="4" name="3 Metin Yer Tutucusu"/>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tr-TR"/>
              <a:t>Asıl metin stillerini düzenlemek için tıklatın</a:t>
            </a:r>
          </a:p>
        </p:txBody>
      </p:sp>
      <p:sp>
        <p:nvSpPr>
          <p:cNvPr id="10" name="9 Düz Bağlayıcı"/>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Dikdörtgen"/>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Düz Bağlayıcı"/>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Düz Bağlayıcı"/>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Veri Yer Tutucusu"/>
          <p:cNvSpPr>
            <a:spLocks noGrp="1"/>
          </p:cNvSpPr>
          <p:nvPr>
            <p:ph type="dt" sz="half" idx="10"/>
          </p:nvPr>
        </p:nvSpPr>
        <p:spPr/>
        <p:txBody>
          <a:bodyPr rtlCol="0"/>
          <a:lstStyle/>
          <a:p>
            <a:fld id="{F0C0F45B-DC71-450B-8618-CB5B54AF77CB}" type="datetime1">
              <a:rPr lang="tr-TR" smtClean="0"/>
              <a:pPr/>
              <a:t>9.03.2021</a:t>
            </a:fld>
            <a:endParaRPr lang="tr-TR"/>
          </a:p>
        </p:txBody>
      </p:sp>
      <p:sp>
        <p:nvSpPr>
          <p:cNvPr id="18" name="17 Slayt Numarası Yer Tutucusu"/>
          <p:cNvSpPr>
            <a:spLocks noGrp="1"/>
          </p:cNvSpPr>
          <p:nvPr>
            <p:ph type="sldNum" sz="quarter" idx="11"/>
          </p:nvPr>
        </p:nvSpPr>
        <p:spPr/>
        <p:txBody>
          <a:bodyPr rtlCol="0"/>
          <a:lstStyle/>
          <a:p>
            <a:fld id="{01DB7F4D-1379-44F4-BD57-AD74AD9347E7}" type="slidenum">
              <a:rPr lang="tr-TR" smtClean="0"/>
              <a:pPr/>
              <a:t>‹#›</a:t>
            </a:fld>
            <a:endParaRPr lang="tr-TR"/>
          </a:p>
        </p:txBody>
      </p:sp>
      <p:sp>
        <p:nvSpPr>
          <p:cNvPr id="21" name="20 Altbilgi Yer Tutucusu"/>
          <p:cNvSpPr>
            <a:spLocks noGrp="1"/>
          </p:cNvSpPr>
          <p:nvPr>
            <p:ph type="ftr" sz="quarter" idx="12"/>
          </p:nvPr>
        </p:nvSpPr>
        <p:spPr/>
        <p:txBody>
          <a:bodyPr rtlCol="0"/>
          <a:lstStyle/>
          <a:p>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Düz Bağlayıcı"/>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Başlık Yer Tutucusu"/>
          <p:cNvSpPr>
            <a:spLocks noGrp="1"/>
          </p:cNvSpPr>
          <p:nvPr>
            <p:ph type="title"/>
          </p:nvPr>
        </p:nvSpPr>
        <p:spPr>
          <a:xfrm>
            <a:off x="457200" y="274638"/>
            <a:ext cx="7467600" cy="1143000"/>
          </a:xfrm>
          <a:prstGeom prst="rect">
            <a:avLst/>
          </a:prstGeom>
        </p:spPr>
        <p:txBody>
          <a:bodyPr vert="horz" anchor="b">
            <a:normAutofit/>
          </a:bodyPr>
          <a:lstStyle/>
          <a:p>
            <a:r>
              <a:rPr kumimoji="0" lang="tr-TR"/>
              <a:t>Asıl başlık stili için tıklatın</a:t>
            </a:r>
            <a:endParaRPr kumimoji="0" lang="en-US"/>
          </a:p>
        </p:txBody>
      </p:sp>
      <p:sp>
        <p:nvSpPr>
          <p:cNvPr id="13" name="12 Metin Yer Tutucusu"/>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tr-TR"/>
              <a:t>Asıl metin stillerini düzenlemek için tıklatın</a:t>
            </a:r>
          </a:p>
          <a:p>
            <a:pPr lvl="1" eaLnBrk="1" latinLnBrk="0" hangingPunct="1"/>
            <a:r>
              <a:rPr kumimoji="0" lang="tr-TR"/>
              <a:t>İkinci düzey</a:t>
            </a:r>
          </a:p>
          <a:p>
            <a:pPr lvl="2" eaLnBrk="1" latinLnBrk="0" hangingPunct="1"/>
            <a:r>
              <a:rPr kumimoji="0" lang="tr-TR"/>
              <a:t>Üçüncü düzey</a:t>
            </a:r>
          </a:p>
          <a:p>
            <a:pPr lvl="3" eaLnBrk="1" latinLnBrk="0" hangingPunct="1"/>
            <a:r>
              <a:rPr kumimoji="0" lang="tr-TR"/>
              <a:t>Dördüncü düzey</a:t>
            </a:r>
          </a:p>
          <a:p>
            <a:pPr lvl="4" eaLnBrk="1" latinLnBrk="0" hangingPunct="1"/>
            <a:r>
              <a:rPr kumimoji="0" lang="tr-TR"/>
              <a:t>Beşinci düzey</a:t>
            </a:r>
            <a:endParaRPr kumimoji="0" lang="en-US"/>
          </a:p>
        </p:txBody>
      </p:sp>
      <p:sp>
        <p:nvSpPr>
          <p:cNvPr id="14" name="13 Veri Yer Tutucusu"/>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C314A78-283C-4548-8CD7-469E6FE61EFD}" type="datetime1">
              <a:rPr lang="tr-TR" smtClean="0"/>
              <a:pPr/>
              <a:t>9.03.2021</a:t>
            </a:fld>
            <a:endParaRPr lang="tr-TR"/>
          </a:p>
        </p:txBody>
      </p:sp>
      <p:sp>
        <p:nvSpPr>
          <p:cNvPr id="3" name="2 Altbilgi Yer Tutucusu"/>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tr-TR"/>
          </a:p>
        </p:txBody>
      </p:sp>
      <p:sp>
        <p:nvSpPr>
          <p:cNvPr id="7" name="6 Düz Bağlayıcı"/>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Düz Bağlayıcı"/>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Dikdörtgen"/>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Slayt Numarası Yer Tutucusu"/>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1DB7F4D-1379-44F4-BD57-AD74AD9347E7}"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lstStyle/>
          <a:p>
            <a:r>
              <a:rPr lang="tr-TR" dirty="0"/>
              <a:t>OPERATING SYSTEM</a:t>
            </a:r>
          </a:p>
        </p:txBody>
      </p:sp>
      <p:sp>
        <p:nvSpPr>
          <p:cNvPr id="3" name="2 Alt Başlık"/>
          <p:cNvSpPr>
            <a:spLocks noGrp="1"/>
          </p:cNvSpPr>
          <p:nvPr>
            <p:ph type="subTitle" idx="1"/>
          </p:nvPr>
        </p:nvSpPr>
        <p:spPr/>
        <p:txBody>
          <a:bodyPr/>
          <a:lstStyle/>
          <a:p>
            <a:r>
              <a:rPr lang="tr-TR" dirty="0"/>
              <a:t>LESSON 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457200" y="476672"/>
            <a:ext cx="7787208" cy="5997280"/>
          </a:xfrm>
        </p:spPr>
        <p:txBody>
          <a:bodyPr/>
          <a:lstStyle/>
          <a:p>
            <a:r>
              <a:rPr lang="en-US" dirty="0"/>
              <a:t>Every file within the directory hierarchy can be specified by giving its </a:t>
            </a:r>
            <a:r>
              <a:rPr lang="en-US" b="1" dirty="0"/>
              <a:t>path name </a:t>
            </a:r>
            <a:r>
              <a:rPr lang="en-US" dirty="0"/>
              <a:t>from the </a:t>
            </a:r>
            <a:r>
              <a:rPr lang="en-US" b="1" dirty="0"/>
              <a:t>root directory.</a:t>
            </a:r>
          </a:p>
          <a:p>
            <a:endParaRPr lang="en-US" b="1" dirty="0"/>
          </a:p>
          <a:p>
            <a:r>
              <a:rPr lang="en-US" dirty="0"/>
              <a:t>The path for </a:t>
            </a:r>
            <a:r>
              <a:rPr lang="tr-TR" dirty="0" err="1"/>
              <a:t>directory</a:t>
            </a:r>
            <a:r>
              <a:rPr lang="tr-TR" dirty="0"/>
              <a:t> </a:t>
            </a:r>
            <a:r>
              <a:rPr lang="en-US" i="1" dirty="0"/>
              <a:t>CS101 </a:t>
            </a:r>
            <a:r>
              <a:rPr lang="en-US" dirty="0"/>
              <a:t>is </a:t>
            </a:r>
            <a:r>
              <a:rPr lang="en-US" i="1" dirty="0"/>
              <a:t>/Faculty/</a:t>
            </a:r>
            <a:r>
              <a:rPr lang="en-US" i="1" dirty="0" err="1"/>
              <a:t>Prof.Brown</a:t>
            </a:r>
            <a:r>
              <a:rPr lang="en-US" i="1" dirty="0"/>
              <a:t>/Courses/CS101 (Unix)</a:t>
            </a:r>
          </a:p>
          <a:p>
            <a:pPr>
              <a:buNone/>
            </a:pPr>
            <a:r>
              <a:rPr lang="en-US" i="1" dirty="0"/>
              <a:t>   \Faculty\</a:t>
            </a:r>
            <a:r>
              <a:rPr lang="en-US" i="1" dirty="0" err="1"/>
              <a:t>Prof.Brown</a:t>
            </a:r>
            <a:r>
              <a:rPr lang="en-US" i="1" dirty="0"/>
              <a:t>\Courses\CS101 (MS_DOS)</a:t>
            </a:r>
          </a:p>
          <a:p>
            <a:pPr>
              <a:buNone/>
            </a:pPr>
            <a:endParaRPr lang="en-US" i="1" dirty="0"/>
          </a:p>
          <a:p>
            <a:r>
              <a:rPr lang="en-US" dirty="0"/>
              <a:t>Before a file </a:t>
            </a:r>
            <a:r>
              <a:rPr lang="tr-TR" dirty="0"/>
              <a:t>is </a:t>
            </a:r>
            <a:r>
              <a:rPr lang="en-US" dirty="0"/>
              <a:t>read or written, it must be opened by checking the permissions. If the access is permitted, the system returns a small integer called a </a:t>
            </a:r>
            <a:r>
              <a:rPr lang="en-US" b="1" dirty="0"/>
              <a:t>file descriptor </a:t>
            </a:r>
            <a:r>
              <a:rPr lang="en-US" dirty="0"/>
              <a:t>to use in subsequent operations. If the access is prohibited, an error code is returned.</a:t>
            </a:r>
            <a:endParaRPr lang="en-US" i="1" dirty="0"/>
          </a:p>
          <a:p>
            <a:pPr>
              <a:buNone/>
            </a:pPr>
            <a:endParaRPr lang="tr-TR" dirty="0"/>
          </a:p>
        </p:txBody>
      </p:sp>
      <p:sp>
        <p:nvSpPr>
          <p:cNvPr id="4" name="3 Slayt Numarası Yer Tutucusu"/>
          <p:cNvSpPr>
            <a:spLocks noGrp="1"/>
          </p:cNvSpPr>
          <p:nvPr>
            <p:ph type="sldNum" sz="quarter" idx="15"/>
          </p:nvPr>
        </p:nvSpPr>
        <p:spPr/>
        <p:txBody>
          <a:bodyPr/>
          <a:lstStyle/>
          <a:p>
            <a:fld id="{01DB7F4D-1379-44F4-BD57-AD74AD9347E7}" type="slidenum">
              <a:rPr lang="tr-TR" smtClean="0"/>
              <a:pPr/>
              <a:t>10</a:t>
            </a:fld>
            <a:endParaRPr lang="tr-T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Securıty</a:t>
            </a:r>
            <a:br>
              <a:rPr lang="tr-TR" dirty="0"/>
            </a:br>
            <a:endParaRPr lang="tr-TR" dirty="0"/>
          </a:p>
        </p:txBody>
      </p:sp>
      <p:sp>
        <p:nvSpPr>
          <p:cNvPr id="3" name="2 İçerik Yer Tutucusu"/>
          <p:cNvSpPr>
            <a:spLocks noGrp="1"/>
          </p:cNvSpPr>
          <p:nvPr>
            <p:ph sz="quarter" idx="1"/>
          </p:nvPr>
        </p:nvSpPr>
        <p:spPr>
          <a:xfrm>
            <a:off x="457200" y="1052736"/>
            <a:ext cx="7467600" cy="5421216"/>
          </a:xfrm>
        </p:spPr>
        <p:txBody>
          <a:bodyPr>
            <a:normAutofit fontScale="85000" lnSpcReduction="20000"/>
          </a:bodyPr>
          <a:lstStyle/>
          <a:p>
            <a:r>
              <a:rPr lang="en-US" dirty="0"/>
              <a:t>Computers contain large amounts of information that users often want to keep confidential. This information may include electronic mail, business plans, tax returns, and much more. </a:t>
            </a:r>
          </a:p>
          <a:p>
            <a:r>
              <a:rPr lang="en-US" dirty="0"/>
              <a:t>As a simple example, just to get an idea of how security can work, consider UNIX. Files in UNIX are protected by assigning each one a 9-bit binary protection code. The protection code consists of three 3-bit fields, one for the owner, one for other members of the owner’s group (users are divided into groups by the system administrator), and one for everyone else. Each field has a bit for read access, a bit for write access, and a bit for execute access. These 3 bits are known as the </a:t>
            </a:r>
            <a:r>
              <a:rPr lang="en-US" dirty="0" err="1"/>
              <a:t>rwx</a:t>
            </a:r>
            <a:r>
              <a:rPr lang="en-US" dirty="0"/>
              <a:t> bits. </a:t>
            </a:r>
            <a:endParaRPr lang="tr-TR" dirty="0"/>
          </a:p>
          <a:p>
            <a:r>
              <a:rPr lang="en-US" dirty="0"/>
              <a:t>For example, the protection code </a:t>
            </a:r>
            <a:r>
              <a:rPr lang="en-US" b="1" i="1" dirty="0" err="1"/>
              <a:t>rwx</a:t>
            </a:r>
            <a:r>
              <a:rPr lang="tr-TR" b="1" i="1" dirty="0"/>
              <a:t> </a:t>
            </a:r>
            <a:r>
              <a:rPr lang="en-US" b="1" i="1" dirty="0"/>
              <a:t>r-x</a:t>
            </a:r>
            <a:r>
              <a:rPr lang="tr-TR" b="1" i="1" dirty="0"/>
              <a:t> </a:t>
            </a:r>
            <a:r>
              <a:rPr lang="en-US" b="1" i="1" dirty="0"/>
              <a:t>-</a:t>
            </a:r>
            <a:r>
              <a:rPr lang="tr-TR" b="1" i="1" dirty="0"/>
              <a:t> </a:t>
            </a:r>
            <a:r>
              <a:rPr lang="en-US" b="1" i="1" dirty="0"/>
              <a:t>-x</a:t>
            </a:r>
            <a:r>
              <a:rPr lang="en-US" i="1" dirty="0"/>
              <a:t> </a:t>
            </a:r>
            <a:r>
              <a:rPr lang="en-US" dirty="0"/>
              <a:t>means that the owner can read, write, or execute the file, other group members can read or execute (but not write) the file, and everyone else can execute (but not read or write) the file. For a directory, </a:t>
            </a:r>
            <a:r>
              <a:rPr lang="en-US" i="1" dirty="0"/>
              <a:t>x </a:t>
            </a:r>
            <a:r>
              <a:rPr lang="en-US" dirty="0"/>
              <a:t>indicates search permission. A dash means that the corresponding permission is absent.</a:t>
            </a:r>
          </a:p>
          <a:p>
            <a:endParaRPr lang="tr-TR" dirty="0"/>
          </a:p>
        </p:txBody>
      </p:sp>
      <p:sp>
        <p:nvSpPr>
          <p:cNvPr id="4" name="3 Slayt Numarası Yer Tutucusu"/>
          <p:cNvSpPr>
            <a:spLocks noGrp="1"/>
          </p:cNvSpPr>
          <p:nvPr>
            <p:ph type="sldNum" sz="quarter" idx="15"/>
          </p:nvPr>
        </p:nvSpPr>
        <p:spPr/>
        <p:txBody>
          <a:bodyPr/>
          <a:lstStyle/>
          <a:p>
            <a:fld id="{01DB7F4D-1379-44F4-BD57-AD74AD9347E7}" type="slidenum">
              <a:rPr lang="tr-TR" smtClean="0"/>
              <a:pPr/>
              <a:t>11</a:t>
            </a:fld>
            <a:endParaRPr lang="tr-T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a:t>SYSTEM CALLS</a:t>
            </a:r>
            <a:br>
              <a:rPr lang="tr-TR" dirty="0"/>
            </a:br>
            <a:endParaRPr lang="tr-TR" dirty="0"/>
          </a:p>
        </p:txBody>
      </p:sp>
      <p:sp>
        <p:nvSpPr>
          <p:cNvPr id="3" name="2 İçerik Yer Tutucusu"/>
          <p:cNvSpPr>
            <a:spLocks noGrp="1"/>
          </p:cNvSpPr>
          <p:nvPr>
            <p:ph sz="quarter" idx="1"/>
          </p:nvPr>
        </p:nvSpPr>
        <p:spPr>
          <a:xfrm>
            <a:off x="457200" y="1340768"/>
            <a:ext cx="7467600" cy="5133184"/>
          </a:xfrm>
        </p:spPr>
        <p:txBody>
          <a:bodyPr/>
          <a:lstStyle/>
          <a:p>
            <a:r>
              <a:rPr lang="tr-TR" dirty="0"/>
              <a:t>OS </a:t>
            </a:r>
            <a:r>
              <a:rPr lang="en-US" dirty="0"/>
              <a:t>provides the set of system calls that </a:t>
            </a:r>
            <a:r>
              <a:rPr lang="tr-TR" dirty="0"/>
              <a:t>is an </a:t>
            </a:r>
            <a:r>
              <a:rPr lang="en-US" dirty="0"/>
              <a:t>interface between the operating system and the user programs</a:t>
            </a:r>
            <a:r>
              <a:rPr lang="tr-TR" dirty="0"/>
              <a:t>.</a:t>
            </a:r>
          </a:p>
          <a:p>
            <a:endParaRPr lang="tr-TR" dirty="0"/>
          </a:p>
          <a:p>
            <a:r>
              <a:rPr lang="en-US" dirty="0"/>
              <a:t>The system calls vary from operating system to operating system</a:t>
            </a:r>
            <a:r>
              <a:rPr lang="tr-TR" dirty="0"/>
              <a:t>.</a:t>
            </a:r>
          </a:p>
          <a:p>
            <a:endParaRPr lang="tr-TR" dirty="0"/>
          </a:p>
          <a:p>
            <a:r>
              <a:rPr lang="en-US" dirty="0"/>
              <a:t>System calls are highly machine dependent and often must be expressed in assembly code. So an OS provides a procedure library  to make system calls from C programs and often from other languages as well.</a:t>
            </a:r>
          </a:p>
        </p:txBody>
      </p:sp>
      <p:sp>
        <p:nvSpPr>
          <p:cNvPr id="4" name="3 Slayt Numarası Yer Tutucusu"/>
          <p:cNvSpPr>
            <a:spLocks noGrp="1"/>
          </p:cNvSpPr>
          <p:nvPr>
            <p:ph type="sldNum" sz="quarter" idx="15"/>
          </p:nvPr>
        </p:nvSpPr>
        <p:spPr/>
        <p:txBody>
          <a:bodyPr/>
          <a:lstStyle/>
          <a:p>
            <a:fld id="{01DB7F4D-1379-44F4-BD57-AD74AD9347E7}" type="slidenum">
              <a:rPr lang="tr-TR" smtClean="0"/>
              <a:pPr/>
              <a:t>12</a:t>
            </a:fld>
            <a:endParaRPr lang="tr-T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457200" y="744088"/>
            <a:ext cx="7467600" cy="5853264"/>
          </a:xfrm>
        </p:spPr>
        <p:txBody>
          <a:bodyPr/>
          <a:lstStyle/>
          <a:p>
            <a:r>
              <a:rPr lang="en-US" dirty="0"/>
              <a:t>If a process is running in user mode and needs a system service, such as reading data from a file, it has to execute a trap or system call instruction to transfer control to the operating system. </a:t>
            </a:r>
          </a:p>
          <a:p>
            <a:r>
              <a:rPr lang="en-US" dirty="0"/>
              <a:t>The operating system then figures out what the calling process wants by inspecting the parameters. Then it implements the system call and returns control to the instruction following the system call. </a:t>
            </a:r>
          </a:p>
          <a:p>
            <a:r>
              <a:rPr lang="en-US" dirty="0"/>
              <a:t>In a sense, making a system call is like making a special kind of procedure call, only system calls enter the kernel and procedure calls do not.</a:t>
            </a:r>
          </a:p>
        </p:txBody>
      </p:sp>
      <p:sp>
        <p:nvSpPr>
          <p:cNvPr id="4" name="3 Slayt Numarası Yer Tutucusu"/>
          <p:cNvSpPr>
            <a:spLocks noGrp="1"/>
          </p:cNvSpPr>
          <p:nvPr>
            <p:ph type="sldNum" sz="quarter" idx="15"/>
          </p:nvPr>
        </p:nvSpPr>
        <p:spPr/>
        <p:txBody>
          <a:bodyPr/>
          <a:lstStyle/>
          <a:p>
            <a:fld id="{01DB7F4D-1379-44F4-BD57-AD74AD9347E7}" type="slidenum">
              <a:rPr lang="tr-TR" smtClean="0"/>
              <a:pPr/>
              <a:t>13</a:t>
            </a:fld>
            <a:endParaRPr lang="tr-T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457200" y="476672"/>
            <a:ext cx="7467600" cy="5997280"/>
          </a:xfrm>
        </p:spPr>
        <p:txBody>
          <a:bodyPr>
            <a:normAutofit lnSpcReduction="10000"/>
          </a:bodyPr>
          <a:lstStyle/>
          <a:p>
            <a:r>
              <a:rPr lang="en-US" dirty="0"/>
              <a:t>Let us take a quick look at the </a:t>
            </a:r>
            <a:r>
              <a:rPr lang="en-US" b="1" dirty="0"/>
              <a:t>read</a:t>
            </a:r>
            <a:r>
              <a:rPr lang="en-US" dirty="0"/>
              <a:t> system call. It has three parameters: the first one specifying the file, the second one pointing to the buffer, and the third one giving the number of bytes to read. Like nearly all system calls, it is invoked from C programs by calling a library procedure with the same name as the system call: </a:t>
            </a:r>
            <a:r>
              <a:rPr lang="en-US" i="1" dirty="0"/>
              <a:t>read. </a:t>
            </a:r>
            <a:r>
              <a:rPr lang="en-US" dirty="0"/>
              <a:t>A call from a C program might look like this:</a:t>
            </a:r>
          </a:p>
          <a:p>
            <a:pPr>
              <a:buNone/>
            </a:pPr>
            <a:r>
              <a:rPr lang="en-US" dirty="0"/>
              <a:t>		</a:t>
            </a:r>
            <a:r>
              <a:rPr lang="en-US" i="1" dirty="0"/>
              <a:t>count = read(</a:t>
            </a:r>
            <a:r>
              <a:rPr lang="en-US" i="1" dirty="0" err="1"/>
              <a:t>fd</a:t>
            </a:r>
            <a:r>
              <a:rPr lang="en-US" i="1" dirty="0"/>
              <a:t>, buffer, </a:t>
            </a:r>
            <a:r>
              <a:rPr lang="en-US" i="1" dirty="0" err="1"/>
              <a:t>nbytes</a:t>
            </a:r>
            <a:r>
              <a:rPr lang="en-US" i="1" dirty="0"/>
              <a:t>);</a:t>
            </a:r>
          </a:p>
          <a:p>
            <a:r>
              <a:rPr lang="en-US" dirty="0"/>
              <a:t>The system call returns the number of bytes actually read in </a:t>
            </a:r>
            <a:r>
              <a:rPr lang="en-US" i="1" dirty="0"/>
              <a:t>count. </a:t>
            </a:r>
            <a:endParaRPr lang="en-US" dirty="0"/>
          </a:p>
          <a:p>
            <a:r>
              <a:rPr lang="en-US" dirty="0"/>
              <a:t>If the system call cannot be carried out, either due to an invalid parameter or a disk error, </a:t>
            </a:r>
            <a:r>
              <a:rPr lang="en-US" i="1" dirty="0"/>
              <a:t>count </a:t>
            </a:r>
            <a:r>
              <a:rPr lang="en-US" dirty="0"/>
              <a:t>is set to -1, and the error number is put in a global variable, </a:t>
            </a:r>
            <a:r>
              <a:rPr lang="en-US" i="1" dirty="0" err="1"/>
              <a:t>errno</a:t>
            </a:r>
            <a:r>
              <a:rPr lang="en-US" i="1" dirty="0"/>
              <a:t>. </a:t>
            </a:r>
            <a:r>
              <a:rPr lang="en-US" dirty="0"/>
              <a:t>Programs should always check the results of a system call to see if an error occurred.</a:t>
            </a:r>
          </a:p>
          <a:p>
            <a:endParaRPr lang="tr-TR" dirty="0"/>
          </a:p>
        </p:txBody>
      </p:sp>
      <p:sp>
        <p:nvSpPr>
          <p:cNvPr id="4" name="3 Slayt Numarası Yer Tutucusu"/>
          <p:cNvSpPr>
            <a:spLocks noGrp="1"/>
          </p:cNvSpPr>
          <p:nvPr>
            <p:ph type="sldNum" sz="quarter" idx="15"/>
          </p:nvPr>
        </p:nvSpPr>
        <p:spPr/>
        <p:txBody>
          <a:bodyPr/>
          <a:lstStyle/>
          <a:p>
            <a:fld id="{01DB7F4D-1379-44F4-BD57-AD74AD9347E7}" type="slidenum">
              <a:rPr lang="tr-TR" smtClean="0"/>
              <a:pPr/>
              <a:t>14</a:t>
            </a:fld>
            <a:endParaRPr lang="tr-T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457200" y="476672"/>
            <a:ext cx="7467600" cy="504056"/>
          </a:xfrm>
        </p:spPr>
        <p:txBody>
          <a:bodyPr>
            <a:normAutofit/>
          </a:bodyPr>
          <a:lstStyle/>
          <a:p>
            <a:r>
              <a:rPr lang="en-US" dirty="0"/>
              <a:t>System calls are performed in a series of steps</a:t>
            </a:r>
            <a:r>
              <a:rPr lang="tr-TR" dirty="0"/>
              <a:t>.</a:t>
            </a:r>
          </a:p>
        </p:txBody>
      </p:sp>
      <p:sp>
        <p:nvSpPr>
          <p:cNvPr id="4" name="3 Slayt Numarası Yer Tutucusu"/>
          <p:cNvSpPr>
            <a:spLocks noGrp="1"/>
          </p:cNvSpPr>
          <p:nvPr>
            <p:ph type="sldNum" sz="quarter" idx="15"/>
          </p:nvPr>
        </p:nvSpPr>
        <p:spPr/>
        <p:txBody>
          <a:bodyPr/>
          <a:lstStyle/>
          <a:p>
            <a:fld id="{01DB7F4D-1379-44F4-BD57-AD74AD9347E7}" type="slidenum">
              <a:rPr lang="tr-TR" smtClean="0"/>
              <a:pPr/>
              <a:t>15</a:t>
            </a:fld>
            <a:endParaRPr lang="tr-TR"/>
          </a:p>
        </p:txBody>
      </p:sp>
      <p:pic>
        <p:nvPicPr>
          <p:cNvPr id="21506" name="Picture 2"/>
          <p:cNvPicPr>
            <a:picLocks noChangeAspect="1" noChangeArrowheads="1"/>
          </p:cNvPicPr>
          <p:nvPr/>
        </p:nvPicPr>
        <p:blipFill>
          <a:blip r:embed="rId2" cstate="print"/>
          <a:srcRect l="39566" t="31125" r="17266" b="10797"/>
          <a:stretch>
            <a:fillRect/>
          </a:stretch>
        </p:blipFill>
        <p:spPr bwMode="auto">
          <a:xfrm>
            <a:off x="899592" y="1043504"/>
            <a:ext cx="7056784" cy="5337824"/>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457200" y="476672"/>
            <a:ext cx="7467600" cy="1008112"/>
          </a:xfrm>
        </p:spPr>
        <p:txBody>
          <a:bodyPr>
            <a:normAutofit fontScale="92500"/>
          </a:bodyPr>
          <a:lstStyle/>
          <a:p>
            <a:r>
              <a:rPr lang="en-US" dirty="0"/>
              <a:t>Some of the most heavily used POSIX system calls and library procedures that make those system calls. </a:t>
            </a:r>
            <a:endParaRPr lang="tr-TR" dirty="0"/>
          </a:p>
        </p:txBody>
      </p:sp>
      <p:sp>
        <p:nvSpPr>
          <p:cNvPr id="4" name="3 Slayt Numarası Yer Tutucusu"/>
          <p:cNvSpPr>
            <a:spLocks noGrp="1"/>
          </p:cNvSpPr>
          <p:nvPr>
            <p:ph type="sldNum" sz="quarter" idx="15"/>
          </p:nvPr>
        </p:nvSpPr>
        <p:spPr/>
        <p:txBody>
          <a:bodyPr/>
          <a:lstStyle/>
          <a:p>
            <a:fld id="{01DB7F4D-1379-44F4-BD57-AD74AD9347E7}" type="slidenum">
              <a:rPr lang="tr-TR" smtClean="0"/>
              <a:pPr/>
              <a:t>16</a:t>
            </a:fld>
            <a:endParaRPr lang="tr-TR"/>
          </a:p>
        </p:txBody>
      </p:sp>
      <p:pic>
        <p:nvPicPr>
          <p:cNvPr id="22530" name="Picture 2"/>
          <p:cNvPicPr>
            <a:picLocks noChangeAspect="1" noChangeArrowheads="1"/>
          </p:cNvPicPr>
          <p:nvPr/>
        </p:nvPicPr>
        <p:blipFill>
          <a:blip r:embed="rId2" cstate="print"/>
          <a:srcRect l="33479" t="32110" r="12285" b="17688"/>
          <a:stretch>
            <a:fillRect/>
          </a:stretch>
        </p:blipFill>
        <p:spPr bwMode="auto">
          <a:xfrm>
            <a:off x="490135" y="1844824"/>
            <a:ext cx="7610257" cy="396044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5"/>
          </p:nvPr>
        </p:nvSpPr>
        <p:spPr/>
        <p:txBody>
          <a:bodyPr/>
          <a:lstStyle/>
          <a:p>
            <a:fld id="{01DB7F4D-1379-44F4-BD57-AD74AD9347E7}" type="slidenum">
              <a:rPr lang="tr-TR" smtClean="0"/>
              <a:pPr/>
              <a:t>17</a:t>
            </a:fld>
            <a:endParaRPr lang="tr-TR"/>
          </a:p>
        </p:txBody>
      </p:sp>
      <p:pic>
        <p:nvPicPr>
          <p:cNvPr id="23554" name="Picture 2"/>
          <p:cNvPicPr>
            <a:picLocks noChangeAspect="1" noChangeArrowheads="1"/>
          </p:cNvPicPr>
          <p:nvPr/>
        </p:nvPicPr>
        <p:blipFill>
          <a:blip r:embed="rId2" cstate="print"/>
          <a:srcRect l="34586" t="16360" r="12285" b="32453"/>
          <a:stretch>
            <a:fillRect/>
          </a:stretch>
        </p:blipFill>
        <p:spPr bwMode="auto">
          <a:xfrm>
            <a:off x="251520" y="836712"/>
            <a:ext cx="8375084" cy="4536504"/>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a:t>The Windows Win32 API </a:t>
            </a:r>
            <a:br>
              <a:rPr lang="tr-TR" dirty="0"/>
            </a:br>
            <a:endParaRPr lang="tr-TR" dirty="0"/>
          </a:p>
        </p:txBody>
      </p:sp>
      <p:sp>
        <p:nvSpPr>
          <p:cNvPr id="3" name="2 İçerik Yer Tutucusu"/>
          <p:cNvSpPr>
            <a:spLocks noGrp="1"/>
          </p:cNvSpPr>
          <p:nvPr>
            <p:ph sz="quarter" idx="1"/>
          </p:nvPr>
        </p:nvSpPr>
        <p:spPr>
          <a:xfrm>
            <a:off x="457200" y="1340768"/>
            <a:ext cx="7467600" cy="5133184"/>
          </a:xfrm>
        </p:spPr>
        <p:txBody>
          <a:bodyPr>
            <a:normAutofit/>
          </a:bodyPr>
          <a:lstStyle/>
          <a:p>
            <a:pPr algn="just"/>
            <a:r>
              <a:rPr lang="en-US" dirty="0"/>
              <a:t>So far we have focused primarily on UNIX.</a:t>
            </a:r>
            <a:endParaRPr lang="tr-TR" dirty="0"/>
          </a:p>
          <a:p>
            <a:pPr algn="just"/>
            <a:r>
              <a:rPr lang="en-US" dirty="0"/>
              <a:t>Windows and UNIX differ in a fundamental way in their respective programming models. </a:t>
            </a:r>
            <a:endParaRPr lang="tr-TR" dirty="0"/>
          </a:p>
          <a:p>
            <a:pPr algn="just"/>
            <a:r>
              <a:rPr lang="en-US" dirty="0"/>
              <a:t>A UNIX program consists of code making system calls to have certain services performed. </a:t>
            </a:r>
            <a:endParaRPr lang="tr-TR" dirty="0"/>
          </a:p>
          <a:p>
            <a:pPr algn="just"/>
            <a:r>
              <a:rPr lang="en-US" dirty="0"/>
              <a:t>In contrast, a Windows program is normally event driven. The main program waits for some event to happen, then calls a procedure to handle it. Typical events are keys being struck, the mouse being moved, a mouse button being pushed, or a floppy disk inserted. Handlers are then called to process the event, update the screen and update the internal program state. </a:t>
            </a:r>
          </a:p>
        </p:txBody>
      </p:sp>
      <p:sp>
        <p:nvSpPr>
          <p:cNvPr id="4" name="3 Slayt Numarası Yer Tutucusu"/>
          <p:cNvSpPr>
            <a:spLocks noGrp="1"/>
          </p:cNvSpPr>
          <p:nvPr>
            <p:ph type="sldNum" sz="quarter" idx="15"/>
          </p:nvPr>
        </p:nvSpPr>
        <p:spPr/>
        <p:txBody>
          <a:bodyPr/>
          <a:lstStyle/>
          <a:p>
            <a:fld id="{01DB7F4D-1379-44F4-BD57-AD74AD9347E7}" type="slidenum">
              <a:rPr lang="tr-TR" smtClean="0"/>
              <a:pPr/>
              <a:t>18</a:t>
            </a:fld>
            <a:endParaRPr lang="tr-T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457200" y="692696"/>
            <a:ext cx="7467600" cy="5781256"/>
          </a:xfrm>
        </p:spPr>
        <p:txBody>
          <a:bodyPr>
            <a:normAutofit fontScale="92500" lnSpcReduction="10000"/>
          </a:bodyPr>
          <a:lstStyle/>
          <a:p>
            <a:r>
              <a:rPr lang="en-US" dirty="0"/>
              <a:t>In UNIX, there is </a:t>
            </a:r>
            <a:r>
              <a:rPr lang="en-US"/>
              <a:t>almost a </a:t>
            </a:r>
            <a:r>
              <a:rPr lang="en-US" dirty="0"/>
              <a:t>1-to-1 relationship between the system calls and the library procedures used to invoke that system calls. In other words, for each system call, there is roughly one library procedure that is called to invoke it, as indicated in above slides. Furthermore, POSIX has only about 100 procedure calls.</a:t>
            </a:r>
          </a:p>
          <a:p>
            <a:endParaRPr lang="en-US" dirty="0"/>
          </a:p>
          <a:p>
            <a:r>
              <a:rPr lang="en-US" dirty="0"/>
              <a:t>Of course, Windows also </a:t>
            </a:r>
            <a:r>
              <a:rPr lang="tr-TR" dirty="0" err="1"/>
              <a:t>have</a:t>
            </a:r>
            <a:r>
              <a:rPr lang="en-US" dirty="0"/>
              <a:t> system calls. But in Windows, the situation is radically different. The library calls and the actual system calls are highly decoupled (</a:t>
            </a:r>
            <a:r>
              <a:rPr lang="en-US" dirty="0" err="1"/>
              <a:t>seperated</a:t>
            </a:r>
            <a:r>
              <a:rPr lang="en-US" dirty="0"/>
              <a:t>). </a:t>
            </a:r>
          </a:p>
          <a:p>
            <a:endParaRPr lang="en-US" dirty="0"/>
          </a:p>
          <a:p>
            <a:r>
              <a:rPr lang="en-US" dirty="0"/>
              <a:t>Microsoft has defined a set of procedures, called the </a:t>
            </a:r>
            <a:r>
              <a:rPr lang="en-US" b="1" dirty="0"/>
              <a:t>Win32 API</a:t>
            </a:r>
            <a:r>
              <a:rPr lang="en-US" dirty="0"/>
              <a:t> (</a:t>
            </a:r>
            <a:r>
              <a:rPr lang="en-US" b="1" dirty="0"/>
              <a:t>Application Program Interface</a:t>
            </a:r>
            <a:r>
              <a:rPr lang="en-US" dirty="0"/>
              <a:t>) that programmers are expected to use to get operating system services.</a:t>
            </a:r>
          </a:p>
          <a:p>
            <a:endParaRPr lang="en-US" dirty="0"/>
          </a:p>
        </p:txBody>
      </p:sp>
      <p:sp>
        <p:nvSpPr>
          <p:cNvPr id="4" name="3 Slayt Numarası Yer Tutucusu"/>
          <p:cNvSpPr>
            <a:spLocks noGrp="1"/>
          </p:cNvSpPr>
          <p:nvPr>
            <p:ph type="sldNum" sz="quarter" idx="15"/>
          </p:nvPr>
        </p:nvSpPr>
        <p:spPr/>
        <p:txBody>
          <a:bodyPr/>
          <a:lstStyle/>
          <a:p>
            <a:fld id="{01DB7F4D-1379-44F4-BD57-AD74AD9347E7}" type="slidenum">
              <a:rPr lang="tr-TR" smtClean="0"/>
              <a:pPr/>
              <a:t>19</a:t>
            </a:fld>
            <a:endParaRPr lang="tr-T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a:t>OPERATING SYSTEM CONCEPTS</a:t>
            </a:r>
            <a:br>
              <a:rPr lang="tr-TR" b="1" dirty="0"/>
            </a:br>
            <a:endParaRPr lang="tr-TR" dirty="0"/>
          </a:p>
        </p:txBody>
      </p:sp>
      <p:sp>
        <p:nvSpPr>
          <p:cNvPr id="4" name="3 Slayt Numarası Yer Tutucusu"/>
          <p:cNvSpPr>
            <a:spLocks noGrp="1"/>
          </p:cNvSpPr>
          <p:nvPr>
            <p:ph type="sldNum" sz="quarter" idx="12"/>
          </p:nvPr>
        </p:nvSpPr>
        <p:spPr/>
        <p:txBody>
          <a:bodyPr/>
          <a:lstStyle/>
          <a:p>
            <a:fld id="{01DB7F4D-1379-44F4-BD57-AD74AD9347E7}" type="slidenum">
              <a:rPr lang="tr-TR" smtClean="0"/>
              <a:pPr/>
              <a:t>2</a:t>
            </a:fld>
            <a:endParaRPr lang="tr-TR" dirty="0"/>
          </a:p>
        </p:txBody>
      </p:sp>
      <p:sp>
        <p:nvSpPr>
          <p:cNvPr id="3" name="2 İçerik Yer Tutucusu"/>
          <p:cNvSpPr>
            <a:spLocks noGrp="1"/>
          </p:cNvSpPr>
          <p:nvPr>
            <p:ph sz="quarter" idx="1"/>
          </p:nvPr>
        </p:nvSpPr>
        <p:spPr>
          <a:xfrm>
            <a:off x="457200" y="3645024"/>
            <a:ext cx="3657600" cy="2527176"/>
          </a:xfrm>
        </p:spPr>
        <p:txBody>
          <a:bodyPr>
            <a:normAutofit fontScale="92500" lnSpcReduction="20000"/>
          </a:bodyPr>
          <a:lstStyle/>
          <a:p>
            <a:pPr>
              <a:lnSpc>
                <a:spcPct val="150000"/>
              </a:lnSpc>
            </a:pPr>
            <a:r>
              <a:rPr lang="en-US" dirty="0"/>
              <a:t>Process Management</a:t>
            </a:r>
          </a:p>
          <a:p>
            <a:pPr>
              <a:lnSpc>
                <a:spcPct val="150000"/>
              </a:lnSpc>
            </a:pPr>
            <a:r>
              <a:rPr lang="en-US" dirty="0"/>
              <a:t>Scheduling</a:t>
            </a:r>
          </a:p>
          <a:p>
            <a:pPr>
              <a:lnSpc>
                <a:spcPct val="150000"/>
              </a:lnSpc>
            </a:pPr>
            <a:r>
              <a:rPr lang="en-US" dirty="0"/>
              <a:t>Inter</a:t>
            </a:r>
            <a:r>
              <a:rPr lang="tr-TR" dirty="0"/>
              <a:t>-</a:t>
            </a:r>
            <a:r>
              <a:rPr lang="en-US" dirty="0"/>
              <a:t>process Communication</a:t>
            </a:r>
          </a:p>
          <a:p>
            <a:pPr>
              <a:lnSpc>
                <a:spcPct val="150000"/>
              </a:lnSpc>
            </a:pPr>
            <a:r>
              <a:rPr lang="en-US" dirty="0"/>
              <a:t>Memory Management</a:t>
            </a:r>
            <a:endParaRPr lang="tr-TR" dirty="0"/>
          </a:p>
          <a:p>
            <a:pPr>
              <a:lnSpc>
                <a:spcPct val="150000"/>
              </a:lnSpc>
            </a:pPr>
            <a:endParaRPr lang="en-US" dirty="0"/>
          </a:p>
          <a:p>
            <a:pPr>
              <a:lnSpc>
                <a:spcPct val="150000"/>
              </a:lnSpc>
            </a:pPr>
            <a:endParaRPr lang="en-US" dirty="0"/>
          </a:p>
          <a:p>
            <a:pPr>
              <a:lnSpc>
                <a:spcPct val="150000"/>
              </a:lnSpc>
            </a:pPr>
            <a:endParaRPr lang="tr-TR" dirty="0"/>
          </a:p>
        </p:txBody>
      </p:sp>
      <p:sp>
        <p:nvSpPr>
          <p:cNvPr id="10" name="9 İçerik Yer Tutucusu"/>
          <p:cNvSpPr>
            <a:spLocks noGrp="1"/>
          </p:cNvSpPr>
          <p:nvPr>
            <p:ph sz="quarter" idx="2"/>
          </p:nvPr>
        </p:nvSpPr>
        <p:spPr>
          <a:xfrm>
            <a:off x="4788024" y="3645024"/>
            <a:ext cx="3600400" cy="2599184"/>
          </a:xfrm>
        </p:spPr>
        <p:txBody>
          <a:bodyPr>
            <a:normAutofit fontScale="92500" lnSpcReduction="20000"/>
          </a:bodyPr>
          <a:lstStyle/>
          <a:p>
            <a:pPr>
              <a:lnSpc>
                <a:spcPct val="150000"/>
              </a:lnSpc>
            </a:pPr>
            <a:r>
              <a:rPr lang="en-US" dirty="0"/>
              <a:t>I/O Management</a:t>
            </a:r>
            <a:endParaRPr lang="tr-TR" dirty="0"/>
          </a:p>
          <a:p>
            <a:pPr>
              <a:lnSpc>
                <a:spcPct val="150000"/>
              </a:lnSpc>
            </a:pPr>
            <a:r>
              <a:rPr lang="tr-TR" dirty="0"/>
              <a:t>File Management</a:t>
            </a:r>
          </a:p>
          <a:p>
            <a:pPr>
              <a:lnSpc>
                <a:spcPct val="150000"/>
              </a:lnSpc>
            </a:pPr>
            <a:r>
              <a:rPr lang="tr-TR" dirty="0"/>
              <a:t>Security</a:t>
            </a:r>
          </a:p>
          <a:p>
            <a:pPr>
              <a:lnSpc>
                <a:spcPct val="150000"/>
              </a:lnSpc>
            </a:pPr>
            <a:r>
              <a:rPr lang="tr-TR" dirty="0"/>
              <a:t>Networking</a:t>
            </a:r>
          </a:p>
        </p:txBody>
      </p:sp>
      <p:sp>
        <p:nvSpPr>
          <p:cNvPr id="11" name="10 Dikdörtgen"/>
          <p:cNvSpPr/>
          <p:nvPr/>
        </p:nvSpPr>
        <p:spPr>
          <a:xfrm>
            <a:off x="539552" y="1196753"/>
            <a:ext cx="7128792" cy="2308324"/>
          </a:xfrm>
          <a:prstGeom prst="rect">
            <a:avLst/>
          </a:prstGeom>
        </p:spPr>
        <p:txBody>
          <a:bodyPr wrap="square">
            <a:spAutoFit/>
          </a:bodyPr>
          <a:lstStyle/>
          <a:p>
            <a:pPr marL="7938" indent="-7938">
              <a:lnSpc>
                <a:spcPct val="150000"/>
              </a:lnSpc>
              <a:buFont typeface="Arial" pitchFamily="34" charset="0"/>
              <a:buChar char="•"/>
            </a:pPr>
            <a:r>
              <a:rPr lang="en-US" sz="2400" dirty="0"/>
              <a:t>All operating systems have certain basic concepts such </a:t>
            </a:r>
            <a:r>
              <a:rPr lang="en-US" sz="2400"/>
              <a:t>as process, </a:t>
            </a:r>
            <a:r>
              <a:rPr lang="en-US" sz="2400" dirty="0"/>
              <a:t>memory, and files. </a:t>
            </a:r>
            <a:endParaRPr lang="tr-TR" sz="2400" dirty="0"/>
          </a:p>
          <a:p>
            <a:pPr marL="7938" indent="-7938">
              <a:lnSpc>
                <a:spcPct val="150000"/>
              </a:lnSpc>
              <a:buFont typeface="Arial" pitchFamily="34" charset="0"/>
              <a:buChar char="•"/>
            </a:pPr>
            <a:r>
              <a:rPr lang="en-US" sz="2400" dirty="0"/>
              <a:t>A general OS do following jobs in a computer system</a:t>
            </a:r>
            <a:r>
              <a:rPr lang="tr-TR" sz="2400" dirty="0"/>
              <a:t>:</a:t>
            </a: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457200" y="620688"/>
            <a:ext cx="7467600" cy="5853264"/>
          </a:xfrm>
        </p:spPr>
        <p:txBody>
          <a:bodyPr>
            <a:normAutofit/>
          </a:bodyPr>
          <a:lstStyle/>
          <a:p>
            <a:r>
              <a:rPr lang="en-US" dirty="0"/>
              <a:t>This interface is (partially) supported on all versions of Windows since Windows 95.</a:t>
            </a:r>
            <a:r>
              <a:rPr lang="tr-TR" dirty="0"/>
              <a:t> </a:t>
            </a:r>
            <a:r>
              <a:rPr lang="en-US" dirty="0"/>
              <a:t>By decoupling the interface from the actual system calls</a:t>
            </a:r>
            <a:r>
              <a:rPr lang="tr-TR" dirty="0"/>
              <a:t>,</a:t>
            </a:r>
            <a:r>
              <a:rPr lang="en-US" dirty="0"/>
              <a:t> Microsoft retains the ability to change the actual system calls in time (even from release to release) without invalidating existing programs</a:t>
            </a:r>
            <a:r>
              <a:rPr lang="tr-TR" dirty="0"/>
              <a:t>.</a:t>
            </a:r>
          </a:p>
          <a:p>
            <a:endParaRPr lang="en-US" dirty="0"/>
          </a:p>
          <a:p>
            <a:r>
              <a:rPr lang="en-US" dirty="0"/>
              <a:t>In Windows, it is impossible to see what is a system </a:t>
            </a:r>
            <a:r>
              <a:rPr lang="en-US"/>
              <a:t>call and </a:t>
            </a:r>
            <a:r>
              <a:rPr lang="en-US" dirty="0"/>
              <a:t>what is simply a user-space library call. </a:t>
            </a:r>
          </a:p>
        </p:txBody>
      </p:sp>
      <p:sp>
        <p:nvSpPr>
          <p:cNvPr id="4" name="3 Slayt Numarası Yer Tutucusu"/>
          <p:cNvSpPr>
            <a:spLocks noGrp="1"/>
          </p:cNvSpPr>
          <p:nvPr>
            <p:ph type="sldNum" sz="quarter" idx="15"/>
          </p:nvPr>
        </p:nvSpPr>
        <p:spPr/>
        <p:txBody>
          <a:bodyPr/>
          <a:lstStyle/>
          <a:p>
            <a:fld id="{01DB7F4D-1379-44F4-BD57-AD74AD9347E7}" type="slidenum">
              <a:rPr lang="tr-TR" smtClean="0"/>
              <a:pPr/>
              <a:t>20</a:t>
            </a:fld>
            <a:endParaRPr lang="tr-T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457200" y="1052736"/>
            <a:ext cx="7467600" cy="5421216"/>
          </a:xfrm>
        </p:spPr>
        <p:txBody>
          <a:bodyPr/>
          <a:lstStyle/>
          <a:p>
            <a:r>
              <a:rPr lang="en-US"/>
              <a:t> </a:t>
            </a:r>
            <a:r>
              <a:rPr lang="en-US" dirty="0"/>
              <a:t>Win32 API has a huge number of calls for managing windows, geometric figures, text, fonts, scrollbars, dialog boxes, menus, and other features of the GUI. </a:t>
            </a:r>
          </a:p>
          <a:p>
            <a:endParaRPr lang="en-US" dirty="0"/>
          </a:p>
          <a:p>
            <a:r>
              <a:rPr lang="en-US" dirty="0"/>
              <a:t>Win32 API calls correspond to the functionality of the UNIX calls listed in next figure.</a:t>
            </a:r>
          </a:p>
          <a:p>
            <a:endParaRPr lang="tr-TR" dirty="0"/>
          </a:p>
        </p:txBody>
      </p:sp>
      <p:sp>
        <p:nvSpPr>
          <p:cNvPr id="4" name="3 Slayt Numarası Yer Tutucusu"/>
          <p:cNvSpPr>
            <a:spLocks noGrp="1"/>
          </p:cNvSpPr>
          <p:nvPr>
            <p:ph type="sldNum" sz="quarter" idx="15"/>
          </p:nvPr>
        </p:nvSpPr>
        <p:spPr/>
        <p:txBody>
          <a:bodyPr/>
          <a:lstStyle/>
          <a:p>
            <a:fld id="{01DB7F4D-1379-44F4-BD57-AD74AD9347E7}" type="slidenum">
              <a:rPr lang="tr-TR" smtClean="0"/>
              <a:pPr/>
              <a:t>21</a:t>
            </a:fld>
            <a:endParaRPr lang="tr-T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5"/>
          </p:nvPr>
        </p:nvSpPr>
        <p:spPr/>
        <p:txBody>
          <a:bodyPr/>
          <a:lstStyle/>
          <a:p>
            <a:fld id="{01DB7F4D-1379-44F4-BD57-AD74AD9347E7}" type="slidenum">
              <a:rPr lang="tr-TR" smtClean="0"/>
              <a:pPr/>
              <a:t>22</a:t>
            </a:fld>
            <a:endParaRPr lang="tr-TR"/>
          </a:p>
        </p:txBody>
      </p:sp>
      <p:pic>
        <p:nvPicPr>
          <p:cNvPr id="24578" name="Picture 2"/>
          <p:cNvPicPr>
            <a:picLocks noChangeAspect="1" noChangeArrowheads="1"/>
          </p:cNvPicPr>
          <p:nvPr/>
        </p:nvPicPr>
        <p:blipFill>
          <a:blip r:embed="rId2" cstate="print"/>
          <a:srcRect l="34585" t="18329" r="18373" b="8829"/>
          <a:stretch>
            <a:fillRect/>
          </a:stretch>
        </p:blipFill>
        <p:spPr bwMode="auto">
          <a:xfrm>
            <a:off x="611560" y="188639"/>
            <a:ext cx="7488832" cy="6519689"/>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5"/>
          </p:nvPr>
        </p:nvSpPr>
        <p:spPr/>
        <p:txBody>
          <a:bodyPr/>
          <a:lstStyle/>
          <a:p>
            <a:fld id="{01DB7F4D-1379-44F4-BD57-AD74AD9347E7}" type="slidenum">
              <a:rPr lang="tr-TR" smtClean="0"/>
              <a:pPr/>
              <a:t>23</a:t>
            </a:fld>
            <a:endParaRPr lang="tr-TR"/>
          </a:p>
        </p:txBody>
      </p:sp>
      <p:sp>
        <p:nvSpPr>
          <p:cNvPr id="5" name="4 İçerik Yer Tutucusu"/>
          <p:cNvSpPr>
            <a:spLocks noGrp="1"/>
          </p:cNvSpPr>
          <p:nvPr>
            <p:ph sz="quarter" idx="1"/>
          </p:nvPr>
        </p:nvSpPr>
        <p:spPr>
          <a:xfrm>
            <a:off x="2339752" y="2564904"/>
            <a:ext cx="4618856" cy="1108720"/>
          </a:xfrm>
        </p:spPr>
        <p:txBody>
          <a:bodyPr>
            <a:normAutofit/>
          </a:bodyPr>
          <a:lstStyle/>
          <a:p>
            <a:pPr>
              <a:buNone/>
            </a:pPr>
            <a:r>
              <a:rPr lang="tr-TR" sz="3200" b="1" dirty="0">
                <a:solidFill>
                  <a:srgbClr val="FF0000"/>
                </a:solidFill>
              </a:rPr>
              <a:t>OUESTIONS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Başlık"/>
          <p:cNvSpPr>
            <a:spLocks noGrp="1"/>
          </p:cNvSpPr>
          <p:nvPr>
            <p:ph type="title"/>
          </p:nvPr>
        </p:nvSpPr>
        <p:spPr/>
        <p:txBody>
          <a:bodyPr/>
          <a:lstStyle/>
          <a:p>
            <a:r>
              <a:rPr lang="tr-TR" dirty="0" err="1"/>
              <a:t>Proces</a:t>
            </a:r>
            <a:r>
              <a:rPr lang="en-US" dirty="0"/>
              <a:t>s</a:t>
            </a:r>
            <a:br>
              <a:rPr lang="tr-TR" dirty="0"/>
            </a:br>
            <a:endParaRPr lang="tr-TR" dirty="0"/>
          </a:p>
        </p:txBody>
      </p:sp>
      <p:sp>
        <p:nvSpPr>
          <p:cNvPr id="7" name="6 İçerik Yer Tutucusu"/>
          <p:cNvSpPr>
            <a:spLocks noGrp="1"/>
          </p:cNvSpPr>
          <p:nvPr>
            <p:ph sz="quarter" idx="1"/>
          </p:nvPr>
        </p:nvSpPr>
        <p:spPr>
          <a:xfrm>
            <a:off x="457200" y="1196752"/>
            <a:ext cx="7467600" cy="5277200"/>
          </a:xfrm>
        </p:spPr>
        <p:txBody>
          <a:bodyPr/>
          <a:lstStyle/>
          <a:p>
            <a:pPr algn="just"/>
            <a:r>
              <a:rPr lang="en-US" dirty="0"/>
              <a:t>A process is basically a program in execution.</a:t>
            </a:r>
          </a:p>
          <a:p>
            <a:pPr algn="just"/>
            <a:endParaRPr lang="en-US" dirty="0"/>
          </a:p>
          <a:p>
            <a:pPr algn="just"/>
            <a:r>
              <a:rPr lang="en-US" dirty="0"/>
              <a:t>Each process has an </a:t>
            </a:r>
            <a:r>
              <a:rPr lang="en-US" b="1" dirty="0"/>
              <a:t>address space </a:t>
            </a:r>
            <a:r>
              <a:rPr lang="en-US" dirty="0"/>
              <a:t>in the memory which the process can read and write.</a:t>
            </a:r>
          </a:p>
          <a:p>
            <a:pPr algn="just"/>
            <a:endParaRPr lang="en-US" dirty="0"/>
          </a:p>
          <a:p>
            <a:pPr algn="just"/>
            <a:r>
              <a:rPr lang="en-US" dirty="0"/>
              <a:t>The address space contains the executable program, the program’s data, and its stack.</a:t>
            </a:r>
          </a:p>
          <a:p>
            <a:pPr algn="just"/>
            <a:endParaRPr lang="en-US" dirty="0"/>
          </a:p>
          <a:p>
            <a:pPr algn="just"/>
            <a:r>
              <a:rPr lang="en-US" dirty="0"/>
              <a:t> Also each process has some set of registers</a:t>
            </a:r>
            <a:r>
              <a:rPr lang="tr-TR" dirty="0"/>
              <a:t>’ </a:t>
            </a:r>
            <a:r>
              <a:rPr lang="tr-TR" dirty="0" err="1"/>
              <a:t>value</a:t>
            </a:r>
            <a:r>
              <a:rPr lang="en-US" dirty="0"/>
              <a:t>, including the program counter, stack pointer, and other hardware registers, and all the other information needed to run the program.</a:t>
            </a:r>
          </a:p>
          <a:p>
            <a:pPr algn="just"/>
            <a:endParaRPr lang="tr-TR" dirty="0"/>
          </a:p>
        </p:txBody>
      </p:sp>
      <p:sp>
        <p:nvSpPr>
          <p:cNvPr id="3" name="2 Slayt Numarası Yer Tutucusu"/>
          <p:cNvSpPr>
            <a:spLocks noGrp="1"/>
          </p:cNvSpPr>
          <p:nvPr>
            <p:ph type="sldNum" sz="quarter" idx="15"/>
          </p:nvPr>
        </p:nvSpPr>
        <p:spPr/>
        <p:txBody>
          <a:bodyPr/>
          <a:lstStyle/>
          <a:p>
            <a:fld id="{01DB7F4D-1379-44F4-BD57-AD74AD9347E7}" type="slidenum">
              <a:rPr lang="tr-TR" smtClean="0"/>
              <a:pPr/>
              <a:t>3</a:t>
            </a:fld>
            <a:endParaRPr lang="tr-T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457200" y="548680"/>
            <a:ext cx="7467600" cy="5925272"/>
          </a:xfrm>
        </p:spPr>
        <p:txBody>
          <a:bodyPr>
            <a:normAutofit/>
          </a:bodyPr>
          <a:lstStyle/>
          <a:p>
            <a:r>
              <a:rPr lang="en-US" dirty="0"/>
              <a:t>Periodically, the operating system decides to stop running one process and start running another because of  the different reasons (timesharing, I/O process)</a:t>
            </a:r>
            <a:r>
              <a:rPr lang="tr-TR" dirty="0"/>
              <a:t>.</a:t>
            </a:r>
            <a:endParaRPr lang="en-US" dirty="0"/>
          </a:p>
          <a:p>
            <a:r>
              <a:rPr lang="en-US" dirty="0"/>
              <a:t>When a process is suspended temporarily, it must later be restarted in exactly the same state it had when it was stopped. </a:t>
            </a:r>
          </a:p>
          <a:p>
            <a:r>
              <a:rPr lang="en-US" dirty="0"/>
              <a:t>This means that all information about the process must be explicitly saved somewhere during the suspension. </a:t>
            </a:r>
          </a:p>
          <a:p>
            <a:r>
              <a:rPr lang="en-US" dirty="0"/>
              <a:t>In many operating systems, all the information about each process is stored in an operating system table called the </a:t>
            </a:r>
            <a:r>
              <a:rPr lang="en-US" b="1" dirty="0"/>
              <a:t>process table, </a:t>
            </a:r>
            <a:r>
              <a:rPr lang="en-US" dirty="0"/>
              <a:t>which is an array (or linked list) of structures</a:t>
            </a:r>
            <a:r>
              <a:rPr lang="tr-TR" dirty="0"/>
              <a:t>.</a:t>
            </a:r>
            <a:endParaRPr lang="en-US" dirty="0"/>
          </a:p>
          <a:p>
            <a:endParaRPr lang="tr-TR" dirty="0"/>
          </a:p>
        </p:txBody>
      </p:sp>
      <p:sp>
        <p:nvSpPr>
          <p:cNvPr id="4" name="3 Slayt Numarası Yer Tutucusu"/>
          <p:cNvSpPr>
            <a:spLocks noGrp="1"/>
          </p:cNvSpPr>
          <p:nvPr>
            <p:ph type="sldNum" sz="quarter" idx="15"/>
          </p:nvPr>
        </p:nvSpPr>
        <p:spPr/>
        <p:txBody>
          <a:bodyPr/>
          <a:lstStyle/>
          <a:p>
            <a:fld id="{01DB7F4D-1379-44F4-BD57-AD74AD9347E7}" type="slidenum">
              <a:rPr lang="tr-TR" smtClean="0"/>
              <a:pPr/>
              <a:t>4</a:t>
            </a:fld>
            <a:endParaRPr lang="tr-T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Başlık"/>
          <p:cNvSpPr>
            <a:spLocks noGrp="1"/>
          </p:cNvSpPr>
          <p:nvPr>
            <p:ph type="title"/>
          </p:nvPr>
        </p:nvSpPr>
        <p:spPr/>
        <p:txBody>
          <a:bodyPr/>
          <a:lstStyle/>
          <a:p>
            <a:r>
              <a:rPr lang="en-US" b="1" dirty="0"/>
              <a:t>Memory</a:t>
            </a:r>
            <a:r>
              <a:rPr lang="tr-TR" b="1" dirty="0"/>
              <a:t> Management</a:t>
            </a:r>
            <a:br>
              <a:rPr lang="tr-TR" dirty="0"/>
            </a:br>
            <a:endParaRPr lang="tr-TR" dirty="0"/>
          </a:p>
        </p:txBody>
      </p:sp>
      <p:sp>
        <p:nvSpPr>
          <p:cNvPr id="7" name="6 İçerik Yer Tutucusu"/>
          <p:cNvSpPr>
            <a:spLocks noGrp="1"/>
          </p:cNvSpPr>
          <p:nvPr>
            <p:ph sz="quarter" idx="1"/>
          </p:nvPr>
        </p:nvSpPr>
        <p:spPr>
          <a:xfrm>
            <a:off x="457200" y="1071546"/>
            <a:ext cx="7467600" cy="5402406"/>
          </a:xfrm>
        </p:spPr>
        <p:txBody>
          <a:bodyPr>
            <a:normAutofit fontScale="92500" lnSpcReduction="10000"/>
          </a:bodyPr>
          <a:lstStyle/>
          <a:p>
            <a:pPr algn="just"/>
            <a:endParaRPr lang="tr-TR" dirty="0"/>
          </a:p>
          <a:p>
            <a:pPr algn="just"/>
            <a:r>
              <a:rPr lang="en-US" dirty="0"/>
              <a:t>The executing programs are held in memory in computers. </a:t>
            </a:r>
          </a:p>
          <a:p>
            <a:pPr algn="just"/>
            <a:r>
              <a:rPr lang="en-US" dirty="0"/>
              <a:t>In a very simple operating system, only one program at a time is in memory. To run a second program, the first one has to be removed and the second one placed in memory.</a:t>
            </a:r>
          </a:p>
          <a:p>
            <a:pPr algn="just"/>
            <a:r>
              <a:rPr lang="en-US" dirty="0"/>
              <a:t>More sophisticated operating systems allow multiple programs to be in memory at the same time.</a:t>
            </a:r>
          </a:p>
          <a:p>
            <a:pPr algn="just"/>
            <a:r>
              <a:rPr lang="en-US" dirty="0"/>
              <a:t>Today, many computers addresses are 32 or 64 bits, giving an address space of 2</a:t>
            </a:r>
            <a:r>
              <a:rPr lang="en-US" baseline="30000" dirty="0"/>
              <a:t>32</a:t>
            </a:r>
            <a:r>
              <a:rPr lang="en-US" dirty="0"/>
              <a:t> or 2</a:t>
            </a:r>
            <a:r>
              <a:rPr lang="en-US" baseline="30000" dirty="0"/>
              <a:t>64</a:t>
            </a:r>
            <a:r>
              <a:rPr lang="en-US" dirty="0"/>
              <a:t> bytes, respectively. </a:t>
            </a:r>
          </a:p>
          <a:p>
            <a:pPr algn="just"/>
            <a:r>
              <a:rPr lang="en-US" dirty="0"/>
              <a:t>Virtual memory exists, in which the operating system keeps part of the address space in main memory and part on disk and shuttles pieces back and forth between them as needed. </a:t>
            </a:r>
          </a:p>
          <a:p>
            <a:pPr algn="just"/>
            <a:endParaRPr lang="tr-TR" dirty="0"/>
          </a:p>
        </p:txBody>
      </p:sp>
      <p:sp>
        <p:nvSpPr>
          <p:cNvPr id="3" name="2 Slayt Numarası Yer Tutucusu"/>
          <p:cNvSpPr>
            <a:spLocks noGrp="1"/>
          </p:cNvSpPr>
          <p:nvPr>
            <p:ph type="sldNum" sz="quarter" idx="15"/>
          </p:nvPr>
        </p:nvSpPr>
        <p:spPr/>
        <p:txBody>
          <a:bodyPr/>
          <a:lstStyle/>
          <a:p>
            <a:fld id="{01DB7F4D-1379-44F4-BD57-AD74AD9347E7}" type="slidenum">
              <a:rPr lang="tr-TR" smtClean="0"/>
              <a:pPr/>
              <a:t>5</a:t>
            </a:fld>
            <a:endParaRPr lang="tr-TR"/>
          </a:p>
        </p:txBody>
      </p:sp>
      <p:sp>
        <p:nvSpPr>
          <p:cNvPr id="1026" name="AutoShape 2" descr="mk:@MSITStore:D:\Ders%20Notlari\LİSANS\Operating_System\Ders%20Notlarım\ModernOperatingSystem.chm::/1-13.png"/>
          <p:cNvSpPr>
            <a:spLocks noChangeAspect="1" noChangeArrowheads="1"/>
          </p:cNvSpPr>
          <p:nvPr/>
        </p:nvSpPr>
        <p:spPr bwMode="auto">
          <a:xfrm>
            <a:off x="63500" y="-136525"/>
            <a:ext cx="5715000" cy="2352675"/>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1028" name="AutoShape 4" descr="mk:@MSITStore:D:\Ders%20Notlari\LİSANS\Operating_System\Ders%20Notlarım\ModernOperatingSystem.chm::/1-13.png"/>
          <p:cNvSpPr>
            <a:spLocks noChangeAspect="1" noChangeArrowheads="1"/>
          </p:cNvSpPr>
          <p:nvPr/>
        </p:nvSpPr>
        <p:spPr bwMode="auto">
          <a:xfrm>
            <a:off x="63500" y="-136525"/>
            <a:ext cx="5715000" cy="2352675"/>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err="1"/>
              <a:t>Input/Output</a:t>
            </a:r>
            <a:br>
              <a:rPr lang="tr-TR" b="1" dirty="0"/>
            </a:br>
            <a:endParaRPr lang="tr-TR" dirty="0"/>
          </a:p>
        </p:txBody>
      </p:sp>
      <p:sp>
        <p:nvSpPr>
          <p:cNvPr id="3" name="2 İçerik Yer Tutucusu"/>
          <p:cNvSpPr>
            <a:spLocks noGrp="1"/>
          </p:cNvSpPr>
          <p:nvPr>
            <p:ph sz="quarter" idx="1"/>
          </p:nvPr>
        </p:nvSpPr>
        <p:spPr>
          <a:xfrm>
            <a:off x="457200" y="1268760"/>
            <a:ext cx="7467600" cy="5205192"/>
          </a:xfrm>
        </p:spPr>
        <p:txBody>
          <a:bodyPr/>
          <a:lstStyle/>
          <a:p>
            <a:r>
              <a:rPr lang="en-US" dirty="0"/>
              <a:t>All computers have physical devices for acquiring input and producing output.</a:t>
            </a:r>
            <a:endParaRPr lang="tr-TR" dirty="0"/>
          </a:p>
          <a:p>
            <a:endParaRPr lang="tr-TR" dirty="0"/>
          </a:p>
          <a:p>
            <a:r>
              <a:rPr lang="en-US" dirty="0"/>
              <a:t>Many kinds of input and output devices exist, including keyboards, monitors, printers, and so on. It is up to the operating system to manage these devices.</a:t>
            </a:r>
            <a:endParaRPr lang="tr-TR" dirty="0"/>
          </a:p>
          <a:p>
            <a:endParaRPr lang="tr-TR" dirty="0"/>
          </a:p>
          <a:p>
            <a:r>
              <a:rPr lang="tr-TR" dirty="0"/>
              <a:t>E</a:t>
            </a:r>
            <a:r>
              <a:rPr lang="en-US" dirty="0"/>
              <a:t>very operating system has an I/O subsystem for managing its I/O devices.</a:t>
            </a:r>
            <a:endParaRPr lang="tr-TR" dirty="0"/>
          </a:p>
        </p:txBody>
      </p:sp>
      <p:sp>
        <p:nvSpPr>
          <p:cNvPr id="4" name="3 Slayt Numarası Yer Tutucusu"/>
          <p:cNvSpPr>
            <a:spLocks noGrp="1"/>
          </p:cNvSpPr>
          <p:nvPr>
            <p:ph type="sldNum" sz="quarter" idx="15"/>
          </p:nvPr>
        </p:nvSpPr>
        <p:spPr/>
        <p:txBody>
          <a:bodyPr/>
          <a:lstStyle/>
          <a:p>
            <a:fld id="{01DB7F4D-1379-44F4-BD57-AD74AD9347E7}" type="slidenum">
              <a:rPr lang="tr-TR" smtClean="0"/>
              <a:pPr/>
              <a:t>6</a:t>
            </a:fld>
            <a:endParaRPr lang="tr-T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a:extLst>
              <a:ext uri="{FF2B5EF4-FFF2-40B4-BE49-F238E27FC236}">
                <a16:creationId xmlns:a16="http://schemas.microsoft.com/office/drawing/2014/main" id="{A843ECBD-23C5-4A39-B842-102458DB0317}"/>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35272" y="1169650"/>
            <a:ext cx="7467600" cy="4789444"/>
          </a:xfrm>
        </p:spPr>
      </p:pic>
      <p:sp>
        <p:nvSpPr>
          <p:cNvPr id="4" name="Slayt Numarası Yer Tutucusu 3">
            <a:extLst>
              <a:ext uri="{FF2B5EF4-FFF2-40B4-BE49-F238E27FC236}">
                <a16:creationId xmlns:a16="http://schemas.microsoft.com/office/drawing/2014/main" id="{0B462C36-A1A2-4167-96BD-9EE06CFC5C51}"/>
              </a:ext>
            </a:extLst>
          </p:cNvPr>
          <p:cNvSpPr>
            <a:spLocks noGrp="1"/>
          </p:cNvSpPr>
          <p:nvPr>
            <p:ph type="sldNum" sz="quarter" idx="15"/>
          </p:nvPr>
        </p:nvSpPr>
        <p:spPr/>
        <p:txBody>
          <a:bodyPr/>
          <a:lstStyle/>
          <a:p>
            <a:fld id="{01DB7F4D-1379-44F4-BD57-AD74AD9347E7}" type="slidenum">
              <a:rPr lang="tr-TR" smtClean="0"/>
              <a:pPr/>
              <a:t>7</a:t>
            </a:fld>
            <a:endParaRPr lang="tr-TR"/>
          </a:p>
        </p:txBody>
      </p:sp>
    </p:spTree>
    <p:extLst>
      <p:ext uri="{BB962C8B-B14F-4D97-AF65-F5344CB8AC3E}">
        <p14:creationId xmlns:p14="http://schemas.microsoft.com/office/powerpoint/2010/main" val="264991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dirty="0" err="1"/>
              <a:t>Files</a:t>
            </a:r>
            <a:br>
              <a:rPr lang="tr-TR" dirty="0"/>
            </a:br>
            <a:endParaRPr lang="tr-TR" dirty="0"/>
          </a:p>
        </p:txBody>
      </p:sp>
      <p:sp>
        <p:nvSpPr>
          <p:cNvPr id="3" name="2 İçerik Yer Tutucusu"/>
          <p:cNvSpPr>
            <a:spLocks noGrp="1"/>
          </p:cNvSpPr>
          <p:nvPr>
            <p:ph sz="quarter" idx="1"/>
          </p:nvPr>
        </p:nvSpPr>
        <p:spPr>
          <a:xfrm>
            <a:off x="457200" y="1124744"/>
            <a:ext cx="7467600" cy="5349208"/>
          </a:xfrm>
        </p:spPr>
        <p:txBody>
          <a:bodyPr/>
          <a:lstStyle/>
          <a:p>
            <a:pPr algn="just"/>
            <a:r>
              <a:rPr lang="en-US" dirty="0"/>
              <a:t>A major function of the operating system is to hide the details of the disks and other I/O devices and present the programmer with a nice, clean abstract model of device-independent files. </a:t>
            </a:r>
          </a:p>
          <a:p>
            <a:pPr algn="just"/>
            <a:endParaRPr lang="en-US" dirty="0"/>
          </a:p>
          <a:p>
            <a:pPr algn="just"/>
            <a:r>
              <a:rPr lang="en-US" dirty="0"/>
              <a:t>System calls are obviously needed to create files, remove files, read files, and write files. </a:t>
            </a:r>
          </a:p>
          <a:p>
            <a:pPr algn="just"/>
            <a:endParaRPr lang="en-US" dirty="0"/>
          </a:p>
          <a:p>
            <a:pPr algn="just"/>
            <a:r>
              <a:rPr lang="en-US" dirty="0"/>
              <a:t>Most operating systems have the concept of a </a:t>
            </a:r>
            <a:r>
              <a:rPr lang="en-US" b="1" dirty="0"/>
              <a:t>directory </a:t>
            </a:r>
            <a:r>
              <a:rPr lang="en-US" dirty="0"/>
              <a:t>as a way of grouping files together. </a:t>
            </a:r>
            <a:endParaRPr lang="tr-TR" dirty="0"/>
          </a:p>
        </p:txBody>
      </p:sp>
      <p:sp>
        <p:nvSpPr>
          <p:cNvPr id="4" name="3 Slayt Numarası Yer Tutucusu"/>
          <p:cNvSpPr>
            <a:spLocks noGrp="1"/>
          </p:cNvSpPr>
          <p:nvPr>
            <p:ph type="sldNum" sz="quarter" idx="15"/>
          </p:nvPr>
        </p:nvSpPr>
        <p:spPr/>
        <p:txBody>
          <a:bodyPr/>
          <a:lstStyle/>
          <a:p>
            <a:fld id="{01DB7F4D-1379-44F4-BD57-AD74AD9347E7}" type="slidenum">
              <a:rPr lang="tr-TR" smtClean="0"/>
              <a:pPr/>
              <a:t>8</a:t>
            </a:fld>
            <a:endParaRPr lang="tr-T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461976" y="476672"/>
            <a:ext cx="7467600" cy="5997280"/>
          </a:xfrm>
        </p:spPr>
        <p:txBody>
          <a:bodyPr/>
          <a:lstStyle/>
          <a:p>
            <a:r>
              <a:rPr lang="en-US" dirty="0"/>
              <a:t>File hierarchies are organized as trees</a:t>
            </a:r>
            <a:r>
              <a:rPr lang="tr-TR" dirty="0"/>
              <a:t>.</a:t>
            </a:r>
          </a:p>
        </p:txBody>
      </p:sp>
      <p:sp>
        <p:nvSpPr>
          <p:cNvPr id="4" name="3 Slayt Numarası Yer Tutucusu"/>
          <p:cNvSpPr>
            <a:spLocks noGrp="1"/>
          </p:cNvSpPr>
          <p:nvPr>
            <p:ph type="sldNum" sz="quarter" idx="15"/>
          </p:nvPr>
        </p:nvSpPr>
        <p:spPr/>
        <p:txBody>
          <a:bodyPr/>
          <a:lstStyle/>
          <a:p>
            <a:fld id="{01DB7F4D-1379-44F4-BD57-AD74AD9347E7}" type="slidenum">
              <a:rPr lang="tr-TR" smtClean="0"/>
              <a:pPr/>
              <a:t>9</a:t>
            </a:fld>
            <a:endParaRPr lang="tr-TR"/>
          </a:p>
        </p:txBody>
      </p:sp>
      <p:pic>
        <p:nvPicPr>
          <p:cNvPr id="20482" name="Picture 2"/>
          <p:cNvPicPr>
            <a:picLocks noChangeAspect="1" noChangeArrowheads="1"/>
          </p:cNvPicPr>
          <p:nvPr/>
        </p:nvPicPr>
        <p:blipFill>
          <a:blip r:embed="rId2" cstate="print"/>
          <a:srcRect l="36799" t="25219" r="13945" b="16704"/>
          <a:stretch>
            <a:fillRect/>
          </a:stretch>
        </p:blipFill>
        <p:spPr bwMode="auto">
          <a:xfrm>
            <a:off x="755576" y="1340768"/>
            <a:ext cx="6951823" cy="4608512"/>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mba">
  <a:themeElements>
    <a:clrScheme name="Cumba">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Cumba">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umba">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5075</TotalTime>
  <Words>1577</Words>
  <Application>Microsoft Office PowerPoint</Application>
  <PresentationFormat>Ekran Gösterisi (4:3)</PresentationFormat>
  <Paragraphs>110</Paragraphs>
  <Slides>23</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23</vt:i4>
      </vt:variant>
    </vt:vector>
  </HeadingPairs>
  <TitlesOfParts>
    <vt:vector size="29" baseType="lpstr">
      <vt:lpstr>Arial</vt:lpstr>
      <vt:lpstr>Calibri</vt:lpstr>
      <vt:lpstr>Century Schoolbook</vt:lpstr>
      <vt:lpstr>Wingdings</vt:lpstr>
      <vt:lpstr>Wingdings 2</vt:lpstr>
      <vt:lpstr>Cumba</vt:lpstr>
      <vt:lpstr>OPERATING SYSTEM</vt:lpstr>
      <vt:lpstr>OPERATING SYSTEM CONCEPTS </vt:lpstr>
      <vt:lpstr>Process </vt:lpstr>
      <vt:lpstr>PowerPoint Sunusu</vt:lpstr>
      <vt:lpstr>Memory Management </vt:lpstr>
      <vt:lpstr>Input/Output </vt:lpstr>
      <vt:lpstr>PowerPoint Sunusu</vt:lpstr>
      <vt:lpstr>Files </vt:lpstr>
      <vt:lpstr>PowerPoint Sunusu</vt:lpstr>
      <vt:lpstr>PowerPoint Sunusu</vt:lpstr>
      <vt:lpstr>Securıty </vt:lpstr>
      <vt:lpstr>SYSTEM CALLS </vt:lpstr>
      <vt:lpstr>PowerPoint Sunusu</vt:lpstr>
      <vt:lpstr>PowerPoint Sunusu</vt:lpstr>
      <vt:lpstr>PowerPoint Sunusu</vt:lpstr>
      <vt:lpstr>PowerPoint Sunusu</vt:lpstr>
      <vt:lpstr>PowerPoint Sunusu</vt:lpstr>
      <vt:lpstr>The Windows Win32 API  </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dc:title>
  <dc:creator>yasin</dc:creator>
  <cp:lastModifiedBy>Yasin Ortakcı</cp:lastModifiedBy>
  <cp:revision>155</cp:revision>
  <dcterms:created xsi:type="dcterms:W3CDTF">2013-02-04T09:58:32Z</dcterms:created>
  <dcterms:modified xsi:type="dcterms:W3CDTF">2021-03-09T16:26:52Z</dcterms:modified>
</cp:coreProperties>
</file>