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9" r:id="rId3"/>
    <p:sldId id="270" r:id="rId4"/>
    <p:sldId id="260" r:id="rId5"/>
    <p:sldId id="271" r:id="rId6"/>
    <p:sldId id="261" r:id="rId7"/>
    <p:sldId id="264" r:id="rId8"/>
    <p:sldId id="266" r:id="rId9"/>
    <p:sldId id="265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636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FBDEC-F78E-40AE-973E-A7C4D6A405B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90F4-0594-41EB-9F28-3D1E6A7A1B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1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Usualmente se cree que un microcontrolador es igual a un microprocesador, pero esto no es cierto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F90F4-0594-41EB-9F28-3D1E6A7A1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7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 grandes rasgos, un </a:t>
            </a:r>
            <a:r>
              <a:rPr lang="es-ES" dirty="0" err="1" smtClean="0"/>
              <a:t>Arduino</a:t>
            </a:r>
            <a:r>
              <a:rPr lang="es-ES" dirty="0" smtClean="0"/>
              <a:t> es un microcontrolador de código abierto</a:t>
            </a:r>
          </a:p>
          <a:p>
            <a:endParaRPr lang="es-ES" dirty="0" smtClean="0"/>
          </a:p>
          <a:p>
            <a:r>
              <a:rPr lang="es-ES" dirty="0" smtClean="0"/>
              <a:t>Algo que caracteriza a </a:t>
            </a:r>
            <a:r>
              <a:rPr lang="es-ES" dirty="0" err="1" smtClean="0"/>
              <a:t>Arduino</a:t>
            </a:r>
            <a:r>
              <a:rPr lang="es-ES" dirty="0" smtClean="0"/>
              <a:t> de otras plataformas similares es que se distribuye bajo una licencia </a:t>
            </a:r>
            <a:r>
              <a:rPr lang="es-ES" dirty="0" err="1" smtClean="0"/>
              <a:t>Creative</a:t>
            </a:r>
            <a:r>
              <a:rPr lang="es-ES" dirty="0" smtClean="0"/>
              <a:t> </a:t>
            </a:r>
            <a:r>
              <a:rPr lang="es-ES" dirty="0" err="1" smtClean="0"/>
              <a:t>Commons</a:t>
            </a:r>
            <a:r>
              <a:rPr lang="es-ES" dirty="0" smtClean="0"/>
              <a:t>, la cual básicamente otorga la libertad de copiar, distribuir, exhibir y representar copias literales del mismo, siempre y cuando se cumplan ciertas condiciones.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F90F4-0594-41EB-9F28-3D1E6A7A1B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2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94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5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046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2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44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3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4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5F49-944A-4B4D-AB6D-2B35238AD83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6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herlin.xbot.es/microcontroladores/introduccion-a-losmicrocontroladores/que-es-un-microcontrolador" TargetMode="External"/><Relationship Id="rId2" Type="http://schemas.openxmlformats.org/officeDocument/2006/relationships/hyperlink" Target="https://learn.mikroe.com/ebooks/microcontroladorespicc/chapter/introduccion%20-al-mundo-de-los-microcontrolador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arduino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Laboratorio</a:t>
            </a:r>
            <a:r>
              <a:rPr lang="en-US" dirty="0"/>
              <a:t> </a:t>
            </a:r>
            <a:r>
              <a:rPr lang="en-US" dirty="0" err="1"/>
              <a:t>Arquitectura</a:t>
            </a:r>
            <a:r>
              <a:rPr lang="en-US" dirty="0"/>
              <a:t> de </a:t>
            </a:r>
            <a:r>
              <a:rPr lang="en-US" dirty="0" err="1"/>
              <a:t>Computadores</a:t>
            </a:r>
            <a:r>
              <a:rPr lang="en-US" dirty="0"/>
              <a:t> y </a:t>
            </a:r>
            <a:r>
              <a:rPr lang="en-US" dirty="0" err="1"/>
              <a:t>Ensambladores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Braian </a:t>
            </a:r>
            <a:r>
              <a:rPr lang="en-US" dirty="0" err="1" smtClean="0"/>
              <a:t>Staimer</a:t>
            </a:r>
            <a:r>
              <a:rPr lang="en-US" dirty="0" smtClean="0"/>
              <a:t> </a:t>
            </a:r>
            <a:r>
              <a:rPr lang="en-US" dirty="0" err="1" smtClean="0"/>
              <a:t>Florián</a:t>
            </a:r>
            <a:r>
              <a:rPr lang="en-US" dirty="0" smtClean="0"/>
              <a:t> Montenegro</a:t>
            </a:r>
          </a:p>
          <a:p>
            <a:pPr algn="l"/>
            <a:r>
              <a:rPr lang="en-US" dirty="0" err="1" smtClean="0"/>
              <a:t>Sección</a:t>
            </a:r>
            <a:r>
              <a:rPr lang="en-US" dirty="0" smtClean="0"/>
              <a:t> A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7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445" y="624109"/>
            <a:ext cx="8911687" cy="1280890"/>
          </a:xfrm>
        </p:spPr>
        <p:txBody>
          <a:bodyPr/>
          <a:lstStyle/>
          <a:p>
            <a:r>
              <a:rPr lang="es-ES" dirty="0"/>
              <a:t>Estructura Básica de un Programa </a:t>
            </a:r>
            <a:r>
              <a:rPr lang="es-ES" dirty="0" err="1"/>
              <a:t>Arduino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4497" y="1844038"/>
            <a:ext cx="5598381" cy="4785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400" dirty="0"/>
              <a:t>La estructura de un programa de </a:t>
            </a:r>
            <a:r>
              <a:rPr lang="es-ES" sz="2400" dirty="0" err="1"/>
              <a:t>Arduino</a:t>
            </a:r>
            <a:r>
              <a:rPr lang="es-ES" sz="2400" dirty="0"/>
              <a:t> es simple y se conforma de tres segmentos:</a:t>
            </a:r>
          </a:p>
          <a:p>
            <a:pPr marL="0" indent="0">
              <a:buNone/>
            </a:pPr>
            <a:r>
              <a:rPr lang="es-ES" sz="2400" b="1" dirty="0" smtClean="0"/>
              <a:t>variables</a:t>
            </a:r>
            <a:r>
              <a:rPr lang="es-ES" sz="2400" b="1" dirty="0"/>
              <a:t>:</a:t>
            </a:r>
            <a:r>
              <a:rPr lang="es-ES" sz="2400" dirty="0"/>
              <a:t> Antes del </a:t>
            </a:r>
            <a:r>
              <a:rPr lang="es-ES" sz="2400" dirty="0" err="1"/>
              <a:t>setup</a:t>
            </a:r>
            <a:r>
              <a:rPr lang="es-ES" sz="2400" dirty="0"/>
              <a:t>() se pueden declarar variables globales que se usarán en la ejecución de </a:t>
            </a:r>
            <a:r>
              <a:rPr lang="es-ES" sz="2400" dirty="0" err="1"/>
              <a:t>Arduino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r>
              <a:rPr lang="es-ES" sz="2400" b="1" dirty="0" err="1" smtClean="0"/>
              <a:t>setup</a:t>
            </a:r>
            <a:r>
              <a:rPr lang="es-ES" sz="2400" b="1" dirty="0"/>
              <a:t>():</a:t>
            </a:r>
            <a:r>
              <a:rPr lang="es-ES" sz="2400" dirty="0"/>
              <a:t> En esta parte se hace la preparación del programa, por ejemplo asignación de los pines de Entrada/Salida.</a:t>
            </a:r>
          </a:p>
          <a:p>
            <a:pPr marL="0" indent="0">
              <a:buNone/>
            </a:pPr>
            <a:r>
              <a:rPr lang="es-ES" sz="2400" b="1" dirty="0" err="1" smtClean="0"/>
              <a:t>loop</a:t>
            </a:r>
            <a:r>
              <a:rPr lang="es-ES" sz="2400" b="1" dirty="0"/>
              <a:t>():</a:t>
            </a:r>
            <a:r>
              <a:rPr lang="es-ES" sz="2400" dirty="0"/>
              <a:t> Es la ejecución de nuestro programa, esta parte es la que siempre se está ejecutando. En pocas palabras es nuestro programa principal o </a:t>
            </a:r>
            <a:r>
              <a:rPr lang="es-ES" sz="2400" dirty="0" err="1"/>
              <a:t>main</a:t>
            </a:r>
            <a:r>
              <a:rPr lang="es-ES" sz="2400" dirty="0"/>
              <a:t>.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3279" t="34166" r="24934" b="27708"/>
          <a:stretch/>
        </p:blipFill>
        <p:spPr>
          <a:xfrm>
            <a:off x="7398825" y="1645920"/>
            <a:ext cx="4213235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0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445" y="624109"/>
            <a:ext cx="8911687" cy="1280890"/>
          </a:xfrm>
        </p:spPr>
        <p:txBody>
          <a:bodyPr/>
          <a:lstStyle/>
          <a:p>
            <a:r>
              <a:rPr lang="es-ES" dirty="0"/>
              <a:t>Tipos de Variables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96168" y="1461199"/>
            <a:ext cx="6164312" cy="46957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dirty="0"/>
              <a:t>Las variables pueden ser globales o locales.</a:t>
            </a:r>
          </a:p>
          <a:p>
            <a:pPr marL="0" indent="0">
              <a:buNone/>
            </a:pPr>
            <a:r>
              <a:rPr lang="es-ES" sz="2400" b="1" dirty="0" smtClean="0"/>
              <a:t>Byte</a:t>
            </a:r>
            <a:r>
              <a:rPr lang="es-ES" sz="2400" b="1" dirty="0"/>
              <a:t>:</a:t>
            </a:r>
            <a:r>
              <a:rPr lang="es-ES" sz="2400" dirty="0"/>
              <a:t> Almacena valores numéricos de 8 bits.</a:t>
            </a:r>
          </a:p>
          <a:p>
            <a:pPr marL="0" indent="0">
              <a:buNone/>
            </a:pPr>
            <a:r>
              <a:rPr lang="es-ES" sz="2400" b="1" dirty="0" err="1" smtClean="0"/>
              <a:t>Int</a:t>
            </a:r>
            <a:r>
              <a:rPr lang="es-ES" sz="2400" b="1" dirty="0"/>
              <a:t>:</a:t>
            </a:r>
            <a:r>
              <a:rPr lang="es-ES" sz="2400" dirty="0"/>
              <a:t> Almacena valores enteros de 16 bits.</a:t>
            </a:r>
          </a:p>
          <a:p>
            <a:pPr marL="0" indent="0">
              <a:buNone/>
            </a:pPr>
            <a:r>
              <a:rPr lang="es-ES" sz="2400" b="1" dirty="0" smtClean="0"/>
              <a:t>Long</a:t>
            </a:r>
            <a:r>
              <a:rPr lang="es-ES" sz="2400" b="1" dirty="0"/>
              <a:t>:</a:t>
            </a:r>
            <a:r>
              <a:rPr lang="es-ES" sz="2400" dirty="0"/>
              <a:t> Almacena valores de 32 bits.</a:t>
            </a:r>
          </a:p>
          <a:p>
            <a:pPr marL="0" indent="0">
              <a:buNone/>
            </a:pPr>
            <a:r>
              <a:rPr lang="es-ES" sz="2400" b="1" dirty="0" err="1" smtClean="0"/>
              <a:t>Float</a:t>
            </a:r>
            <a:r>
              <a:rPr lang="es-ES" sz="2400" b="1" dirty="0"/>
              <a:t>:</a:t>
            </a:r>
            <a:r>
              <a:rPr lang="es-ES" sz="2400" dirty="0"/>
              <a:t> Almacena valores de tipo flotantes de 32 bits.</a:t>
            </a:r>
          </a:p>
          <a:p>
            <a:pPr marL="0" indent="0">
              <a:buNone/>
            </a:pPr>
            <a:r>
              <a:rPr lang="es-ES" sz="2400" b="1" dirty="0" err="1" smtClean="0"/>
              <a:t>Char</a:t>
            </a:r>
            <a:r>
              <a:rPr lang="es-ES" sz="2400" b="1" dirty="0"/>
              <a:t>: </a:t>
            </a:r>
            <a:r>
              <a:rPr lang="es-ES" sz="2400" dirty="0"/>
              <a:t>Es un tipo de dato que ocupa un byte de memoria y almacena un valor de </a:t>
            </a:r>
            <a:r>
              <a:rPr lang="es-ES" sz="2400" dirty="0" err="1"/>
              <a:t>caracter</a:t>
            </a:r>
            <a:r>
              <a:rPr lang="es-ES" sz="2400" dirty="0"/>
              <a:t>.</a:t>
            </a: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45" y="1904999"/>
            <a:ext cx="2960735" cy="36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0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445" y="624109"/>
            <a:ext cx="8911687" cy="1280890"/>
          </a:xfrm>
        </p:spPr>
        <p:txBody>
          <a:bodyPr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56288" y="1950718"/>
            <a:ext cx="5188952" cy="3352801"/>
          </a:xfrm>
        </p:spPr>
        <p:txBody>
          <a:bodyPr>
            <a:normAutofit/>
          </a:bodyPr>
          <a:lstStyle/>
          <a:p>
            <a:r>
              <a:rPr lang="en-US" sz="2400" dirty="0"/>
              <a:t>IF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</a:p>
          <a:p>
            <a:r>
              <a:rPr lang="en-US" sz="2400" dirty="0" smtClean="0"/>
              <a:t>WHILE</a:t>
            </a:r>
          </a:p>
          <a:p>
            <a:r>
              <a:rPr lang="en-US" sz="2400" dirty="0" smtClean="0"/>
              <a:t>DO </a:t>
            </a:r>
            <a:r>
              <a:rPr lang="en-US" sz="2400" dirty="0"/>
              <a:t>WHILE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6" t="21942"/>
          <a:stretch/>
        </p:blipFill>
        <p:spPr>
          <a:xfrm>
            <a:off x="2453639" y="1846419"/>
            <a:ext cx="2916555" cy="35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0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445" y="624109"/>
            <a:ext cx="8911687" cy="1280890"/>
          </a:xfrm>
        </p:spPr>
        <p:txBody>
          <a:bodyPr/>
          <a:lstStyle/>
          <a:p>
            <a:r>
              <a:rPr lang="es-ES" dirty="0"/>
              <a:t>Entradas/Salidas </a:t>
            </a:r>
            <a:r>
              <a:rPr lang="es-ES" dirty="0" err="1"/>
              <a:t>Arduino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4497" y="1844038"/>
            <a:ext cx="5866863" cy="4785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Análogas </a:t>
            </a:r>
            <a:endParaRPr lang="es-ES" sz="2400" b="1" dirty="0" smtClean="0"/>
          </a:p>
          <a:p>
            <a:pPr marL="0" indent="0">
              <a:buNone/>
            </a:pPr>
            <a:r>
              <a:rPr lang="es-ES" sz="2400" dirty="0" smtClean="0"/>
              <a:t>Son </a:t>
            </a:r>
            <a:r>
              <a:rPr lang="es-ES" sz="2400" dirty="0"/>
              <a:t>las que se caracterizan por leer valores de tensión de 0 a 5 Voltios y vienen acompañados de una letra A, indicando que son salidas análogas.</a:t>
            </a:r>
          </a:p>
          <a:p>
            <a:pPr marL="0" indent="0">
              <a:buNone/>
            </a:pPr>
            <a:r>
              <a:rPr lang="es-ES" sz="2400" b="1" dirty="0" smtClean="0"/>
              <a:t>Digitales</a:t>
            </a:r>
            <a:r>
              <a:rPr lang="es-ES" sz="2400" dirty="0" smtClean="0"/>
              <a:t> </a:t>
            </a:r>
          </a:p>
          <a:p>
            <a:pPr marL="0" indent="0">
              <a:buNone/>
            </a:pPr>
            <a:r>
              <a:rPr lang="es-ES" sz="2400" dirty="0" smtClean="0"/>
              <a:t>Se </a:t>
            </a:r>
            <a:r>
              <a:rPr lang="es-ES" sz="2400" dirty="0"/>
              <a:t>diferencian de las análogas porque éstas son capaces de “</a:t>
            </a:r>
            <a:r>
              <a:rPr lang="es-ES" sz="2400" b="1" dirty="0"/>
              <a:t>entender</a:t>
            </a:r>
            <a:r>
              <a:rPr lang="es-ES" sz="2400" dirty="0"/>
              <a:t>” sólo dos niveles de señal, LOW o valores cercanos a 0 V y HIGH o valores cercanos a 5 V.</a:t>
            </a: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0" y="1904999"/>
            <a:ext cx="4884540" cy="39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445" y="624109"/>
            <a:ext cx="8911687" cy="1280890"/>
          </a:xfrm>
        </p:spPr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4497" y="1844038"/>
            <a:ext cx="10484583" cy="3383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Función </a:t>
            </a:r>
            <a:r>
              <a:rPr lang="es-ES" sz="2400" b="1" dirty="0" err="1"/>
              <a:t>pinMode</a:t>
            </a:r>
            <a:r>
              <a:rPr lang="es-ES" sz="2400" b="1" dirty="0"/>
              <a:t>(pin, </a:t>
            </a:r>
            <a:r>
              <a:rPr lang="es-ES" sz="2400" b="1" dirty="0" err="1"/>
              <a:t>mode</a:t>
            </a:r>
            <a:r>
              <a:rPr lang="es-ES" sz="2400" b="1" dirty="0"/>
              <a:t>):</a:t>
            </a:r>
            <a:r>
              <a:rPr lang="es-ES" sz="2400" dirty="0"/>
              <a:t> Función usada en el </a:t>
            </a:r>
            <a:r>
              <a:rPr lang="es-ES" sz="2400" dirty="0" err="1"/>
              <a:t>setup</a:t>
            </a:r>
            <a:r>
              <a:rPr lang="es-ES" sz="2400" dirty="0"/>
              <a:t>() para configurar un pin dado para comportarse como INPUT o OUTPUT. Ej. </a:t>
            </a:r>
            <a:r>
              <a:rPr lang="es-ES" sz="2400" dirty="0" err="1"/>
              <a:t>pinMode</a:t>
            </a:r>
            <a:r>
              <a:rPr lang="es-ES" sz="2400" dirty="0"/>
              <a:t>(pin, OUTPUT)</a:t>
            </a:r>
          </a:p>
          <a:p>
            <a:pPr marL="0" indent="0">
              <a:buNone/>
            </a:pPr>
            <a:r>
              <a:rPr lang="es-ES" sz="2400" b="1" dirty="0" smtClean="0"/>
              <a:t>Función </a:t>
            </a:r>
            <a:r>
              <a:rPr lang="es-ES" sz="2400" b="1" dirty="0" err="1"/>
              <a:t>digitalRead</a:t>
            </a:r>
            <a:r>
              <a:rPr lang="es-ES" sz="2400" b="1" dirty="0"/>
              <a:t>(pin):</a:t>
            </a:r>
            <a:r>
              <a:rPr lang="es-ES" sz="2400" dirty="0"/>
              <a:t> Lee el valor desde un pin digital específico. Devuelve un valor HIGH o LOW. Ej. v = </a:t>
            </a:r>
            <a:r>
              <a:rPr lang="es-ES" sz="2400" dirty="0" err="1"/>
              <a:t>digitalRead</a:t>
            </a:r>
            <a:r>
              <a:rPr lang="es-ES" sz="2400" dirty="0"/>
              <a:t>(Pin);</a:t>
            </a:r>
          </a:p>
          <a:p>
            <a:pPr marL="0" indent="0">
              <a:buNone/>
            </a:pPr>
            <a:r>
              <a:rPr lang="es-ES" sz="2400" b="1" dirty="0" smtClean="0"/>
              <a:t>Función </a:t>
            </a:r>
            <a:r>
              <a:rPr lang="es-ES" sz="2400" b="1" dirty="0" err="1"/>
              <a:t>digitalWrite</a:t>
            </a:r>
            <a:r>
              <a:rPr lang="es-ES" sz="2400" b="1" dirty="0"/>
              <a:t>(pin, </a:t>
            </a:r>
            <a:r>
              <a:rPr lang="es-ES" sz="2400" b="1" dirty="0" err="1"/>
              <a:t>value</a:t>
            </a:r>
            <a:r>
              <a:rPr lang="es-ES" sz="2400" b="1" dirty="0"/>
              <a:t>):</a:t>
            </a:r>
            <a:r>
              <a:rPr lang="es-ES" sz="2400" dirty="0"/>
              <a:t> Introduce un nivel alto (HIGH) o bajo (LOW) en el pin digital especificado. Ej. </a:t>
            </a:r>
            <a:r>
              <a:rPr lang="es-ES" sz="2400" dirty="0" err="1"/>
              <a:t>digitalWrite</a:t>
            </a:r>
            <a:r>
              <a:rPr lang="es-ES" sz="2400" dirty="0"/>
              <a:t>(pin, HIGH</a:t>
            </a:r>
            <a:r>
              <a:rPr lang="es-ES" sz="2400" dirty="0" smtClean="0"/>
              <a:t>);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111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445" y="624109"/>
            <a:ext cx="8911687" cy="1280890"/>
          </a:xfrm>
        </p:spPr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4497" y="1844038"/>
            <a:ext cx="10987503" cy="5013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Función </a:t>
            </a:r>
            <a:r>
              <a:rPr lang="es-ES" sz="2400" b="1" dirty="0" err="1"/>
              <a:t>analogRead</a:t>
            </a:r>
            <a:r>
              <a:rPr lang="es-ES" sz="2400" b="1" dirty="0"/>
              <a:t>(pin):</a:t>
            </a:r>
            <a:r>
              <a:rPr lang="es-ES" sz="2400" dirty="0"/>
              <a:t> Lee el valor desde el pin analógico especificado con una resolución de 10 bits. Esta función solo funciona en los pines analógicos (0-5). El valor resultante es un entero de 0 a 1023. Los pines analógicos, a diferencia de los digitales no necesitan declararse previamente.</a:t>
            </a:r>
          </a:p>
          <a:p>
            <a:pPr marL="0" indent="0">
              <a:buNone/>
            </a:pPr>
            <a:r>
              <a:rPr lang="es-ES" sz="2400" b="1" dirty="0" smtClean="0"/>
              <a:t>Función </a:t>
            </a:r>
            <a:r>
              <a:rPr lang="es-ES" sz="2400" b="1" dirty="0" err="1"/>
              <a:t>analogWrite</a:t>
            </a:r>
            <a:r>
              <a:rPr lang="es-ES" sz="2400" b="1" dirty="0"/>
              <a:t>(pin, </a:t>
            </a:r>
            <a:r>
              <a:rPr lang="es-ES" sz="2400" b="1" dirty="0" err="1"/>
              <a:t>value</a:t>
            </a:r>
            <a:r>
              <a:rPr lang="es-ES" sz="2400" b="1" dirty="0"/>
              <a:t>):</a:t>
            </a:r>
            <a:r>
              <a:rPr lang="es-ES" sz="2400" dirty="0"/>
              <a:t> Escribe un valor </a:t>
            </a:r>
            <a:r>
              <a:rPr lang="es-ES" sz="2400" dirty="0" err="1"/>
              <a:t>pseudo</a:t>
            </a:r>
            <a:r>
              <a:rPr lang="es-ES" sz="2400" dirty="0"/>
              <a:t>-analógico usando modulación por ancho de pulso (PWM) en un pin de salida marcado como PWM. Ej. </a:t>
            </a:r>
            <a:r>
              <a:rPr lang="es-ES" sz="2400" dirty="0" err="1"/>
              <a:t>analogWrite</a:t>
            </a:r>
            <a:r>
              <a:rPr lang="es-ES" sz="2400" dirty="0"/>
              <a:t>(pin, v); // escribe 'v' en el 'pin' analógico.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734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445" y="624109"/>
            <a:ext cx="8911687" cy="1280890"/>
          </a:xfrm>
        </p:spPr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36" t="10000" r="54920" b="21667"/>
          <a:stretch/>
        </p:blipFill>
        <p:spPr>
          <a:xfrm>
            <a:off x="3345448" y="1447800"/>
            <a:ext cx="582168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0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>
                <a:hlinkClick r:id="rId2"/>
              </a:rPr>
              <a:t>https</a:t>
            </a:r>
            <a:r>
              <a:rPr lang="es-ES" sz="2400" dirty="0">
                <a:hlinkClick r:id="rId2"/>
              </a:rPr>
              <a:t>://learn.mikroe.com/ebooks/microcontroladorespicc/chapter/introduccion -al-mundo-de-los-microcontroladores</a:t>
            </a:r>
            <a:r>
              <a:rPr lang="es-ES" sz="2400" dirty="0" smtClean="0">
                <a:hlinkClick r:id="rId2"/>
              </a:rPr>
              <a:t>/</a:t>
            </a:r>
            <a:endParaRPr lang="es-ES" sz="2400" dirty="0" smtClean="0"/>
          </a:p>
          <a:p>
            <a:r>
              <a:rPr lang="es-ES" sz="2400" dirty="0" smtClean="0">
                <a:hlinkClick r:id="rId3"/>
              </a:rPr>
              <a:t>http</a:t>
            </a:r>
            <a:r>
              <a:rPr lang="es-ES" sz="2400" dirty="0">
                <a:hlinkClick r:id="rId3"/>
              </a:rPr>
              <a:t>://</a:t>
            </a:r>
            <a:r>
              <a:rPr lang="es-ES" sz="2400" dirty="0" smtClean="0">
                <a:hlinkClick r:id="rId3"/>
              </a:rPr>
              <a:t>sherlin.xbot.es/microcontroladores/introduccion-a-losmicrocontroladores/que-es-un-microcontrolador</a:t>
            </a:r>
            <a:endParaRPr lang="es-ES" sz="2400" dirty="0" smtClean="0"/>
          </a:p>
          <a:p>
            <a:r>
              <a:rPr lang="es-ES" sz="2400" dirty="0" smtClean="0">
                <a:hlinkClick r:id="rId4"/>
              </a:rPr>
              <a:t>http</a:t>
            </a:r>
            <a:r>
              <a:rPr lang="es-ES" sz="2400" dirty="0">
                <a:hlinkClick r:id="rId4"/>
              </a:rPr>
              <a:t>://www.tutorialspoint.com/arduino</a:t>
            </a:r>
            <a:r>
              <a:rPr lang="es-ES" sz="2400" dirty="0" smtClean="0">
                <a:hlinkClick r:id="rId4"/>
              </a:rPr>
              <a:t>/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845702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445" y="624109"/>
            <a:ext cx="8911687" cy="1280890"/>
          </a:xfrm>
        </p:spPr>
        <p:txBody>
          <a:bodyPr/>
          <a:lstStyle/>
          <a:p>
            <a:r>
              <a:rPr lang="es-ES" dirty="0" smtClean="0"/>
              <a:t>Tarea 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4497" y="1844038"/>
            <a:ext cx="10987503" cy="5013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Realizar un trabajo de investigación en formato IEEE sobre los siguientes temas:</a:t>
            </a:r>
          </a:p>
          <a:p>
            <a:r>
              <a:rPr lang="es-ES" sz="2400" dirty="0" smtClean="0"/>
              <a:t>Big Data</a:t>
            </a:r>
          </a:p>
          <a:p>
            <a:r>
              <a:rPr lang="es-ES" sz="2400" dirty="0" smtClean="0"/>
              <a:t>Internet of </a:t>
            </a:r>
            <a:r>
              <a:rPr lang="es-ES" sz="2400" dirty="0" err="1" smtClean="0"/>
              <a:t>Things</a:t>
            </a:r>
            <a:endParaRPr lang="es-ES" sz="2400" dirty="0" smtClean="0"/>
          </a:p>
          <a:p>
            <a:r>
              <a:rPr lang="es-ES" sz="2400" dirty="0" smtClean="0"/>
              <a:t>La nube</a:t>
            </a:r>
          </a:p>
          <a:p>
            <a:r>
              <a:rPr lang="es-GT" sz="2400" dirty="0" smtClean="0"/>
              <a:t>Ejemplos de uso de </a:t>
            </a:r>
            <a:r>
              <a:rPr lang="es-GT" sz="2400" dirty="0" err="1" smtClean="0"/>
              <a:t>IoT</a:t>
            </a:r>
            <a:r>
              <a:rPr lang="es-GT" sz="2400" dirty="0" smtClean="0"/>
              <a:t> en Guatemala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Entregar por </a:t>
            </a:r>
            <a:r>
              <a:rPr lang="es-ES" sz="2400" dirty="0"/>
              <a:t>medio de la plataforma </a:t>
            </a:r>
            <a:r>
              <a:rPr lang="es-ES" sz="2400" dirty="0" err="1"/>
              <a:t>classroom</a:t>
            </a:r>
            <a:r>
              <a:rPr lang="es-ES" sz="2400" dirty="0"/>
              <a:t> antes de las 23:59 horas del </a:t>
            </a:r>
            <a:r>
              <a:rPr lang="es-ES" sz="2400" dirty="0" smtClean="0"/>
              <a:t>jueves 08 </a:t>
            </a:r>
            <a:r>
              <a:rPr lang="es-ES" sz="2400" dirty="0"/>
              <a:t>de febrero de </a:t>
            </a:r>
            <a:r>
              <a:rPr lang="es-ES" sz="2400" dirty="0" smtClean="0"/>
              <a:t>2018. </a:t>
            </a:r>
            <a:endParaRPr lang="es-ES" sz="2400" dirty="0"/>
          </a:p>
          <a:p>
            <a:r>
              <a:rPr lang="es-ES" sz="2400" dirty="0" smtClean="0"/>
              <a:t>nombre</a:t>
            </a:r>
            <a:r>
              <a:rPr lang="es-ES" sz="2400" dirty="0"/>
              <a:t>: [</a:t>
            </a:r>
            <a:r>
              <a:rPr lang="es-ES" sz="2400" dirty="0" smtClean="0"/>
              <a:t>Arqui1]T1_</a:t>
            </a:r>
            <a:r>
              <a:rPr lang="es-ES" sz="2400" dirty="0"/>
              <a:t>#</a:t>
            </a:r>
            <a:r>
              <a:rPr lang="es-ES" sz="2400" dirty="0" smtClean="0"/>
              <a:t>Carne.pdf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9504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Microcontrolador 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33892" y="1722120"/>
            <a:ext cx="8915400" cy="3777622"/>
          </a:xfrm>
        </p:spPr>
        <p:txBody>
          <a:bodyPr>
            <a:normAutofit/>
          </a:bodyPr>
          <a:lstStyle/>
          <a:p>
            <a:r>
              <a:rPr lang="es-ES" sz="2400" dirty="0"/>
              <a:t>C</a:t>
            </a:r>
            <a:r>
              <a:rPr lang="es-ES" sz="2400" dirty="0" smtClean="0"/>
              <a:t>ircuito </a:t>
            </a:r>
            <a:r>
              <a:rPr lang="es-ES" sz="2400" dirty="0"/>
              <a:t>integrado o chip que incluye en su interior las tres unidades funcionales de una computadora</a:t>
            </a:r>
            <a:r>
              <a:rPr lang="es-ES" sz="2400" dirty="0" smtClean="0"/>
              <a:t>:</a:t>
            </a:r>
          </a:p>
          <a:p>
            <a:pPr lvl="1"/>
            <a:r>
              <a:rPr lang="es-ES" sz="2200" dirty="0" smtClean="0"/>
              <a:t>CPU</a:t>
            </a:r>
          </a:p>
          <a:p>
            <a:pPr lvl="1"/>
            <a:r>
              <a:rPr lang="es-ES" sz="2200" dirty="0" smtClean="0"/>
              <a:t>Memoria</a:t>
            </a:r>
          </a:p>
          <a:p>
            <a:pPr lvl="1"/>
            <a:r>
              <a:rPr lang="es-ES" sz="2200" dirty="0" smtClean="0"/>
              <a:t>Unidades </a:t>
            </a:r>
            <a:r>
              <a:rPr lang="es-ES" sz="2200" dirty="0"/>
              <a:t>de Entrada y Salida</a:t>
            </a:r>
            <a:endParaRPr lang="en-U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87" y="4017515"/>
            <a:ext cx="4064954" cy="258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9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571" t="11328" r="23558" b="19374"/>
          <a:stretch/>
        </p:blipFill>
        <p:spPr>
          <a:xfrm>
            <a:off x="2665412" y="471711"/>
            <a:ext cx="8305800" cy="57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7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0441" y="2422430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s-ES" sz="4800" dirty="0"/>
              <a:t>¿Por qué nos interesan los </a:t>
            </a:r>
            <a:r>
              <a:rPr lang="es-ES" sz="4800" dirty="0" smtClean="0"/>
              <a:t>microcontroladores?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263298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195" t="27292" r="24114" b="12291"/>
          <a:stretch/>
        </p:blipFill>
        <p:spPr>
          <a:xfrm>
            <a:off x="2467292" y="883919"/>
            <a:ext cx="8627428" cy="51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9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Arduino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60612" y="1691640"/>
            <a:ext cx="8916988" cy="224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Está </a:t>
            </a:r>
            <a:r>
              <a:rPr lang="es-ES" sz="2400" dirty="0"/>
              <a:t>compuesto </a:t>
            </a:r>
            <a:r>
              <a:rPr lang="es-ES" sz="2400" dirty="0" smtClean="0"/>
              <a:t>de:</a:t>
            </a:r>
          </a:p>
          <a:p>
            <a:r>
              <a:rPr lang="es-ES" sz="2400" dirty="0" smtClean="0"/>
              <a:t>Un </a:t>
            </a:r>
            <a:r>
              <a:rPr lang="es-ES" sz="2400" dirty="0"/>
              <a:t>tablero de circuito físico </a:t>
            </a:r>
            <a:r>
              <a:rPr lang="es-ES" sz="2400" dirty="0" smtClean="0"/>
              <a:t>programable</a:t>
            </a:r>
          </a:p>
          <a:p>
            <a:r>
              <a:rPr lang="es-ES" sz="2400" dirty="0" smtClean="0"/>
              <a:t>Un IDE </a:t>
            </a:r>
            <a:r>
              <a:rPr lang="es-ES" sz="2400" dirty="0"/>
              <a:t>que se ejecuta en el ordenador y se utiliza para escribir y cargar el código a la tarjeta física.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6413" t="46250" r="42855" b="30417"/>
          <a:stretch/>
        </p:blipFill>
        <p:spPr>
          <a:xfrm>
            <a:off x="5700028" y="4146010"/>
            <a:ext cx="269748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5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 </a:t>
            </a:r>
            <a:r>
              <a:rPr lang="es-ES" dirty="0" err="1"/>
              <a:t>Arduino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97326" y="1584960"/>
            <a:ext cx="3791994" cy="4678680"/>
          </a:xfrm>
        </p:spPr>
        <p:txBody>
          <a:bodyPr>
            <a:normAutofit/>
          </a:bodyPr>
          <a:lstStyle/>
          <a:p>
            <a:r>
              <a:rPr lang="it-IT" sz="2400" dirty="0"/>
              <a:t>Arduino </a:t>
            </a:r>
            <a:r>
              <a:rPr lang="it-IT" sz="2400" dirty="0" smtClean="0"/>
              <a:t>UNO</a:t>
            </a:r>
          </a:p>
          <a:p>
            <a:r>
              <a:rPr lang="it-IT" sz="2400" dirty="0" smtClean="0"/>
              <a:t>Arduino MEGA</a:t>
            </a:r>
          </a:p>
          <a:p>
            <a:r>
              <a:rPr lang="it-IT" sz="2400" dirty="0" smtClean="0"/>
              <a:t>Arduino NANO</a:t>
            </a:r>
          </a:p>
          <a:p>
            <a:r>
              <a:rPr lang="it-IT" sz="2400" dirty="0" smtClean="0"/>
              <a:t>Arduino 101</a:t>
            </a:r>
          </a:p>
          <a:p>
            <a:r>
              <a:rPr lang="it-IT" sz="2400" dirty="0" smtClean="0"/>
              <a:t>Arduino Leonardo</a:t>
            </a:r>
          </a:p>
          <a:p>
            <a:r>
              <a:rPr lang="it-IT" sz="2400" dirty="0" smtClean="0"/>
              <a:t>Arduino </a:t>
            </a:r>
            <a:r>
              <a:rPr lang="it-IT" sz="2400" dirty="0"/>
              <a:t>Pro</a:t>
            </a: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67" y="1905000"/>
            <a:ext cx="430009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7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Software </a:t>
            </a:r>
            <a:r>
              <a:rPr lang="es-ES" dirty="0" err="1"/>
              <a:t>Arduino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63337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Sitio</a:t>
            </a:r>
            <a:r>
              <a:rPr lang="en-US" sz="2400" dirty="0" smtClean="0"/>
              <a:t> web official: http</a:t>
            </a:r>
            <a:r>
              <a:rPr lang="en-US" sz="2400" dirty="0"/>
              <a:t>://arduino.cc/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859" t="10416" r="1859" b="6667"/>
          <a:stretch/>
        </p:blipFill>
        <p:spPr>
          <a:xfrm>
            <a:off x="1537653" y="2166986"/>
            <a:ext cx="9237028" cy="447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4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445" y="624109"/>
            <a:ext cx="8911687" cy="1280890"/>
          </a:xfrm>
        </p:spPr>
        <p:txBody>
          <a:bodyPr/>
          <a:lstStyle/>
          <a:p>
            <a:r>
              <a:rPr lang="es-ES" dirty="0"/>
              <a:t>Estructura del Entorno de Desarrollo </a:t>
            </a:r>
            <a:r>
              <a:rPr lang="es-ES" dirty="0" err="1"/>
              <a:t>Arduino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0012" y="1905000"/>
            <a:ext cx="5167948" cy="47853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sz="2400" b="1" dirty="0" smtClean="0"/>
              <a:t>a- Verificar</a:t>
            </a:r>
            <a:r>
              <a:rPr lang="es-ES" sz="2400" b="1" dirty="0"/>
              <a:t>:</a:t>
            </a:r>
            <a:r>
              <a:rPr lang="es-ES" sz="2400" dirty="0"/>
              <a:t> Ayuda a que el entorno de desarrollo nos revise nuestro código, y en la consola del IDE nos dirá si tenemos un error y en donde se encuentra.</a:t>
            </a:r>
          </a:p>
          <a:p>
            <a:pPr marL="0" indent="0">
              <a:buNone/>
            </a:pPr>
            <a:r>
              <a:rPr lang="es-ES" sz="2400" b="1" dirty="0" smtClean="0"/>
              <a:t>b - Cargar</a:t>
            </a:r>
            <a:r>
              <a:rPr lang="es-ES" sz="2400" b="1" dirty="0"/>
              <a:t>: </a:t>
            </a:r>
            <a:r>
              <a:rPr lang="es-ES" sz="2400" dirty="0"/>
              <a:t>Una vez que verifiquemos que nuestro código está bien escrito necesitaremos cargar el código al </a:t>
            </a:r>
            <a:r>
              <a:rPr lang="es-ES" sz="2400" dirty="0" err="1"/>
              <a:t>Arduino</a:t>
            </a:r>
            <a:r>
              <a:rPr lang="es-ES" sz="2400" dirty="0"/>
              <a:t>. Con este botón cargaremos nuestro proyecto en </a:t>
            </a:r>
            <a:r>
              <a:rPr lang="es-ES" sz="2400" dirty="0" err="1"/>
              <a:t>Arduino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r>
              <a:rPr lang="es-ES" sz="2400" b="1" dirty="0" smtClean="0"/>
              <a:t>c - Nuevo</a:t>
            </a:r>
            <a:r>
              <a:rPr lang="es-ES" sz="2400" b="1" dirty="0"/>
              <a:t>:</a:t>
            </a:r>
            <a:r>
              <a:rPr lang="es-ES" sz="2400" dirty="0"/>
              <a:t> Es para crear un nuevo proyecto.</a:t>
            </a:r>
          </a:p>
          <a:p>
            <a:pPr marL="0" indent="0">
              <a:buNone/>
            </a:pPr>
            <a:r>
              <a:rPr lang="es-ES" sz="2400" b="1" dirty="0" smtClean="0"/>
              <a:t>d - Abrir</a:t>
            </a:r>
            <a:r>
              <a:rPr lang="es-ES" sz="2400" b="1" dirty="0"/>
              <a:t>:</a:t>
            </a:r>
            <a:r>
              <a:rPr lang="es-ES" sz="2400" dirty="0"/>
              <a:t> Abre proyectos existentes</a:t>
            </a:r>
          </a:p>
          <a:p>
            <a:pPr marL="0" indent="0">
              <a:buNone/>
            </a:pPr>
            <a:r>
              <a:rPr lang="es-ES" sz="2400" b="1" dirty="0" smtClean="0"/>
              <a:t>e - Guardar</a:t>
            </a:r>
            <a:r>
              <a:rPr lang="es-ES" sz="2400" b="1" dirty="0"/>
              <a:t>:</a:t>
            </a:r>
            <a:r>
              <a:rPr lang="es-ES" sz="2400" dirty="0"/>
              <a:t> Guarda el proyecto que tenemos abierto en la ventana</a:t>
            </a:r>
            <a:endParaRPr lang="en-U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7672" t="30208" r="57144" b="17709"/>
          <a:stretch/>
        </p:blipFill>
        <p:spPr>
          <a:xfrm>
            <a:off x="6968393" y="1402080"/>
            <a:ext cx="4339687" cy="504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6965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202</TotalTime>
  <Words>773</Words>
  <Application>Microsoft Office PowerPoint</Application>
  <PresentationFormat>Panorámica</PresentationFormat>
  <Paragraphs>77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Espiral</vt:lpstr>
      <vt:lpstr>Laboratorio Arquitectura de Computadores y Ensambladores 1</vt:lpstr>
      <vt:lpstr>¿Qué es un Microcontrolador ?</vt:lpstr>
      <vt:lpstr>Presentación de PowerPoint</vt:lpstr>
      <vt:lpstr>¿Por qué nos interesan los microcontroladores?</vt:lpstr>
      <vt:lpstr>Presentación de PowerPoint</vt:lpstr>
      <vt:lpstr>Arduino</vt:lpstr>
      <vt:lpstr>Productos Arduino</vt:lpstr>
      <vt:lpstr>Software Arduino</vt:lpstr>
      <vt:lpstr>Estructura del Entorno de Desarrollo Arduino</vt:lpstr>
      <vt:lpstr>Estructura Básica de un Programa Arduino</vt:lpstr>
      <vt:lpstr>Tipos de Variables</vt:lpstr>
      <vt:lpstr>Estructuras de Control</vt:lpstr>
      <vt:lpstr>Entradas/Salidas Arduino</vt:lpstr>
      <vt:lpstr>Funciones</vt:lpstr>
      <vt:lpstr>Funciones</vt:lpstr>
      <vt:lpstr>Ejemplo</vt:lpstr>
      <vt:lpstr>Referencias</vt:lpstr>
      <vt:lpstr>Tarea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Braian Florian</dc:creator>
  <cp:lastModifiedBy>Braian Florian</cp:lastModifiedBy>
  <cp:revision>19</cp:revision>
  <dcterms:created xsi:type="dcterms:W3CDTF">2018-01-25T18:55:12Z</dcterms:created>
  <dcterms:modified xsi:type="dcterms:W3CDTF">2018-02-02T03:31:22Z</dcterms:modified>
</cp:coreProperties>
</file>