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notesMasterIdLst>
    <p:notesMasterId r:id="rId13"/>
  </p:notesMasterIdLst>
  <p:sldIdLst>
    <p:sldId id="256" r:id="rId2"/>
    <p:sldId id="257" r:id="rId3"/>
    <p:sldId id="258" r:id="rId4"/>
    <p:sldId id="267" r:id="rId5"/>
    <p:sldId id="265" r:id="rId6"/>
    <p:sldId id="262" r:id="rId7"/>
    <p:sldId id="268" r:id="rId8"/>
    <p:sldId id="259" r:id="rId9"/>
    <p:sldId id="264" r:id="rId10"/>
    <p:sldId id="261"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08"/>
    <p:restoredTop sz="54719" autoAdjust="0"/>
  </p:normalViewPr>
  <p:slideViewPr>
    <p:cSldViewPr snapToGrid="0" snapToObjects="1">
      <p:cViewPr>
        <p:scale>
          <a:sx n="70" d="100"/>
          <a:sy n="70" d="100"/>
        </p:scale>
        <p:origin x="1842" y="-42"/>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CD0E76-073C-470D-AA85-30FA51896350}"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DA640DE4-AEDE-4B1B-BBDE-1FEEC4978404}">
      <dgm:prSet/>
      <dgm:spPr/>
      <dgm:t>
        <a:bodyPr/>
        <a:lstStyle/>
        <a:p>
          <a:pPr>
            <a:lnSpc>
              <a:spcPct val="100000"/>
            </a:lnSpc>
            <a:defRPr cap="all"/>
          </a:pPr>
          <a:r>
            <a:rPr lang="en-US"/>
            <a:t>Problem Statement </a:t>
          </a:r>
          <a:endParaRPr lang="en-US" dirty="0"/>
        </a:p>
      </dgm:t>
    </dgm:pt>
    <dgm:pt modelId="{98C510FD-A684-42DA-8331-2BAF33ABB226}" type="parTrans" cxnId="{117446A0-7AD3-4BFA-985B-212A49BD10CB}">
      <dgm:prSet/>
      <dgm:spPr/>
      <dgm:t>
        <a:bodyPr/>
        <a:lstStyle/>
        <a:p>
          <a:endParaRPr lang="en-US"/>
        </a:p>
      </dgm:t>
    </dgm:pt>
    <dgm:pt modelId="{3CC32A6F-C9A8-4FFE-8453-DC01B8DCF09A}" type="sibTrans" cxnId="{117446A0-7AD3-4BFA-985B-212A49BD10CB}">
      <dgm:prSet/>
      <dgm:spPr/>
      <dgm:t>
        <a:bodyPr/>
        <a:lstStyle/>
        <a:p>
          <a:endParaRPr lang="en-US"/>
        </a:p>
      </dgm:t>
    </dgm:pt>
    <dgm:pt modelId="{C257BE3C-61BD-4C59-992F-F61ED956AF50}">
      <dgm:prSet/>
      <dgm:spPr/>
      <dgm:t>
        <a:bodyPr/>
        <a:lstStyle/>
        <a:p>
          <a:pPr>
            <a:lnSpc>
              <a:spcPct val="100000"/>
            </a:lnSpc>
            <a:defRPr cap="all"/>
          </a:pPr>
          <a:r>
            <a:rPr lang="en-US"/>
            <a:t>Major Findings</a:t>
          </a:r>
          <a:endParaRPr lang="en-US" dirty="0"/>
        </a:p>
      </dgm:t>
    </dgm:pt>
    <dgm:pt modelId="{1DFF239F-51DD-4216-B0AB-EBB6D77EE1FD}" type="parTrans" cxnId="{D0A90F38-56C4-4993-80A4-1AB168EDD040}">
      <dgm:prSet/>
      <dgm:spPr/>
      <dgm:t>
        <a:bodyPr/>
        <a:lstStyle/>
        <a:p>
          <a:endParaRPr lang="en-US"/>
        </a:p>
      </dgm:t>
    </dgm:pt>
    <dgm:pt modelId="{6366F9BA-90DE-4064-91C2-52357883AD06}" type="sibTrans" cxnId="{D0A90F38-56C4-4993-80A4-1AB168EDD040}">
      <dgm:prSet/>
      <dgm:spPr/>
      <dgm:t>
        <a:bodyPr/>
        <a:lstStyle/>
        <a:p>
          <a:endParaRPr lang="en-US"/>
        </a:p>
      </dgm:t>
    </dgm:pt>
    <dgm:pt modelId="{DF0FF897-FBB3-1248-9C23-D73101F2D815}">
      <dgm:prSet/>
      <dgm:spPr/>
      <dgm:t>
        <a:bodyPr/>
        <a:lstStyle/>
        <a:p>
          <a:pPr>
            <a:lnSpc>
              <a:spcPct val="100000"/>
            </a:lnSpc>
            <a:defRPr cap="all"/>
          </a:pPr>
          <a:r>
            <a:rPr lang="en-US"/>
            <a:t>Recommendations for Action</a:t>
          </a:r>
          <a:endParaRPr lang="en-US" dirty="0"/>
        </a:p>
      </dgm:t>
    </dgm:pt>
    <dgm:pt modelId="{AB0E3008-E6EA-C440-A031-34B07F70EB48}" type="parTrans" cxnId="{D8425FFC-DDC6-AB4A-99A1-569DD5D2E39F}">
      <dgm:prSet/>
      <dgm:spPr/>
      <dgm:t>
        <a:bodyPr/>
        <a:lstStyle/>
        <a:p>
          <a:endParaRPr lang="en-US"/>
        </a:p>
      </dgm:t>
    </dgm:pt>
    <dgm:pt modelId="{88318BDE-DA47-144A-A94A-CDA495FF31E8}" type="sibTrans" cxnId="{D8425FFC-DDC6-AB4A-99A1-569DD5D2E39F}">
      <dgm:prSet/>
      <dgm:spPr/>
      <dgm:t>
        <a:bodyPr/>
        <a:lstStyle/>
        <a:p>
          <a:endParaRPr lang="en-US"/>
        </a:p>
      </dgm:t>
    </dgm:pt>
    <dgm:pt modelId="{43310CD1-6B03-8F41-81D5-ABA5CB856AE9}">
      <dgm:prSet/>
      <dgm:spPr/>
      <dgm:t>
        <a:bodyPr/>
        <a:lstStyle/>
        <a:p>
          <a:pPr>
            <a:lnSpc>
              <a:spcPct val="100000"/>
            </a:lnSpc>
            <a:defRPr cap="all"/>
          </a:pPr>
          <a:r>
            <a:rPr lang="en-US" dirty="0"/>
            <a:t>The Data</a:t>
          </a:r>
        </a:p>
      </dgm:t>
    </dgm:pt>
    <dgm:pt modelId="{AD8050AF-2D90-8B4A-B29D-316015DB6315}" type="parTrans" cxnId="{62EA1D10-430A-EB42-B38D-2914A4BCBB9B}">
      <dgm:prSet/>
      <dgm:spPr/>
      <dgm:t>
        <a:bodyPr/>
        <a:lstStyle/>
        <a:p>
          <a:endParaRPr lang="en-US"/>
        </a:p>
      </dgm:t>
    </dgm:pt>
    <dgm:pt modelId="{CA01610F-4F3F-C048-8084-20CF62530395}" type="sibTrans" cxnId="{62EA1D10-430A-EB42-B38D-2914A4BCBB9B}">
      <dgm:prSet/>
      <dgm:spPr/>
      <dgm:t>
        <a:bodyPr/>
        <a:lstStyle/>
        <a:p>
          <a:endParaRPr lang="en-US"/>
        </a:p>
      </dgm:t>
    </dgm:pt>
    <dgm:pt modelId="{F87622A4-89A0-A641-97D3-633CB0280FDE}">
      <dgm:prSet/>
      <dgm:spPr/>
      <dgm:t>
        <a:bodyPr/>
        <a:lstStyle/>
        <a:p>
          <a:pPr>
            <a:lnSpc>
              <a:spcPct val="100000"/>
            </a:lnSpc>
            <a:defRPr cap="all"/>
          </a:pPr>
          <a:r>
            <a:rPr lang="en-US" dirty="0"/>
            <a:t>Descriptive Statistics</a:t>
          </a:r>
        </a:p>
      </dgm:t>
    </dgm:pt>
    <dgm:pt modelId="{752E1D5C-655C-484F-958E-C041A5DCFA07}" type="parTrans" cxnId="{F6926E18-C80F-2548-8955-8CF841BDB9BD}">
      <dgm:prSet/>
      <dgm:spPr/>
      <dgm:t>
        <a:bodyPr/>
        <a:lstStyle/>
        <a:p>
          <a:endParaRPr lang="en-US"/>
        </a:p>
      </dgm:t>
    </dgm:pt>
    <dgm:pt modelId="{3B70EDF1-72D8-BB44-B170-FB06A7415A6B}" type="sibTrans" cxnId="{F6926E18-C80F-2548-8955-8CF841BDB9BD}">
      <dgm:prSet/>
      <dgm:spPr/>
      <dgm:t>
        <a:bodyPr/>
        <a:lstStyle/>
        <a:p>
          <a:endParaRPr lang="en-US"/>
        </a:p>
      </dgm:t>
    </dgm:pt>
    <dgm:pt modelId="{D30C8195-D11C-3948-B60F-3612EA6242E0}">
      <dgm:prSet/>
      <dgm:spPr/>
      <dgm:t>
        <a:bodyPr/>
        <a:lstStyle/>
        <a:p>
          <a:pPr>
            <a:lnSpc>
              <a:spcPct val="100000"/>
            </a:lnSpc>
            <a:defRPr cap="all"/>
          </a:pPr>
          <a:r>
            <a:rPr lang="en-US" dirty="0"/>
            <a:t>Exploratory Data Analysis (EDA)</a:t>
          </a:r>
        </a:p>
      </dgm:t>
    </dgm:pt>
    <dgm:pt modelId="{3A2D8551-552E-4948-A7E1-9C8780822272}" type="parTrans" cxnId="{5AB6E41C-37D5-3E47-BA87-11C48A03F37C}">
      <dgm:prSet/>
      <dgm:spPr/>
      <dgm:t>
        <a:bodyPr/>
        <a:lstStyle/>
        <a:p>
          <a:endParaRPr lang="en-US"/>
        </a:p>
      </dgm:t>
    </dgm:pt>
    <dgm:pt modelId="{EA7F43D2-D03B-D34A-9F8F-B04D19252B5B}" type="sibTrans" cxnId="{5AB6E41C-37D5-3E47-BA87-11C48A03F37C}">
      <dgm:prSet/>
      <dgm:spPr/>
      <dgm:t>
        <a:bodyPr/>
        <a:lstStyle/>
        <a:p>
          <a:endParaRPr lang="en-US"/>
        </a:p>
      </dgm:t>
    </dgm:pt>
    <dgm:pt modelId="{6723FDAD-436A-AA4C-9CE1-989652154A20}">
      <dgm:prSet/>
      <dgm:spPr/>
      <dgm:t>
        <a:bodyPr/>
        <a:lstStyle/>
        <a:p>
          <a:pPr>
            <a:lnSpc>
              <a:spcPct val="100000"/>
            </a:lnSpc>
            <a:defRPr cap="all"/>
          </a:pPr>
          <a:r>
            <a:rPr lang="en-US" dirty="0"/>
            <a:t>Data Cleansing</a:t>
          </a:r>
        </a:p>
      </dgm:t>
    </dgm:pt>
    <dgm:pt modelId="{00D0EE3B-3062-A747-B58F-B8318088BEF0}" type="parTrans" cxnId="{00026110-2955-8243-80E1-389EEBF30D04}">
      <dgm:prSet/>
      <dgm:spPr/>
      <dgm:t>
        <a:bodyPr/>
        <a:lstStyle/>
        <a:p>
          <a:endParaRPr lang="en-US"/>
        </a:p>
      </dgm:t>
    </dgm:pt>
    <dgm:pt modelId="{7D791E53-AE4D-F048-9A0D-D6F77FF35CB1}" type="sibTrans" cxnId="{00026110-2955-8243-80E1-389EEBF30D04}">
      <dgm:prSet/>
      <dgm:spPr/>
      <dgm:t>
        <a:bodyPr/>
        <a:lstStyle/>
        <a:p>
          <a:endParaRPr lang="en-US"/>
        </a:p>
      </dgm:t>
    </dgm:pt>
    <dgm:pt modelId="{61ADFEC5-753E-4559-92D9-ECA9C823D021}" type="pres">
      <dgm:prSet presAssocID="{A8CD0E76-073C-470D-AA85-30FA51896350}" presName="root" presStyleCnt="0">
        <dgm:presLayoutVars>
          <dgm:dir/>
          <dgm:resizeHandles val="exact"/>
        </dgm:presLayoutVars>
      </dgm:prSet>
      <dgm:spPr/>
    </dgm:pt>
    <dgm:pt modelId="{CE6865F2-D6BC-44E8-941E-7C9101986B24}" type="pres">
      <dgm:prSet presAssocID="{DA640DE4-AEDE-4B1B-BBDE-1FEEC4978404}" presName="compNode" presStyleCnt="0"/>
      <dgm:spPr/>
    </dgm:pt>
    <dgm:pt modelId="{4CA15D2B-5219-441B-985C-EE7AC2A52480}" type="pres">
      <dgm:prSet presAssocID="{DA640DE4-AEDE-4B1B-BBDE-1FEEC4978404}" presName="iconBgRect" presStyleLbl="bgShp" presStyleIdx="0" presStyleCnt="7"/>
      <dgm:spPr>
        <a:prstGeom prst="round2DiagRect">
          <a:avLst>
            <a:gd name="adj1" fmla="val 29727"/>
            <a:gd name="adj2" fmla="val 0"/>
          </a:avLst>
        </a:prstGeom>
        <a:solidFill>
          <a:schemeClr val="bg2">
            <a:lumMod val="90000"/>
            <a:lumOff val="10000"/>
          </a:schemeClr>
        </a:solidFill>
      </dgm:spPr>
    </dgm:pt>
    <dgm:pt modelId="{16E7403D-1BC5-4A2B-94FE-0B070EA9C59A}" type="pres">
      <dgm:prSet presAssocID="{DA640DE4-AEDE-4B1B-BBDE-1FEEC4978404}" presName="iconRect" presStyleLbl="node1" presStyleIdx="0" presStyleCnt="7"/>
      <dgm:spPr>
        <a:blipFill>
          <a:blip xmlns:r="http://schemas.openxmlformats.org/officeDocument/2006/relationships" r:embed="rId1">
            <a:alphaModFix/>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426DC57F-EE01-49EB-B220-BE884FC488F2}" type="pres">
      <dgm:prSet presAssocID="{DA640DE4-AEDE-4B1B-BBDE-1FEEC4978404}" presName="spaceRect" presStyleCnt="0"/>
      <dgm:spPr/>
    </dgm:pt>
    <dgm:pt modelId="{9AFB7EF3-EFA1-4DA6-B4DE-AABF1C8C8140}" type="pres">
      <dgm:prSet presAssocID="{DA640DE4-AEDE-4B1B-BBDE-1FEEC4978404}" presName="textRect" presStyleLbl="revTx" presStyleIdx="0" presStyleCnt="7">
        <dgm:presLayoutVars>
          <dgm:chMax val="1"/>
          <dgm:chPref val="1"/>
        </dgm:presLayoutVars>
      </dgm:prSet>
      <dgm:spPr/>
    </dgm:pt>
    <dgm:pt modelId="{9B23D49F-CC3C-44B1-8028-3F7F2F35825F}" type="pres">
      <dgm:prSet presAssocID="{3CC32A6F-C9A8-4FFE-8453-DC01B8DCF09A}" presName="sibTrans" presStyleCnt="0"/>
      <dgm:spPr/>
    </dgm:pt>
    <dgm:pt modelId="{36B12BEA-AE04-4C04-AC57-C70D1EF87777}" type="pres">
      <dgm:prSet presAssocID="{43310CD1-6B03-8F41-81D5-ABA5CB856AE9}" presName="compNode" presStyleCnt="0"/>
      <dgm:spPr/>
    </dgm:pt>
    <dgm:pt modelId="{8E09DD31-96E8-4E2D-B768-8691BAC2C175}" type="pres">
      <dgm:prSet presAssocID="{43310CD1-6B03-8F41-81D5-ABA5CB856AE9}" presName="iconBgRect" presStyleLbl="bgShp" presStyleIdx="1" presStyleCnt="7"/>
      <dgm:spPr>
        <a:prstGeom prst="round2DiagRect">
          <a:avLst>
            <a:gd name="adj1" fmla="val 29727"/>
            <a:gd name="adj2" fmla="val 0"/>
          </a:avLst>
        </a:prstGeom>
        <a:solidFill>
          <a:schemeClr val="accent1"/>
        </a:solidFill>
      </dgm:spPr>
    </dgm:pt>
    <dgm:pt modelId="{864E0788-4561-48CF-92E5-1B25AF342943}" type="pres">
      <dgm:prSet presAssocID="{43310CD1-6B03-8F41-81D5-ABA5CB856AE9}"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2101DD75-6D69-47F6-BA61-AC74FB2808D8}" type="pres">
      <dgm:prSet presAssocID="{43310CD1-6B03-8F41-81D5-ABA5CB856AE9}" presName="spaceRect" presStyleCnt="0"/>
      <dgm:spPr/>
    </dgm:pt>
    <dgm:pt modelId="{8FCE6E1D-D764-40FB-AC46-B8C94D6AF4B0}" type="pres">
      <dgm:prSet presAssocID="{43310CD1-6B03-8F41-81D5-ABA5CB856AE9}" presName="textRect" presStyleLbl="revTx" presStyleIdx="1" presStyleCnt="7">
        <dgm:presLayoutVars>
          <dgm:chMax val="1"/>
          <dgm:chPref val="1"/>
        </dgm:presLayoutVars>
      </dgm:prSet>
      <dgm:spPr/>
    </dgm:pt>
    <dgm:pt modelId="{28F35465-0753-234F-BD2A-BE4AD738CA89}" type="pres">
      <dgm:prSet presAssocID="{CA01610F-4F3F-C048-8084-20CF62530395}" presName="sibTrans" presStyleCnt="0"/>
      <dgm:spPr/>
    </dgm:pt>
    <dgm:pt modelId="{1B4BF860-0EE3-5B42-AD27-DBE367BA26BC}" type="pres">
      <dgm:prSet presAssocID="{6723FDAD-436A-AA4C-9CE1-989652154A20}" presName="compNode" presStyleCnt="0"/>
      <dgm:spPr/>
    </dgm:pt>
    <dgm:pt modelId="{BA1268A9-27A0-AD41-828F-861B3C130F4A}" type="pres">
      <dgm:prSet presAssocID="{6723FDAD-436A-AA4C-9CE1-989652154A20}" presName="iconBgRect" presStyleLbl="bgShp" presStyleIdx="2" presStyleCnt="7"/>
      <dgm:spPr>
        <a:prstGeom prst="round2DiagRect">
          <a:avLst>
            <a:gd name="adj1" fmla="val 29727"/>
            <a:gd name="adj2" fmla="val 0"/>
          </a:avLst>
        </a:prstGeom>
        <a:solidFill>
          <a:srgbClr val="0070C0"/>
        </a:solidFill>
      </dgm:spPr>
    </dgm:pt>
    <dgm:pt modelId="{CAEE6682-8F80-DD49-9C8F-EDF9E6B2914B}" type="pres">
      <dgm:prSet presAssocID="{6723FDAD-436A-AA4C-9CE1-989652154A20}" presName="iconRect" presStyleLbl="node1" presStyleIdx="2" presStyleCnt="7"/>
      <dgm:spPr>
        <a:blipFill rotWithShape="1">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pt>
    <dgm:pt modelId="{544249A0-5ADF-CF48-AA87-CCC874A8CA3A}" type="pres">
      <dgm:prSet presAssocID="{6723FDAD-436A-AA4C-9CE1-989652154A20}" presName="spaceRect" presStyleCnt="0"/>
      <dgm:spPr/>
    </dgm:pt>
    <dgm:pt modelId="{F9F78C54-0DDC-8B4B-8F0C-7F4D466236EB}" type="pres">
      <dgm:prSet presAssocID="{6723FDAD-436A-AA4C-9CE1-989652154A20}" presName="textRect" presStyleLbl="revTx" presStyleIdx="2" presStyleCnt="7">
        <dgm:presLayoutVars>
          <dgm:chMax val="1"/>
          <dgm:chPref val="1"/>
        </dgm:presLayoutVars>
      </dgm:prSet>
      <dgm:spPr/>
    </dgm:pt>
    <dgm:pt modelId="{1C3D34C2-634F-C442-B787-172B96431003}" type="pres">
      <dgm:prSet presAssocID="{7D791E53-AE4D-F048-9A0D-D6F77FF35CB1}" presName="sibTrans" presStyleCnt="0"/>
      <dgm:spPr/>
    </dgm:pt>
    <dgm:pt modelId="{A5AABF8D-C9A5-A94C-A55D-CAB9A42D66F0}" type="pres">
      <dgm:prSet presAssocID="{D30C8195-D11C-3948-B60F-3612EA6242E0}" presName="compNode" presStyleCnt="0"/>
      <dgm:spPr/>
    </dgm:pt>
    <dgm:pt modelId="{3577FBE5-38D9-3D4A-894A-CD5E13FF6B9A}" type="pres">
      <dgm:prSet presAssocID="{D30C8195-D11C-3948-B60F-3612EA6242E0}" presName="iconBgRect" presStyleLbl="bgShp" presStyleIdx="3" presStyleCnt="7"/>
      <dgm:spPr>
        <a:prstGeom prst="round2DiagRect">
          <a:avLst>
            <a:gd name="adj1" fmla="val 29727"/>
            <a:gd name="adj2" fmla="val 0"/>
          </a:avLst>
        </a:prstGeom>
        <a:solidFill>
          <a:schemeClr val="accent4"/>
        </a:solidFill>
      </dgm:spPr>
    </dgm:pt>
    <dgm:pt modelId="{318084F7-17C7-3749-8422-8804721289AE}" type="pres">
      <dgm:prSet presAssocID="{D30C8195-D11C-3948-B60F-3612EA6242E0}" presName="iconRect" presStyleLbl="node1" presStyleIdx="3" presStyleCnt="7"/>
      <dgm:spPr>
        <a:blipFill rotWithShape="1">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pt>
    <dgm:pt modelId="{EC6FC8BF-B870-B242-BFAC-B6399F7042B4}" type="pres">
      <dgm:prSet presAssocID="{D30C8195-D11C-3948-B60F-3612EA6242E0}" presName="spaceRect" presStyleCnt="0"/>
      <dgm:spPr/>
    </dgm:pt>
    <dgm:pt modelId="{DE0685F6-64A5-2942-BB7E-EED9788E70D8}" type="pres">
      <dgm:prSet presAssocID="{D30C8195-D11C-3948-B60F-3612EA6242E0}" presName="textRect" presStyleLbl="revTx" presStyleIdx="3" presStyleCnt="7">
        <dgm:presLayoutVars>
          <dgm:chMax val="1"/>
          <dgm:chPref val="1"/>
        </dgm:presLayoutVars>
      </dgm:prSet>
      <dgm:spPr/>
    </dgm:pt>
    <dgm:pt modelId="{C67D177C-BF24-464B-9019-354B7A2FBD2B}" type="pres">
      <dgm:prSet presAssocID="{EA7F43D2-D03B-D34A-9F8F-B04D19252B5B}" presName="sibTrans" presStyleCnt="0"/>
      <dgm:spPr/>
    </dgm:pt>
    <dgm:pt modelId="{2F569A76-063B-4C04-8C12-88656DEECF1E}" type="pres">
      <dgm:prSet presAssocID="{C257BE3C-61BD-4C59-992F-F61ED956AF50}" presName="compNode" presStyleCnt="0"/>
      <dgm:spPr/>
    </dgm:pt>
    <dgm:pt modelId="{87076556-B1DB-42D5-8DC4-AC2E32A638DD}" type="pres">
      <dgm:prSet presAssocID="{C257BE3C-61BD-4C59-992F-F61ED956AF50}" presName="iconBgRect" presStyleLbl="bgShp" presStyleIdx="4" presStyleCnt="7"/>
      <dgm:spPr>
        <a:prstGeom prst="round2DiagRect">
          <a:avLst>
            <a:gd name="adj1" fmla="val 29727"/>
            <a:gd name="adj2" fmla="val 0"/>
          </a:avLst>
        </a:prstGeom>
        <a:solidFill>
          <a:schemeClr val="accent6"/>
        </a:solidFill>
      </dgm:spPr>
    </dgm:pt>
    <dgm:pt modelId="{1990B49A-9C88-4FB6-9F13-17013A57AA58}" type="pres">
      <dgm:prSet presAssocID="{C257BE3C-61BD-4C59-992F-F61ED956AF50}" presName="iconRect" presStyleLbl="node1" presStyleIdx="4" presStyleCnt="7"/>
      <dgm:spPr>
        <a:blipFill rotWithShape="1">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a:noFill/>
        </a:ln>
      </dgm:spPr>
    </dgm:pt>
    <dgm:pt modelId="{F79729C8-BCF6-4262-8768-B4F5D4BF141C}" type="pres">
      <dgm:prSet presAssocID="{C257BE3C-61BD-4C59-992F-F61ED956AF50}" presName="spaceRect" presStyleCnt="0"/>
      <dgm:spPr/>
    </dgm:pt>
    <dgm:pt modelId="{DD174764-A43A-44BA-BFF2-B4453E5D0B30}" type="pres">
      <dgm:prSet presAssocID="{C257BE3C-61BD-4C59-992F-F61ED956AF50}" presName="textRect" presStyleLbl="revTx" presStyleIdx="4" presStyleCnt="7">
        <dgm:presLayoutVars>
          <dgm:chMax val="1"/>
          <dgm:chPref val="1"/>
        </dgm:presLayoutVars>
      </dgm:prSet>
      <dgm:spPr/>
    </dgm:pt>
    <dgm:pt modelId="{F4057F7F-477C-473E-A442-9A548F8D640C}" type="pres">
      <dgm:prSet presAssocID="{6366F9BA-90DE-4064-91C2-52357883AD06}" presName="sibTrans" presStyleCnt="0"/>
      <dgm:spPr/>
    </dgm:pt>
    <dgm:pt modelId="{03657C92-5875-C74A-A3EA-E45D89C23D21}" type="pres">
      <dgm:prSet presAssocID="{F87622A4-89A0-A641-97D3-633CB0280FDE}" presName="compNode" presStyleCnt="0"/>
      <dgm:spPr/>
    </dgm:pt>
    <dgm:pt modelId="{6D363EF2-F2C8-8C45-AD13-7875EA227B20}" type="pres">
      <dgm:prSet presAssocID="{F87622A4-89A0-A641-97D3-633CB0280FDE}" presName="iconBgRect" presStyleLbl="bgShp" presStyleIdx="5" presStyleCnt="7"/>
      <dgm:spPr>
        <a:prstGeom prst="round2DiagRect">
          <a:avLst>
            <a:gd name="adj1" fmla="val 29727"/>
            <a:gd name="adj2" fmla="val 0"/>
          </a:avLst>
        </a:prstGeom>
        <a:solidFill>
          <a:schemeClr val="accent3"/>
        </a:solidFill>
      </dgm:spPr>
    </dgm:pt>
    <dgm:pt modelId="{71845FDF-B65E-7E41-9DFA-AA1AA024E683}" type="pres">
      <dgm:prSet presAssocID="{F87622A4-89A0-A641-97D3-633CB0280FDE}" presName="iconRect" presStyleLbl="node1" presStyleIdx="5" presStyleCnt="7"/>
      <dgm:spPr>
        <a:blipFill rotWithShape="1">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dgm:spPr>
    </dgm:pt>
    <dgm:pt modelId="{F8FBB205-19EF-514D-B240-A0BBB7D1E5C3}" type="pres">
      <dgm:prSet presAssocID="{F87622A4-89A0-A641-97D3-633CB0280FDE}" presName="spaceRect" presStyleCnt="0"/>
      <dgm:spPr/>
    </dgm:pt>
    <dgm:pt modelId="{5A8990F6-C8BC-3841-AA78-EA03DB932AD4}" type="pres">
      <dgm:prSet presAssocID="{F87622A4-89A0-A641-97D3-633CB0280FDE}" presName="textRect" presStyleLbl="revTx" presStyleIdx="5" presStyleCnt="7">
        <dgm:presLayoutVars>
          <dgm:chMax val="1"/>
          <dgm:chPref val="1"/>
        </dgm:presLayoutVars>
      </dgm:prSet>
      <dgm:spPr/>
    </dgm:pt>
    <dgm:pt modelId="{752DED53-D9E3-734A-A629-E834C6EB937C}" type="pres">
      <dgm:prSet presAssocID="{3B70EDF1-72D8-BB44-B170-FB06A7415A6B}" presName="sibTrans" presStyleCnt="0"/>
      <dgm:spPr/>
    </dgm:pt>
    <dgm:pt modelId="{28CC63B9-D5DF-4ABA-B9D5-2DD877D3D5D1}" type="pres">
      <dgm:prSet presAssocID="{DF0FF897-FBB3-1248-9C23-D73101F2D815}" presName="compNode" presStyleCnt="0"/>
      <dgm:spPr/>
    </dgm:pt>
    <dgm:pt modelId="{1949D73A-45C8-4ECC-98D5-5E799BC55DD6}" type="pres">
      <dgm:prSet presAssocID="{DF0FF897-FBB3-1248-9C23-D73101F2D815}" presName="iconBgRect" presStyleLbl="bgShp" presStyleIdx="6" presStyleCnt="7"/>
      <dgm:spPr>
        <a:prstGeom prst="round2DiagRect">
          <a:avLst>
            <a:gd name="adj1" fmla="val 29727"/>
            <a:gd name="adj2" fmla="val 0"/>
          </a:avLst>
        </a:prstGeom>
        <a:solidFill>
          <a:schemeClr val="accent2"/>
        </a:solidFill>
      </dgm:spPr>
    </dgm:pt>
    <dgm:pt modelId="{318E80FA-1022-4E56-B4DF-AE14A60FD755}" type="pres">
      <dgm:prSet presAssocID="{DF0FF897-FBB3-1248-9C23-D73101F2D815}" presName="iconRect" presStyleLbl="node1" presStyleIdx="6" presStyleCnt="7"/>
      <dgm:spPr>
        <a:blipFill rotWithShape="1">
          <a:blip xmlns:r="http://schemas.openxmlformats.org/officeDocument/2006/relationships" r:embed="rId13">
            <a:extLst>
              <a:ext uri="{96DAC541-7B7A-43D3-8B79-37D633B846F1}">
                <asvg:svgBlip xmlns:asvg="http://schemas.microsoft.com/office/drawing/2016/SVG/main" r:embed="rId14"/>
              </a:ext>
            </a:extLst>
          </a:blip>
          <a:srcRect/>
          <a:stretch>
            <a:fillRect/>
          </a:stretch>
        </a:blipFill>
        <a:ln>
          <a:noFill/>
        </a:ln>
      </dgm:spPr>
    </dgm:pt>
    <dgm:pt modelId="{556CFEC4-8B94-49EC-96E6-66E64EE8CB61}" type="pres">
      <dgm:prSet presAssocID="{DF0FF897-FBB3-1248-9C23-D73101F2D815}" presName="spaceRect" presStyleCnt="0"/>
      <dgm:spPr/>
    </dgm:pt>
    <dgm:pt modelId="{02F798E2-B0D5-4218-BFBA-88FDF7E9404B}" type="pres">
      <dgm:prSet presAssocID="{DF0FF897-FBB3-1248-9C23-D73101F2D815}" presName="textRect" presStyleLbl="revTx" presStyleIdx="6" presStyleCnt="7">
        <dgm:presLayoutVars>
          <dgm:chMax val="1"/>
          <dgm:chPref val="1"/>
        </dgm:presLayoutVars>
      </dgm:prSet>
      <dgm:spPr/>
    </dgm:pt>
  </dgm:ptLst>
  <dgm:cxnLst>
    <dgm:cxn modelId="{62EA1D10-430A-EB42-B38D-2914A4BCBB9B}" srcId="{A8CD0E76-073C-470D-AA85-30FA51896350}" destId="{43310CD1-6B03-8F41-81D5-ABA5CB856AE9}" srcOrd="1" destOrd="0" parTransId="{AD8050AF-2D90-8B4A-B29D-316015DB6315}" sibTransId="{CA01610F-4F3F-C048-8084-20CF62530395}"/>
    <dgm:cxn modelId="{00026110-2955-8243-80E1-389EEBF30D04}" srcId="{A8CD0E76-073C-470D-AA85-30FA51896350}" destId="{6723FDAD-436A-AA4C-9CE1-989652154A20}" srcOrd="2" destOrd="0" parTransId="{00D0EE3B-3062-A747-B58F-B8318088BEF0}" sibTransId="{7D791E53-AE4D-F048-9A0D-D6F77FF35CB1}"/>
    <dgm:cxn modelId="{AC582E14-DC2B-5F41-B79B-AE2E73E60E72}" type="presOf" srcId="{A8CD0E76-073C-470D-AA85-30FA51896350}" destId="{61ADFEC5-753E-4559-92D9-ECA9C823D021}" srcOrd="0" destOrd="0" presId="urn:microsoft.com/office/officeart/2018/5/layout/IconLeafLabelList"/>
    <dgm:cxn modelId="{53F6AD16-1AE7-B045-AE48-51E124763E17}" type="presOf" srcId="{6723FDAD-436A-AA4C-9CE1-989652154A20}" destId="{F9F78C54-0DDC-8B4B-8F0C-7F4D466236EB}" srcOrd="0" destOrd="0" presId="urn:microsoft.com/office/officeart/2018/5/layout/IconLeafLabelList"/>
    <dgm:cxn modelId="{F6926E18-C80F-2548-8955-8CF841BDB9BD}" srcId="{A8CD0E76-073C-470D-AA85-30FA51896350}" destId="{F87622A4-89A0-A641-97D3-633CB0280FDE}" srcOrd="5" destOrd="0" parTransId="{752E1D5C-655C-484F-958E-C041A5DCFA07}" sibTransId="{3B70EDF1-72D8-BB44-B170-FB06A7415A6B}"/>
    <dgm:cxn modelId="{18E18518-C08B-AF46-9E9E-C9561C60917E}" type="presOf" srcId="{DF0FF897-FBB3-1248-9C23-D73101F2D815}" destId="{02F798E2-B0D5-4218-BFBA-88FDF7E9404B}" srcOrd="0" destOrd="0" presId="urn:microsoft.com/office/officeart/2018/5/layout/IconLeafLabelList"/>
    <dgm:cxn modelId="{4AA35A1A-2297-F942-A7F1-892CDC6820C6}" type="presOf" srcId="{43310CD1-6B03-8F41-81D5-ABA5CB856AE9}" destId="{8FCE6E1D-D764-40FB-AC46-B8C94D6AF4B0}" srcOrd="0" destOrd="0" presId="urn:microsoft.com/office/officeart/2018/5/layout/IconLeafLabelList"/>
    <dgm:cxn modelId="{5AB6E41C-37D5-3E47-BA87-11C48A03F37C}" srcId="{A8CD0E76-073C-470D-AA85-30FA51896350}" destId="{D30C8195-D11C-3948-B60F-3612EA6242E0}" srcOrd="3" destOrd="0" parTransId="{3A2D8551-552E-4948-A7E1-9C8780822272}" sibTransId="{EA7F43D2-D03B-D34A-9F8F-B04D19252B5B}"/>
    <dgm:cxn modelId="{D0A90F38-56C4-4993-80A4-1AB168EDD040}" srcId="{A8CD0E76-073C-470D-AA85-30FA51896350}" destId="{C257BE3C-61BD-4C59-992F-F61ED956AF50}" srcOrd="4" destOrd="0" parTransId="{1DFF239F-51DD-4216-B0AB-EBB6D77EE1FD}" sibTransId="{6366F9BA-90DE-4064-91C2-52357883AD06}"/>
    <dgm:cxn modelId="{E028CD46-63D9-0740-B814-EA493C5CAD30}" type="presOf" srcId="{C257BE3C-61BD-4C59-992F-F61ED956AF50}" destId="{DD174764-A43A-44BA-BFF2-B4453E5D0B30}" srcOrd="0" destOrd="0" presId="urn:microsoft.com/office/officeart/2018/5/layout/IconLeafLabelList"/>
    <dgm:cxn modelId="{B9BF548F-8B92-CE4F-96F2-F6461302E693}" type="presOf" srcId="{D30C8195-D11C-3948-B60F-3612EA6242E0}" destId="{DE0685F6-64A5-2942-BB7E-EED9788E70D8}" srcOrd="0" destOrd="0" presId="urn:microsoft.com/office/officeart/2018/5/layout/IconLeafLabelList"/>
    <dgm:cxn modelId="{47BE8D9E-FD7E-BD4C-AD9C-982E7D9626D2}" type="presOf" srcId="{F87622A4-89A0-A641-97D3-633CB0280FDE}" destId="{5A8990F6-C8BC-3841-AA78-EA03DB932AD4}" srcOrd="0" destOrd="0" presId="urn:microsoft.com/office/officeart/2018/5/layout/IconLeafLabelList"/>
    <dgm:cxn modelId="{117446A0-7AD3-4BFA-985B-212A49BD10CB}" srcId="{A8CD0E76-073C-470D-AA85-30FA51896350}" destId="{DA640DE4-AEDE-4B1B-BBDE-1FEEC4978404}" srcOrd="0" destOrd="0" parTransId="{98C510FD-A684-42DA-8331-2BAF33ABB226}" sibTransId="{3CC32A6F-C9A8-4FFE-8453-DC01B8DCF09A}"/>
    <dgm:cxn modelId="{55A77BA0-E72A-6445-8E21-A869C0CBC841}" type="presOf" srcId="{DA640DE4-AEDE-4B1B-BBDE-1FEEC4978404}" destId="{9AFB7EF3-EFA1-4DA6-B4DE-AABF1C8C8140}" srcOrd="0" destOrd="0" presId="urn:microsoft.com/office/officeart/2018/5/layout/IconLeafLabelList"/>
    <dgm:cxn modelId="{D8425FFC-DDC6-AB4A-99A1-569DD5D2E39F}" srcId="{A8CD0E76-073C-470D-AA85-30FA51896350}" destId="{DF0FF897-FBB3-1248-9C23-D73101F2D815}" srcOrd="6" destOrd="0" parTransId="{AB0E3008-E6EA-C440-A031-34B07F70EB48}" sibTransId="{88318BDE-DA47-144A-A94A-CDA495FF31E8}"/>
    <dgm:cxn modelId="{F5006A22-B86D-1349-A1B7-A6DEB2AA8EE8}" type="presParOf" srcId="{61ADFEC5-753E-4559-92D9-ECA9C823D021}" destId="{CE6865F2-D6BC-44E8-941E-7C9101986B24}" srcOrd="0" destOrd="0" presId="urn:microsoft.com/office/officeart/2018/5/layout/IconLeafLabelList"/>
    <dgm:cxn modelId="{7C5059CA-8B57-2447-92CE-FC007B98FA84}" type="presParOf" srcId="{CE6865F2-D6BC-44E8-941E-7C9101986B24}" destId="{4CA15D2B-5219-441B-985C-EE7AC2A52480}" srcOrd="0" destOrd="0" presId="urn:microsoft.com/office/officeart/2018/5/layout/IconLeafLabelList"/>
    <dgm:cxn modelId="{567C66E2-F14D-2744-AB30-BBCABB0DE4CB}" type="presParOf" srcId="{CE6865F2-D6BC-44E8-941E-7C9101986B24}" destId="{16E7403D-1BC5-4A2B-94FE-0B070EA9C59A}" srcOrd="1" destOrd="0" presId="urn:microsoft.com/office/officeart/2018/5/layout/IconLeafLabelList"/>
    <dgm:cxn modelId="{2F44EB69-AC36-6746-A482-BAD30B26CB08}" type="presParOf" srcId="{CE6865F2-D6BC-44E8-941E-7C9101986B24}" destId="{426DC57F-EE01-49EB-B220-BE884FC488F2}" srcOrd="2" destOrd="0" presId="urn:microsoft.com/office/officeart/2018/5/layout/IconLeafLabelList"/>
    <dgm:cxn modelId="{785E9DAD-76CB-A441-9556-733A2CC38959}" type="presParOf" srcId="{CE6865F2-D6BC-44E8-941E-7C9101986B24}" destId="{9AFB7EF3-EFA1-4DA6-B4DE-AABF1C8C8140}" srcOrd="3" destOrd="0" presId="urn:microsoft.com/office/officeart/2018/5/layout/IconLeafLabelList"/>
    <dgm:cxn modelId="{0D6F06AA-EEDC-CC4D-A851-925EF31D4CF1}" type="presParOf" srcId="{61ADFEC5-753E-4559-92D9-ECA9C823D021}" destId="{9B23D49F-CC3C-44B1-8028-3F7F2F35825F}" srcOrd="1" destOrd="0" presId="urn:microsoft.com/office/officeart/2018/5/layout/IconLeafLabelList"/>
    <dgm:cxn modelId="{4C59DFA5-BBF9-1F4D-95F2-2B1585AAC92D}" type="presParOf" srcId="{61ADFEC5-753E-4559-92D9-ECA9C823D021}" destId="{36B12BEA-AE04-4C04-AC57-C70D1EF87777}" srcOrd="2" destOrd="0" presId="urn:microsoft.com/office/officeart/2018/5/layout/IconLeafLabelList"/>
    <dgm:cxn modelId="{710E3F15-95FA-0348-93B4-4A38EEBDC6B3}" type="presParOf" srcId="{36B12BEA-AE04-4C04-AC57-C70D1EF87777}" destId="{8E09DD31-96E8-4E2D-B768-8691BAC2C175}" srcOrd="0" destOrd="0" presId="urn:microsoft.com/office/officeart/2018/5/layout/IconLeafLabelList"/>
    <dgm:cxn modelId="{596298B4-A88D-6C4C-83DA-CB1BDB3AEDBB}" type="presParOf" srcId="{36B12BEA-AE04-4C04-AC57-C70D1EF87777}" destId="{864E0788-4561-48CF-92E5-1B25AF342943}" srcOrd="1" destOrd="0" presId="urn:microsoft.com/office/officeart/2018/5/layout/IconLeafLabelList"/>
    <dgm:cxn modelId="{B62B28B9-778C-7F4C-8444-D6386C500070}" type="presParOf" srcId="{36B12BEA-AE04-4C04-AC57-C70D1EF87777}" destId="{2101DD75-6D69-47F6-BA61-AC74FB2808D8}" srcOrd="2" destOrd="0" presId="urn:microsoft.com/office/officeart/2018/5/layout/IconLeafLabelList"/>
    <dgm:cxn modelId="{EE7FB635-4B90-3E47-B5EE-CE1F3AB44F5D}" type="presParOf" srcId="{36B12BEA-AE04-4C04-AC57-C70D1EF87777}" destId="{8FCE6E1D-D764-40FB-AC46-B8C94D6AF4B0}" srcOrd="3" destOrd="0" presId="urn:microsoft.com/office/officeart/2018/5/layout/IconLeafLabelList"/>
    <dgm:cxn modelId="{11A0CE8D-55D5-FD4F-B815-E847EC96E214}" type="presParOf" srcId="{61ADFEC5-753E-4559-92D9-ECA9C823D021}" destId="{28F35465-0753-234F-BD2A-BE4AD738CA89}" srcOrd="3" destOrd="0" presId="urn:microsoft.com/office/officeart/2018/5/layout/IconLeafLabelList"/>
    <dgm:cxn modelId="{CBEE51EC-815D-484E-BB4E-30E74D206728}" type="presParOf" srcId="{61ADFEC5-753E-4559-92D9-ECA9C823D021}" destId="{1B4BF860-0EE3-5B42-AD27-DBE367BA26BC}" srcOrd="4" destOrd="0" presId="urn:microsoft.com/office/officeart/2018/5/layout/IconLeafLabelList"/>
    <dgm:cxn modelId="{59DED9CE-4839-DF4D-8719-8A763C7D7AC2}" type="presParOf" srcId="{1B4BF860-0EE3-5B42-AD27-DBE367BA26BC}" destId="{BA1268A9-27A0-AD41-828F-861B3C130F4A}" srcOrd="0" destOrd="0" presId="urn:microsoft.com/office/officeart/2018/5/layout/IconLeafLabelList"/>
    <dgm:cxn modelId="{05E98F3F-F924-7C4D-9337-0A881664CA2A}" type="presParOf" srcId="{1B4BF860-0EE3-5B42-AD27-DBE367BA26BC}" destId="{CAEE6682-8F80-DD49-9C8F-EDF9E6B2914B}" srcOrd="1" destOrd="0" presId="urn:microsoft.com/office/officeart/2018/5/layout/IconLeafLabelList"/>
    <dgm:cxn modelId="{AA8B9FDC-6CED-9C4C-9DBE-4E43C00C7A4F}" type="presParOf" srcId="{1B4BF860-0EE3-5B42-AD27-DBE367BA26BC}" destId="{544249A0-5ADF-CF48-AA87-CCC874A8CA3A}" srcOrd="2" destOrd="0" presId="urn:microsoft.com/office/officeart/2018/5/layout/IconLeafLabelList"/>
    <dgm:cxn modelId="{CD9EF131-9B54-0540-A829-3357FC392FD7}" type="presParOf" srcId="{1B4BF860-0EE3-5B42-AD27-DBE367BA26BC}" destId="{F9F78C54-0DDC-8B4B-8F0C-7F4D466236EB}" srcOrd="3" destOrd="0" presId="urn:microsoft.com/office/officeart/2018/5/layout/IconLeafLabelList"/>
    <dgm:cxn modelId="{5280F460-80F7-8447-A2C3-D81A973F7425}" type="presParOf" srcId="{61ADFEC5-753E-4559-92D9-ECA9C823D021}" destId="{1C3D34C2-634F-C442-B787-172B96431003}" srcOrd="5" destOrd="0" presId="urn:microsoft.com/office/officeart/2018/5/layout/IconLeafLabelList"/>
    <dgm:cxn modelId="{EACCF39D-9CF6-CB4C-9754-BB253DF8F5FA}" type="presParOf" srcId="{61ADFEC5-753E-4559-92D9-ECA9C823D021}" destId="{A5AABF8D-C9A5-A94C-A55D-CAB9A42D66F0}" srcOrd="6" destOrd="0" presId="urn:microsoft.com/office/officeart/2018/5/layout/IconLeafLabelList"/>
    <dgm:cxn modelId="{D795857D-CA2E-6341-9203-1C29E93C51A2}" type="presParOf" srcId="{A5AABF8D-C9A5-A94C-A55D-CAB9A42D66F0}" destId="{3577FBE5-38D9-3D4A-894A-CD5E13FF6B9A}" srcOrd="0" destOrd="0" presId="urn:microsoft.com/office/officeart/2018/5/layout/IconLeafLabelList"/>
    <dgm:cxn modelId="{173FE88E-D17C-BC45-B6A8-7CCC1E99D46D}" type="presParOf" srcId="{A5AABF8D-C9A5-A94C-A55D-CAB9A42D66F0}" destId="{318084F7-17C7-3749-8422-8804721289AE}" srcOrd="1" destOrd="0" presId="urn:microsoft.com/office/officeart/2018/5/layout/IconLeafLabelList"/>
    <dgm:cxn modelId="{8B9A5156-0237-854C-BDA3-0A1591C014BE}" type="presParOf" srcId="{A5AABF8D-C9A5-A94C-A55D-CAB9A42D66F0}" destId="{EC6FC8BF-B870-B242-BFAC-B6399F7042B4}" srcOrd="2" destOrd="0" presId="urn:microsoft.com/office/officeart/2018/5/layout/IconLeafLabelList"/>
    <dgm:cxn modelId="{6F741FD0-97D8-1B4A-8021-2BA588B3D981}" type="presParOf" srcId="{A5AABF8D-C9A5-A94C-A55D-CAB9A42D66F0}" destId="{DE0685F6-64A5-2942-BB7E-EED9788E70D8}" srcOrd="3" destOrd="0" presId="urn:microsoft.com/office/officeart/2018/5/layout/IconLeafLabelList"/>
    <dgm:cxn modelId="{8DB9CEDB-70DB-E24D-8898-EB9E7E80AB6C}" type="presParOf" srcId="{61ADFEC5-753E-4559-92D9-ECA9C823D021}" destId="{C67D177C-BF24-464B-9019-354B7A2FBD2B}" srcOrd="7" destOrd="0" presId="urn:microsoft.com/office/officeart/2018/5/layout/IconLeafLabelList"/>
    <dgm:cxn modelId="{CD5CBD24-F039-0F42-8A7A-DB1664EED193}" type="presParOf" srcId="{61ADFEC5-753E-4559-92D9-ECA9C823D021}" destId="{2F569A76-063B-4C04-8C12-88656DEECF1E}" srcOrd="8" destOrd="0" presId="urn:microsoft.com/office/officeart/2018/5/layout/IconLeafLabelList"/>
    <dgm:cxn modelId="{40400361-DDED-3640-AB31-6A7713E96928}" type="presParOf" srcId="{2F569A76-063B-4C04-8C12-88656DEECF1E}" destId="{87076556-B1DB-42D5-8DC4-AC2E32A638DD}" srcOrd="0" destOrd="0" presId="urn:microsoft.com/office/officeart/2018/5/layout/IconLeafLabelList"/>
    <dgm:cxn modelId="{C5051D65-DE3B-0544-B2C7-C2E46CF843DE}" type="presParOf" srcId="{2F569A76-063B-4C04-8C12-88656DEECF1E}" destId="{1990B49A-9C88-4FB6-9F13-17013A57AA58}" srcOrd="1" destOrd="0" presId="urn:microsoft.com/office/officeart/2018/5/layout/IconLeafLabelList"/>
    <dgm:cxn modelId="{72A8A059-CA5C-534E-88AA-D7A7E51BB815}" type="presParOf" srcId="{2F569A76-063B-4C04-8C12-88656DEECF1E}" destId="{F79729C8-BCF6-4262-8768-B4F5D4BF141C}" srcOrd="2" destOrd="0" presId="urn:microsoft.com/office/officeart/2018/5/layout/IconLeafLabelList"/>
    <dgm:cxn modelId="{0B2F6B6A-256F-154B-AE18-97EF67C872D3}" type="presParOf" srcId="{2F569A76-063B-4C04-8C12-88656DEECF1E}" destId="{DD174764-A43A-44BA-BFF2-B4453E5D0B30}" srcOrd="3" destOrd="0" presId="urn:microsoft.com/office/officeart/2018/5/layout/IconLeafLabelList"/>
    <dgm:cxn modelId="{2B99EE89-8049-6B4C-9C63-207B94DEBAE8}" type="presParOf" srcId="{61ADFEC5-753E-4559-92D9-ECA9C823D021}" destId="{F4057F7F-477C-473E-A442-9A548F8D640C}" srcOrd="9" destOrd="0" presId="urn:microsoft.com/office/officeart/2018/5/layout/IconLeafLabelList"/>
    <dgm:cxn modelId="{D3DE35AA-D959-E648-8577-47EF33EA74A9}" type="presParOf" srcId="{61ADFEC5-753E-4559-92D9-ECA9C823D021}" destId="{03657C92-5875-C74A-A3EA-E45D89C23D21}" srcOrd="10" destOrd="0" presId="urn:microsoft.com/office/officeart/2018/5/layout/IconLeafLabelList"/>
    <dgm:cxn modelId="{9901E808-6834-4047-96CB-DAFD625B5278}" type="presParOf" srcId="{03657C92-5875-C74A-A3EA-E45D89C23D21}" destId="{6D363EF2-F2C8-8C45-AD13-7875EA227B20}" srcOrd="0" destOrd="0" presId="urn:microsoft.com/office/officeart/2018/5/layout/IconLeafLabelList"/>
    <dgm:cxn modelId="{CF8D0D1A-CEF2-5A44-A0E3-8C7CCC17D2E6}" type="presParOf" srcId="{03657C92-5875-C74A-A3EA-E45D89C23D21}" destId="{71845FDF-B65E-7E41-9DFA-AA1AA024E683}" srcOrd="1" destOrd="0" presId="urn:microsoft.com/office/officeart/2018/5/layout/IconLeafLabelList"/>
    <dgm:cxn modelId="{EF199B54-A16A-5D4B-A02A-B277D77EE281}" type="presParOf" srcId="{03657C92-5875-C74A-A3EA-E45D89C23D21}" destId="{F8FBB205-19EF-514D-B240-A0BBB7D1E5C3}" srcOrd="2" destOrd="0" presId="urn:microsoft.com/office/officeart/2018/5/layout/IconLeafLabelList"/>
    <dgm:cxn modelId="{026A0491-61F2-D643-9AB8-B433B755D028}" type="presParOf" srcId="{03657C92-5875-C74A-A3EA-E45D89C23D21}" destId="{5A8990F6-C8BC-3841-AA78-EA03DB932AD4}" srcOrd="3" destOrd="0" presId="urn:microsoft.com/office/officeart/2018/5/layout/IconLeafLabelList"/>
    <dgm:cxn modelId="{A7DDA02C-196A-7D44-B42B-C546515C7A73}" type="presParOf" srcId="{61ADFEC5-753E-4559-92D9-ECA9C823D021}" destId="{752DED53-D9E3-734A-A629-E834C6EB937C}" srcOrd="11" destOrd="0" presId="urn:microsoft.com/office/officeart/2018/5/layout/IconLeafLabelList"/>
    <dgm:cxn modelId="{D79D5B6C-7008-9049-BB87-2598E7E1FD4C}" type="presParOf" srcId="{61ADFEC5-753E-4559-92D9-ECA9C823D021}" destId="{28CC63B9-D5DF-4ABA-B9D5-2DD877D3D5D1}" srcOrd="12" destOrd="0" presId="urn:microsoft.com/office/officeart/2018/5/layout/IconLeafLabelList"/>
    <dgm:cxn modelId="{BB674E5C-C343-E249-8348-EDE76FF28A03}" type="presParOf" srcId="{28CC63B9-D5DF-4ABA-B9D5-2DD877D3D5D1}" destId="{1949D73A-45C8-4ECC-98D5-5E799BC55DD6}" srcOrd="0" destOrd="0" presId="urn:microsoft.com/office/officeart/2018/5/layout/IconLeafLabelList"/>
    <dgm:cxn modelId="{8957F047-299F-174B-95BE-978930A430C0}" type="presParOf" srcId="{28CC63B9-D5DF-4ABA-B9D5-2DD877D3D5D1}" destId="{318E80FA-1022-4E56-B4DF-AE14A60FD755}" srcOrd="1" destOrd="0" presId="urn:microsoft.com/office/officeart/2018/5/layout/IconLeafLabelList"/>
    <dgm:cxn modelId="{29FFC4C9-B3BE-004C-A6F0-4F30DD68CCDD}" type="presParOf" srcId="{28CC63B9-D5DF-4ABA-B9D5-2DD877D3D5D1}" destId="{556CFEC4-8B94-49EC-96E6-66E64EE8CB61}" srcOrd="2" destOrd="0" presId="urn:microsoft.com/office/officeart/2018/5/layout/IconLeafLabelList"/>
    <dgm:cxn modelId="{CA24FEF4-2573-5C45-AA71-D313A1832581}" type="presParOf" srcId="{28CC63B9-D5DF-4ABA-B9D5-2DD877D3D5D1}" destId="{02F798E2-B0D5-4218-BFBA-88FDF7E9404B}"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A15D2B-5219-441B-985C-EE7AC2A52480}">
      <dsp:nvSpPr>
        <dsp:cNvPr id="0" name=""/>
        <dsp:cNvSpPr/>
      </dsp:nvSpPr>
      <dsp:spPr>
        <a:xfrm>
          <a:off x="300640" y="504052"/>
          <a:ext cx="930726" cy="930726"/>
        </a:xfrm>
        <a:prstGeom prst="round2DiagRect">
          <a:avLst>
            <a:gd name="adj1" fmla="val 29727"/>
            <a:gd name="adj2" fmla="val 0"/>
          </a:avLst>
        </a:prstGeom>
        <a:solidFill>
          <a:schemeClr val="bg2">
            <a:lumMod val="90000"/>
            <a:lumOff val="10000"/>
          </a:schemeClr>
        </a:solidFill>
        <a:ln>
          <a:noFill/>
        </a:ln>
        <a:effectLst/>
      </dsp:spPr>
      <dsp:style>
        <a:lnRef idx="0">
          <a:scrgbClr r="0" g="0" b="0"/>
        </a:lnRef>
        <a:fillRef idx="1">
          <a:scrgbClr r="0" g="0" b="0"/>
        </a:fillRef>
        <a:effectRef idx="0">
          <a:scrgbClr r="0" g="0" b="0"/>
        </a:effectRef>
        <a:fontRef idx="minor"/>
      </dsp:style>
    </dsp:sp>
    <dsp:sp modelId="{16E7403D-1BC5-4A2B-94FE-0B070EA9C59A}">
      <dsp:nvSpPr>
        <dsp:cNvPr id="0" name=""/>
        <dsp:cNvSpPr/>
      </dsp:nvSpPr>
      <dsp:spPr>
        <a:xfrm>
          <a:off x="498992" y="702403"/>
          <a:ext cx="534023" cy="534023"/>
        </a:xfrm>
        <a:prstGeom prst="rect">
          <a:avLst/>
        </a:prstGeom>
        <a:blipFill>
          <a:blip xmlns:r="http://schemas.openxmlformats.org/officeDocument/2006/relationships" r:embed="rId1">
            <a:alphaModFix/>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AFB7EF3-EFA1-4DA6-B4DE-AABF1C8C8140}">
      <dsp:nvSpPr>
        <dsp:cNvPr id="0" name=""/>
        <dsp:cNvSpPr/>
      </dsp:nvSpPr>
      <dsp:spPr>
        <a:xfrm>
          <a:off x="3113" y="1724677"/>
          <a:ext cx="1525781" cy="61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kern="1200"/>
            <a:t>Problem Statement </a:t>
          </a:r>
          <a:endParaRPr lang="en-US" sz="1300" kern="1200" dirty="0"/>
        </a:p>
      </dsp:txBody>
      <dsp:txXfrm>
        <a:off x="3113" y="1724677"/>
        <a:ext cx="1525781" cy="610312"/>
      </dsp:txXfrm>
    </dsp:sp>
    <dsp:sp modelId="{8E09DD31-96E8-4E2D-B768-8691BAC2C175}">
      <dsp:nvSpPr>
        <dsp:cNvPr id="0" name=""/>
        <dsp:cNvSpPr/>
      </dsp:nvSpPr>
      <dsp:spPr>
        <a:xfrm>
          <a:off x="2093433" y="504052"/>
          <a:ext cx="930726" cy="930726"/>
        </a:xfrm>
        <a:prstGeom prst="round2DiagRect">
          <a:avLst>
            <a:gd name="adj1" fmla="val 29727"/>
            <a:gd name="adj2" fmla="val 0"/>
          </a:avLst>
        </a:prstGeom>
        <a:solidFill>
          <a:schemeClr val="accent1"/>
        </a:solidFill>
        <a:ln>
          <a:noFill/>
        </a:ln>
        <a:effectLst/>
      </dsp:spPr>
      <dsp:style>
        <a:lnRef idx="0">
          <a:scrgbClr r="0" g="0" b="0"/>
        </a:lnRef>
        <a:fillRef idx="1">
          <a:scrgbClr r="0" g="0" b="0"/>
        </a:fillRef>
        <a:effectRef idx="0">
          <a:scrgbClr r="0" g="0" b="0"/>
        </a:effectRef>
        <a:fontRef idx="minor"/>
      </dsp:style>
    </dsp:sp>
    <dsp:sp modelId="{864E0788-4561-48CF-92E5-1B25AF342943}">
      <dsp:nvSpPr>
        <dsp:cNvPr id="0" name=""/>
        <dsp:cNvSpPr/>
      </dsp:nvSpPr>
      <dsp:spPr>
        <a:xfrm>
          <a:off x="2291785" y="702403"/>
          <a:ext cx="534023" cy="5340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FCE6E1D-D764-40FB-AC46-B8C94D6AF4B0}">
      <dsp:nvSpPr>
        <dsp:cNvPr id="0" name=""/>
        <dsp:cNvSpPr/>
      </dsp:nvSpPr>
      <dsp:spPr>
        <a:xfrm>
          <a:off x="1795906" y="1724677"/>
          <a:ext cx="1525781" cy="61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kern="1200" dirty="0"/>
            <a:t>The Data</a:t>
          </a:r>
        </a:p>
      </dsp:txBody>
      <dsp:txXfrm>
        <a:off x="1795906" y="1724677"/>
        <a:ext cx="1525781" cy="610312"/>
      </dsp:txXfrm>
    </dsp:sp>
    <dsp:sp modelId="{BA1268A9-27A0-AD41-828F-861B3C130F4A}">
      <dsp:nvSpPr>
        <dsp:cNvPr id="0" name=""/>
        <dsp:cNvSpPr/>
      </dsp:nvSpPr>
      <dsp:spPr>
        <a:xfrm>
          <a:off x="3886226" y="504052"/>
          <a:ext cx="930726" cy="930726"/>
        </a:xfrm>
        <a:prstGeom prst="round2DiagRect">
          <a:avLst>
            <a:gd name="adj1" fmla="val 29727"/>
            <a:gd name="adj2" fmla="val 0"/>
          </a:avLst>
        </a:prstGeom>
        <a:solidFill>
          <a:srgbClr val="0070C0"/>
        </a:solidFill>
        <a:ln>
          <a:noFill/>
        </a:ln>
        <a:effectLst/>
      </dsp:spPr>
      <dsp:style>
        <a:lnRef idx="0">
          <a:scrgbClr r="0" g="0" b="0"/>
        </a:lnRef>
        <a:fillRef idx="1">
          <a:scrgbClr r="0" g="0" b="0"/>
        </a:fillRef>
        <a:effectRef idx="0">
          <a:scrgbClr r="0" g="0" b="0"/>
        </a:effectRef>
        <a:fontRef idx="minor"/>
      </dsp:style>
    </dsp:sp>
    <dsp:sp modelId="{CAEE6682-8F80-DD49-9C8F-EDF9E6B2914B}">
      <dsp:nvSpPr>
        <dsp:cNvPr id="0" name=""/>
        <dsp:cNvSpPr/>
      </dsp:nvSpPr>
      <dsp:spPr>
        <a:xfrm>
          <a:off x="4084578" y="702403"/>
          <a:ext cx="534023" cy="534023"/>
        </a:xfrm>
        <a:prstGeom prst="rect">
          <a:avLst/>
        </a:prstGeom>
        <a:blipFill rotWithShape="1">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F78C54-0DDC-8B4B-8F0C-7F4D466236EB}">
      <dsp:nvSpPr>
        <dsp:cNvPr id="0" name=""/>
        <dsp:cNvSpPr/>
      </dsp:nvSpPr>
      <dsp:spPr>
        <a:xfrm>
          <a:off x="3588699" y="1724677"/>
          <a:ext cx="1525781" cy="61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kern="1200" dirty="0"/>
            <a:t>Data Cleansing</a:t>
          </a:r>
        </a:p>
      </dsp:txBody>
      <dsp:txXfrm>
        <a:off x="3588699" y="1724677"/>
        <a:ext cx="1525781" cy="610312"/>
      </dsp:txXfrm>
    </dsp:sp>
    <dsp:sp modelId="{3577FBE5-38D9-3D4A-894A-CD5E13FF6B9A}">
      <dsp:nvSpPr>
        <dsp:cNvPr id="0" name=""/>
        <dsp:cNvSpPr/>
      </dsp:nvSpPr>
      <dsp:spPr>
        <a:xfrm>
          <a:off x="5679019" y="504052"/>
          <a:ext cx="930726" cy="930726"/>
        </a:xfrm>
        <a:prstGeom prst="round2DiagRect">
          <a:avLst>
            <a:gd name="adj1" fmla="val 29727"/>
            <a:gd name="adj2" fmla="val 0"/>
          </a:avLst>
        </a:prstGeom>
        <a:solidFill>
          <a:schemeClr val="accent4"/>
        </a:solidFill>
        <a:ln>
          <a:noFill/>
        </a:ln>
        <a:effectLst/>
      </dsp:spPr>
      <dsp:style>
        <a:lnRef idx="0">
          <a:scrgbClr r="0" g="0" b="0"/>
        </a:lnRef>
        <a:fillRef idx="1">
          <a:scrgbClr r="0" g="0" b="0"/>
        </a:fillRef>
        <a:effectRef idx="0">
          <a:scrgbClr r="0" g="0" b="0"/>
        </a:effectRef>
        <a:fontRef idx="minor"/>
      </dsp:style>
    </dsp:sp>
    <dsp:sp modelId="{318084F7-17C7-3749-8422-8804721289AE}">
      <dsp:nvSpPr>
        <dsp:cNvPr id="0" name=""/>
        <dsp:cNvSpPr/>
      </dsp:nvSpPr>
      <dsp:spPr>
        <a:xfrm>
          <a:off x="5877371" y="702403"/>
          <a:ext cx="534023" cy="534023"/>
        </a:xfrm>
        <a:prstGeom prst="rect">
          <a:avLst/>
        </a:prstGeom>
        <a:blipFill rotWithShape="1">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0685F6-64A5-2942-BB7E-EED9788E70D8}">
      <dsp:nvSpPr>
        <dsp:cNvPr id="0" name=""/>
        <dsp:cNvSpPr/>
      </dsp:nvSpPr>
      <dsp:spPr>
        <a:xfrm>
          <a:off x="5381492" y="1724677"/>
          <a:ext cx="1525781" cy="61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kern="1200" dirty="0"/>
            <a:t>Exploratory Data Analysis (EDA)</a:t>
          </a:r>
        </a:p>
      </dsp:txBody>
      <dsp:txXfrm>
        <a:off x="5381492" y="1724677"/>
        <a:ext cx="1525781" cy="610312"/>
      </dsp:txXfrm>
    </dsp:sp>
    <dsp:sp modelId="{87076556-B1DB-42D5-8DC4-AC2E32A638DD}">
      <dsp:nvSpPr>
        <dsp:cNvPr id="0" name=""/>
        <dsp:cNvSpPr/>
      </dsp:nvSpPr>
      <dsp:spPr>
        <a:xfrm>
          <a:off x="1197037" y="2716435"/>
          <a:ext cx="930726" cy="930726"/>
        </a:xfrm>
        <a:prstGeom prst="round2DiagRect">
          <a:avLst>
            <a:gd name="adj1" fmla="val 29727"/>
            <a:gd name="adj2" fmla="val 0"/>
          </a:avLst>
        </a:prstGeom>
        <a:solidFill>
          <a:schemeClr val="accent6"/>
        </a:solidFill>
        <a:ln>
          <a:noFill/>
        </a:ln>
        <a:effectLst/>
      </dsp:spPr>
      <dsp:style>
        <a:lnRef idx="0">
          <a:scrgbClr r="0" g="0" b="0"/>
        </a:lnRef>
        <a:fillRef idx="1">
          <a:scrgbClr r="0" g="0" b="0"/>
        </a:fillRef>
        <a:effectRef idx="0">
          <a:scrgbClr r="0" g="0" b="0"/>
        </a:effectRef>
        <a:fontRef idx="minor"/>
      </dsp:style>
    </dsp:sp>
    <dsp:sp modelId="{1990B49A-9C88-4FB6-9F13-17013A57AA58}">
      <dsp:nvSpPr>
        <dsp:cNvPr id="0" name=""/>
        <dsp:cNvSpPr/>
      </dsp:nvSpPr>
      <dsp:spPr>
        <a:xfrm>
          <a:off x="1395388" y="2914786"/>
          <a:ext cx="534023" cy="534023"/>
        </a:xfrm>
        <a:prstGeom prst="rect">
          <a:avLst/>
        </a:prstGeom>
        <a:blipFill rotWithShape="1">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D174764-A43A-44BA-BFF2-B4453E5D0B30}">
      <dsp:nvSpPr>
        <dsp:cNvPr id="0" name=""/>
        <dsp:cNvSpPr/>
      </dsp:nvSpPr>
      <dsp:spPr>
        <a:xfrm>
          <a:off x="899509" y="3937060"/>
          <a:ext cx="1525781" cy="61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kern="1200"/>
            <a:t>Major Findings</a:t>
          </a:r>
          <a:endParaRPr lang="en-US" sz="1300" kern="1200" dirty="0"/>
        </a:p>
      </dsp:txBody>
      <dsp:txXfrm>
        <a:off x="899509" y="3937060"/>
        <a:ext cx="1525781" cy="610312"/>
      </dsp:txXfrm>
    </dsp:sp>
    <dsp:sp modelId="{6D363EF2-F2C8-8C45-AD13-7875EA227B20}">
      <dsp:nvSpPr>
        <dsp:cNvPr id="0" name=""/>
        <dsp:cNvSpPr/>
      </dsp:nvSpPr>
      <dsp:spPr>
        <a:xfrm>
          <a:off x="2989830" y="2716435"/>
          <a:ext cx="930726" cy="930726"/>
        </a:xfrm>
        <a:prstGeom prst="round2DiagRect">
          <a:avLst>
            <a:gd name="adj1" fmla="val 29727"/>
            <a:gd name="adj2" fmla="val 0"/>
          </a:avLst>
        </a:prstGeom>
        <a:solidFill>
          <a:schemeClr val="accent3"/>
        </a:solidFill>
        <a:ln>
          <a:noFill/>
        </a:ln>
        <a:effectLst/>
      </dsp:spPr>
      <dsp:style>
        <a:lnRef idx="0">
          <a:scrgbClr r="0" g="0" b="0"/>
        </a:lnRef>
        <a:fillRef idx="1">
          <a:scrgbClr r="0" g="0" b="0"/>
        </a:fillRef>
        <a:effectRef idx="0">
          <a:scrgbClr r="0" g="0" b="0"/>
        </a:effectRef>
        <a:fontRef idx="minor"/>
      </dsp:style>
    </dsp:sp>
    <dsp:sp modelId="{71845FDF-B65E-7E41-9DFA-AA1AA024E683}">
      <dsp:nvSpPr>
        <dsp:cNvPr id="0" name=""/>
        <dsp:cNvSpPr/>
      </dsp:nvSpPr>
      <dsp:spPr>
        <a:xfrm>
          <a:off x="3188181" y="2914786"/>
          <a:ext cx="534023" cy="534023"/>
        </a:xfrm>
        <a:prstGeom prst="rect">
          <a:avLst/>
        </a:prstGeom>
        <a:blipFill rotWithShape="1">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8990F6-C8BC-3841-AA78-EA03DB932AD4}">
      <dsp:nvSpPr>
        <dsp:cNvPr id="0" name=""/>
        <dsp:cNvSpPr/>
      </dsp:nvSpPr>
      <dsp:spPr>
        <a:xfrm>
          <a:off x="2692302" y="3937060"/>
          <a:ext cx="1525781" cy="61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kern="1200" dirty="0"/>
            <a:t>Descriptive Statistics</a:t>
          </a:r>
        </a:p>
      </dsp:txBody>
      <dsp:txXfrm>
        <a:off x="2692302" y="3937060"/>
        <a:ext cx="1525781" cy="610312"/>
      </dsp:txXfrm>
    </dsp:sp>
    <dsp:sp modelId="{1949D73A-45C8-4ECC-98D5-5E799BC55DD6}">
      <dsp:nvSpPr>
        <dsp:cNvPr id="0" name=""/>
        <dsp:cNvSpPr/>
      </dsp:nvSpPr>
      <dsp:spPr>
        <a:xfrm>
          <a:off x="4782623" y="2716435"/>
          <a:ext cx="930726" cy="930726"/>
        </a:xfrm>
        <a:prstGeom prst="round2DiagRect">
          <a:avLst>
            <a:gd name="adj1" fmla="val 29727"/>
            <a:gd name="adj2" fmla="val 0"/>
          </a:avLst>
        </a:prstGeom>
        <a:solidFill>
          <a:schemeClr val="accent2"/>
        </a:solidFill>
        <a:ln>
          <a:noFill/>
        </a:ln>
        <a:effectLst/>
      </dsp:spPr>
      <dsp:style>
        <a:lnRef idx="0">
          <a:scrgbClr r="0" g="0" b="0"/>
        </a:lnRef>
        <a:fillRef idx="1">
          <a:scrgbClr r="0" g="0" b="0"/>
        </a:fillRef>
        <a:effectRef idx="0">
          <a:scrgbClr r="0" g="0" b="0"/>
        </a:effectRef>
        <a:fontRef idx="minor"/>
      </dsp:style>
    </dsp:sp>
    <dsp:sp modelId="{318E80FA-1022-4E56-B4DF-AE14A60FD755}">
      <dsp:nvSpPr>
        <dsp:cNvPr id="0" name=""/>
        <dsp:cNvSpPr/>
      </dsp:nvSpPr>
      <dsp:spPr>
        <a:xfrm>
          <a:off x="4980974" y="2914786"/>
          <a:ext cx="534023" cy="534023"/>
        </a:xfrm>
        <a:prstGeom prst="rect">
          <a:avLst/>
        </a:prstGeom>
        <a:blipFill rotWithShape="1">
          <a:blip xmlns:r="http://schemas.openxmlformats.org/officeDocument/2006/relationships" r:embed="rId13">
            <a:extLst>
              <a:ext uri="{96DAC541-7B7A-43D3-8B79-37D633B846F1}">
                <asvg:svgBlip xmlns:asvg="http://schemas.microsoft.com/office/drawing/2016/SVG/main" r:embed="rId1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2F798E2-B0D5-4218-BFBA-88FDF7E9404B}">
      <dsp:nvSpPr>
        <dsp:cNvPr id="0" name=""/>
        <dsp:cNvSpPr/>
      </dsp:nvSpPr>
      <dsp:spPr>
        <a:xfrm>
          <a:off x="4485095" y="3937060"/>
          <a:ext cx="1525781" cy="61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kern="1200"/>
            <a:t>Recommendations for Action</a:t>
          </a:r>
          <a:endParaRPr lang="en-US" sz="1300" kern="1200" dirty="0"/>
        </a:p>
      </dsp:txBody>
      <dsp:txXfrm>
        <a:off x="4485095" y="3937060"/>
        <a:ext cx="1525781" cy="610312"/>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ABF080-10C6-224A-A1EE-453E7EED30D9}" type="datetimeFigureOut">
              <a:rPr lang="en-US" smtClean="0"/>
              <a:t>9/24/2020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CA2B1-74B7-3943-B8BE-8DEA5CCB36E0}" type="slidenum">
              <a:rPr lang="en-US" smtClean="0"/>
              <a:t>‹#›</a:t>
            </a:fld>
            <a:endParaRPr lang="en-US"/>
          </a:p>
        </p:txBody>
      </p:sp>
    </p:spTree>
    <p:extLst>
      <p:ext uri="{BB962C8B-B14F-4D97-AF65-F5344CB8AC3E}">
        <p14:creationId xmlns:p14="http://schemas.microsoft.com/office/powerpoint/2010/main" val="2825442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6CA2B1-74B7-3943-B8BE-8DEA5CCB36E0}" type="slidenum">
              <a:rPr lang="en-US" smtClean="0"/>
              <a:t>3</a:t>
            </a:fld>
            <a:endParaRPr lang="en-US"/>
          </a:p>
        </p:txBody>
      </p:sp>
    </p:spTree>
    <p:extLst>
      <p:ext uri="{BB962C8B-B14F-4D97-AF65-F5344CB8AC3E}">
        <p14:creationId xmlns:p14="http://schemas.microsoft.com/office/powerpoint/2010/main" val="996405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Help Desk data table provides information on typical volumes for a week of help desk calls; This sample in particular was pulled from calls recorded in the month of October.</a:t>
            </a:r>
          </a:p>
          <a:p>
            <a:pPr marL="171450" indent="-171450">
              <a:buFont typeface="Arial" panose="020B0604020202020204" pitchFamily="34" charset="0"/>
              <a:buChar char="•"/>
            </a:pPr>
            <a:r>
              <a:rPr lang="en-US" dirty="0"/>
              <a:t>Structure of the data is 60 observations of 3 columns:</a:t>
            </a:r>
          </a:p>
          <a:p>
            <a:pPr marL="628650" lvl="1" indent="-171450">
              <a:buFont typeface="Arial" panose="020B0604020202020204" pitchFamily="34" charset="0"/>
              <a:buChar char="•"/>
            </a:pPr>
            <a:r>
              <a:rPr lang="en-US" dirty="0"/>
              <a:t> ‘Day’ &amp; ‘Hour’ vectors have character data type</a:t>
            </a:r>
          </a:p>
          <a:p>
            <a:pPr marL="628650" lvl="1" indent="-171450">
              <a:buFont typeface="Arial" panose="020B0604020202020204" pitchFamily="34" charset="0"/>
              <a:buChar char="•"/>
            </a:pPr>
            <a:r>
              <a:rPr lang="en-US" dirty="0"/>
              <a:t>, ‘Number of Calls’ is a numerical data type</a:t>
            </a:r>
          </a:p>
          <a:p>
            <a:pPr marL="171450" lvl="0" indent="-171450">
              <a:buFont typeface="Arial" panose="020B0604020202020204" pitchFamily="34" charset="0"/>
              <a:buChar char="•"/>
            </a:pPr>
            <a:r>
              <a:rPr lang="en-US" dirty="0"/>
              <a:t>A quick summary of the data shows a total range of observable calls of 1,156, median value of 341, and a mean of 339 calls rounded as an integer</a:t>
            </a:r>
          </a:p>
        </p:txBody>
      </p:sp>
      <p:sp>
        <p:nvSpPr>
          <p:cNvPr id="4" name="Slide Number Placeholder 3"/>
          <p:cNvSpPr>
            <a:spLocks noGrp="1"/>
          </p:cNvSpPr>
          <p:nvPr>
            <p:ph type="sldNum" sz="quarter" idx="5"/>
          </p:nvPr>
        </p:nvSpPr>
        <p:spPr/>
        <p:txBody>
          <a:bodyPr/>
          <a:lstStyle/>
          <a:p>
            <a:fld id="{906CA2B1-74B7-3943-B8BE-8DEA5CCB36E0}" type="slidenum">
              <a:rPr lang="en-US" smtClean="0"/>
              <a:t>4</a:t>
            </a:fld>
            <a:endParaRPr lang="en-US"/>
          </a:p>
        </p:txBody>
      </p:sp>
    </p:spTree>
    <p:extLst>
      <p:ext uri="{BB962C8B-B14F-4D97-AF65-F5344CB8AC3E}">
        <p14:creationId xmlns:p14="http://schemas.microsoft.com/office/powerpoint/2010/main" val="1930808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Similar to the groups that have already presented: by looking at the data table comprehensively, we quickly noticed a few outliers and values that we determined as erroneous inputs</a:t>
            </a:r>
          </a:p>
          <a:p>
            <a:pPr marL="171450" indent="-171450">
              <a:buFont typeface="Arial" panose="020B0604020202020204" pitchFamily="34" charset="0"/>
              <a:buChar char="•"/>
            </a:pPr>
            <a:r>
              <a:rPr lang="en-US" dirty="0"/>
              <a:t>In order to provide accurate predictions to management based upon the data, we determined that a data cleansing task would solve the data integrity issues.</a:t>
            </a:r>
          </a:p>
          <a:p>
            <a:pPr marL="171450" indent="-171450">
              <a:buFont typeface="Arial" panose="020B0604020202020204" pitchFamily="34" charset="0"/>
              <a:buChar char="•"/>
            </a:pPr>
            <a:r>
              <a:rPr lang="en-US" dirty="0"/>
              <a:t>We first determined there were no missing (NA) values in the data as this could skew our numbers</a:t>
            </a:r>
          </a:p>
          <a:p>
            <a:pPr marL="171450" indent="-171450">
              <a:buFont typeface="Arial" panose="020B0604020202020204" pitchFamily="34" charset="0"/>
              <a:buChar char="•"/>
            </a:pPr>
            <a:r>
              <a:rPr lang="en-US" dirty="0"/>
              <a:t>We then noticed that the ‘Number of Calls’ column had negative values.</a:t>
            </a:r>
          </a:p>
          <a:p>
            <a:pPr marL="628650" lvl="1" indent="-171450">
              <a:buFont typeface="Arial" panose="020B0604020202020204" pitchFamily="34" charset="0"/>
              <a:buChar char="•"/>
            </a:pPr>
            <a:r>
              <a:rPr lang="en-US" dirty="0"/>
              <a:t>Recoded negative values to 0 -&gt; lowest observed value in the data set.</a:t>
            </a:r>
          </a:p>
          <a:p>
            <a:pPr marL="171450" lvl="0" indent="-171450">
              <a:buFont typeface="Arial" panose="020B0604020202020204" pitchFamily="34" charset="0"/>
              <a:buChar char="•"/>
            </a:pPr>
            <a:r>
              <a:rPr lang="en-US" dirty="0"/>
              <a:t>There were two different values attributed to ‘Tuesday’ – values ‘Tue’ and ‘Tues’. </a:t>
            </a:r>
          </a:p>
          <a:p>
            <a:pPr marL="628650" lvl="1" indent="-171450">
              <a:buFont typeface="Arial" panose="020B0604020202020204" pitchFamily="34" charset="0"/>
              <a:buChar char="•"/>
            </a:pPr>
            <a:r>
              <a:rPr lang="en-US" dirty="0"/>
              <a:t>As only a couple of the values were ‘Tue’ out of the column, we recoded these to ‘Tues’ for uniformity of the data, and our group considered this to be a data input error.</a:t>
            </a:r>
          </a:p>
          <a:p>
            <a:pPr marL="628650" lvl="1" indent="-171450">
              <a:buFont typeface="Arial" panose="020B0604020202020204" pitchFamily="34" charset="0"/>
              <a:buChar char="•"/>
            </a:pPr>
            <a:r>
              <a:rPr lang="en-US" dirty="0"/>
              <a:t>This was actually an extremely important step because similar to say SQL or Pandas: when doing a group by sum or any group by function, the group by will aggregate by the unique or distinct values. If the Tuesday values are not recoded correctly we would get an erroneous output.</a:t>
            </a:r>
          </a:p>
        </p:txBody>
      </p:sp>
      <p:sp>
        <p:nvSpPr>
          <p:cNvPr id="4" name="Slide Number Placeholder 3"/>
          <p:cNvSpPr>
            <a:spLocks noGrp="1"/>
          </p:cNvSpPr>
          <p:nvPr>
            <p:ph type="sldNum" sz="quarter" idx="5"/>
          </p:nvPr>
        </p:nvSpPr>
        <p:spPr/>
        <p:txBody>
          <a:bodyPr/>
          <a:lstStyle/>
          <a:p>
            <a:fld id="{906CA2B1-74B7-3943-B8BE-8DEA5CCB36E0}" type="slidenum">
              <a:rPr lang="en-US" smtClean="0"/>
              <a:t>5</a:t>
            </a:fld>
            <a:endParaRPr lang="en-US"/>
          </a:p>
        </p:txBody>
      </p:sp>
    </p:spTree>
    <p:extLst>
      <p:ext uri="{BB962C8B-B14F-4D97-AF65-F5344CB8AC3E}">
        <p14:creationId xmlns:p14="http://schemas.microsoft.com/office/powerpoint/2010/main" val="2140176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When first looking at the data table, we thought that the data was not highly visible as a vertical column.</a:t>
            </a:r>
          </a:p>
          <a:p>
            <a:pPr marL="628650" lvl="1" indent="-171450">
              <a:buFont typeface="Arial" panose="020B0604020202020204" pitchFamily="34" charset="0"/>
              <a:buChar char="•"/>
            </a:pPr>
            <a:r>
              <a:rPr lang="en-US" dirty="0"/>
              <a:t>Hard to spot trends and outliers when your data is in one column spread out in a spreadsheet</a:t>
            </a:r>
          </a:p>
          <a:p>
            <a:pPr marL="171450" lvl="0" indent="-171450">
              <a:buFont typeface="Arial" panose="020B0604020202020204" pitchFamily="34" charset="0"/>
              <a:buChar char="•"/>
            </a:pPr>
            <a:r>
              <a:rPr lang="en-US" dirty="0"/>
              <a:t>By converting the data to a </a:t>
            </a:r>
            <a:r>
              <a:rPr lang="en-US" dirty="0" err="1"/>
              <a:t>dataframe</a:t>
            </a:r>
            <a:r>
              <a:rPr lang="en-US" dirty="0"/>
              <a:t>, it was much easier to manipulate</a:t>
            </a:r>
          </a:p>
          <a:p>
            <a:pPr marL="628650" lvl="1" indent="-171450">
              <a:buFont typeface="Arial" panose="020B0604020202020204" pitchFamily="34" charset="0"/>
              <a:buChar char="•"/>
            </a:pPr>
            <a:r>
              <a:rPr lang="en-US" dirty="0"/>
              <a:t>We sliced the data by the unique ‘Day’ values, added the ‘Hour’ values as columns, and then stacked the calls horizontally, allowing us to easily see all the calls using the head() function</a:t>
            </a:r>
          </a:p>
          <a:p>
            <a:pPr marL="171450" lvl="0" indent="-171450">
              <a:buFont typeface="Arial" panose="020B0604020202020204" pitchFamily="34" charset="0"/>
              <a:buChar char="•"/>
            </a:pPr>
            <a:r>
              <a:rPr lang="en-US" dirty="0"/>
              <a:t>By using the DPLYR library which </a:t>
            </a:r>
            <a:r>
              <a:rPr lang="en-US" b="0" i="0" dirty="0">
                <a:solidFill>
                  <a:srgbClr val="222222"/>
                </a:solidFill>
                <a:effectLst/>
                <a:latin typeface="Roboto"/>
              </a:rPr>
              <a:t>provides a set of tools for efficiently manipulating datasets, we could sum the volume of calls by day for the week analyzed.</a:t>
            </a:r>
          </a:p>
          <a:p>
            <a:pPr marL="171450" lvl="0" indent="-171450">
              <a:buFont typeface="Arial" panose="020B0604020202020204" pitchFamily="34" charset="0"/>
              <a:buChar char="•"/>
            </a:pPr>
            <a:endParaRPr lang="en-US" b="0" i="0" dirty="0">
              <a:solidFill>
                <a:srgbClr val="222222"/>
              </a:solidFill>
              <a:effectLst/>
              <a:latin typeface="Roboto"/>
            </a:endParaRPr>
          </a:p>
          <a:p>
            <a:pPr marL="171450" lvl="0" indent="-171450">
              <a:buFont typeface="Arial" panose="020B0604020202020204" pitchFamily="34" charset="0"/>
              <a:buChar char="•"/>
            </a:pPr>
            <a:r>
              <a:rPr lang="en-US" b="0" i="0" dirty="0">
                <a:solidFill>
                  <a:srgbClr val="222222"/>
                </a:solidFill>
                <a:effectLst/>
                <a:latin typeface="Roboto"/>
              </a:rPr>
              <a:t>You can clearly see that Monday had the heaviest call volume which is more than twice that of the next heaviest call day, which was Thursday.</a:t>
            </a:r>
            <a:endParaRPr lang="en-US" dirty="0"/>
          </a:p>
        </p:txBody>
      </p:sp>
      <p:sp>
        <p:nvSpPr>
          <p:cNvPr id="4" name="Slide Number Placeholder 3"/>
          <p:cNvSpPr>
            <a:spLocks noGrp="1"/>
          </p:cNvSpPr>
          <p:nvPr>
            <p:ph type="sldNum" sz="quarter" idx="5"/>
          </p:nvPr>
        </p:nvSpPr>
        <p:spPr/>
        <p:txBody>
          <a:bodyPr/>
          <a:lstStyle/>
          <a:p>
            <a:fld id="{906CA2B1-74B7-3943-B8BE-8DEA5CCB36E0}" type="slidenum">
              <a:rPr lang="en-US" smtClean="0"/>
              <a:t>6</a:t>
            </a:fld>
            <a:endParaRPr lang="en-US"/>
          </a:p>
        </p:txBody>
      </p:sp>
    </p:spTree>
    <p:extLst>
      <p:ext uri="{BB962C8B-B14F-4D97-AF65-F5344CB8AC3E}">
        <p14:creationId xmlns:p14="http://schemas.microsoft.com/office/powerpoint/2010/main" val="1419162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Our team decided to use the mean statistic for the data set as the best metric to evaluate the data – rounded to 0 decimals was 339 calls</a:t>
            </a:r>
          </a:p>
          <a:p>
            <a:pPr marL="171450" indent="-171450">
              <a:buFont typeface="Arial" panose="020B0604020202020204" pitchFamily="34" charset="0"/>
              <a:buChar char="•"/>
            </a:pPr>
            <a:r>
              <a:rPr lang="en-US" dirty="0"/>
              <a:t>By using mean you can quickly calculate any day’s variance based on the sample size and staff accordingly</a:t>
            </a:r>
          </a:p>
          <a:p>
            <a:pPr marL="628650" lvl="1" indent="-171450">
              <a:buFont typeface="Arial" panose="020B0604020202020204" pitchFamily="34" charset="0"/>
              <a:buChar char="•"/>
            </a:pPr>
            <a:r>
              <a:rPr lang="en-US" dirty="0"/>
              <a:t>The Mean also allowed us to create quick ‘Mean calls by day’ and ‘Mean calls by shift’ variables in R</a:t>
            </a:r>
          </a:p>
          <a:p>
            <a:pPr marL="171450" lvl="0" indent="-171450">
              <a:buFont typeface="Arial" panose="020B0604020202020204" pitchFamily="34" charset="0"/>
              <a:buChar char="•"/>
            </a:pPr>
            <a:r>
              <a:rPr lang="en-US" dirty="0"/>
              <a:t>From the data assumption provided, we knew the average number of calls/employee/two-hour shift is 17</a:t>
            </a:r>
          </a:p>
          <a:p>
            <a:pPr marL="171450" lvl="0" indent="-171450">
              <a:buFont typeface="Arial" panose="020B0604020202020204" pitchFamily="34" charset="0"/>
              <a:buChar char="•"/>
            </a:pPr>
            <a:r>
              <a:rPr lang="en-US" dirty="0"/>
              <a:t>This allowed us to calculate the ‘Mean Staff Needed by Day’, and the ‘Mean Staff Needed by 2-hour Shift’</a:t>
            </a:r>
          </a:p>
          <a:p>
            <a:pPr marL="628650" lvl="1" indent="-171450">
              <a:buFont typeface="Arial" panose="020B0604020202020204" pitchFamily="34" charset="0"/>
              <a:buChar char="•"/>
            </a:pPr>
            <a:r>
              <a:rPr lang="en-US" dirty="0"/>
              <a:t>You can easily see the trend average of calls by day falls steeply from Monday through the rest of the week.</a:t>
            </a:r>
          </a:p>
          <a:p>
            <a:pPr marL="628650" lvl="1" indent="-171450">
              <a:buFont typeface="Arial" panose="020B0604020202020204" pitchFamily="34" charset="0"/>
              <a:buChar char="•"/>
            </a:pPr>
            <a:r>
              <a:rPr lang="en-US" dirty="0"/>
              <a:t>My calculating Mean staff by shift, we can highlight the peak 2-hr shifts throughout the week which one of my team members will discuss shortly</a:t>
            </a:r>
          </a:p>
          <a:p>
            <a:pPr marL="171450" lvl="0" indent="-171450">
              <a:buFont typeface="Arial" panose="020B0604020202020204" pitchFamily="34" charset="0"/>
              <a:buChar char="•"/>
            </a:pPr>
            <a:endParaRPr lang="en-US" dirty="0"/>
          </a:p>
          <a:p>
            <a:pPr marL="171450" lvl="0" indent="-171450">
              <a:buFont typeface="Arial" panose="020B0604020202020204" pitchFamily="34" charset="0"/>
              <a:buChar char="•"/>
            </a:pPr>
            <a:r>
              <a:rPr lang="en-US" dirty="0"/>
              <a:t>From here my colleagues will present our group’s Major Findings and Recommendations for Action:</a:t>
            </a:r>
          </a:p>
          <a:p>
            <a:pPr marL="171450" lvl="0" indent="-171450">
              <a:buFont typeface="Arial" panose="020B0604020202020204" pitchFamily="34" charset="0"/>
              <a:buChar char="•"/>
            </a:pPr>
            <a:endParaRPr lang="en-US" dirty="0"/>
          </a:p>
          <a:p>
            <a:pPr marL="171450" lvl="0" indent="-171450">
              <a:buFont typeface="Arial" panose="020B0604020202020204" pitchFamily="34" charset="0"/>
              <a:buChar char="•"/>
            </a:pPr>
            <a:r>
              <a:rPr lang="en-US" b="1" dirty="0"/>
              <a:t>Next Slide</a:t>
            </a:r>
          </a:p>
        </p:txBody>
      </p:sp>
      <p:sp>
        <p:nvSpPr>
          <p:cNvPr id="4" name="Slide Number Placeholder 3"/>
          <p:cNvSpPr>
            <a:spLocks noGrp="1"/>
          </p:cNvSpPr>
          <p:nvPr>
            <p:ph type="sldNum" sz="quarter" idx="5"/>
          </p:nvPr>
        </p:nvSpPr>
        <p:spPr/>
        <p:txBody>
          <a:bodyPr/>
          <a:lstStyle/>
          <a:p>
            <a:fld id="{906CA2B1-74B7-3943-B8BE-8DEA5CCB36E0}" type="slidenum">
              <a:rPr lang="en-US" smtClean="0"/>
              <a:t>7</a:t>
            </a:fld>
            <a:endParaRPr lang="en-US"/>
          </a:p>
        </p:txBody>
      </p:sp>
    </p:spTree>
    <p:extLst>
      <p:ext uri="{BB962C8B-B14F-4D97-AF65-F5344CB8AC3E}">
        <p14:creationId xmlns:p14="http://schemas.microsoft.com/office/powerpoint/2010/main" val="2051846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9/24/2020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0196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9/24/2020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17129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9/24/2020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02677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9/24/2020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38781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9/24/2020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5859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9/24/2020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68304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9/24/2020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4659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9/24/2020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90945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9/24/2020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0956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9/24/2020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830351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9/24/2020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63917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9/24/2020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469779"/>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8" r:id="rId6"/>
    <p:sldLayoutId id="2147483693" r:id="rId7"/>
    <p:sldLayoutId id="2147483694" r:id="rId8"/>
    <p:sldLayoutId id="2147483695" r:id="rId9"/>
    <p:sldLayoutId id="2147483697" r:id="rId10"/>
    <p:sldLayoutId id="2147483696" r:id="rId11"/>
  </p:sldLayoutIdLst>
  <p:hf sldNum="0" hdr="0" ftr="0" dt="0"/>
  <p:txStyles>
    <p:titleStyle>
      <a:lvl1pPr algn="l" defTabSz="914400" rtl="0" eaLnBrk="1" latinLnBrk="0" hangingPunct="1">
        <a:lnSpc>
          <a:spcPct val="90000"/>
        </a:lnSpc>
        <a:spcBef>
          <a:spcPct val="0"/>
        </a:spcBef>
        <a:buNone/>
        <a:defRPr sz="48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7"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3">
            <a:extLst>
              <a:ext uri="{FF2B5EF4-FFF2-40B4-BE49-F238E27FC236}">
                <a16:creationId xmlns:a16="http://schemas.microsoft.com/office/drawing/2014/main" id="{4E93255C-A582-4A96-A300-03C94F69DAC2}"/>
              </a:ext>
            </a:extLst>
          </p:cNvPr>
          <p:cNvPicPr>
            <a:picLocks noChangeAspect="1"/>
          </p:cNvPicPr>
          <p:nvPr/>
        </p:nvPicPr>
        <p:blipFill rotWithShape="1">
          <a:blip r:embed="rId2"/>
          <a:srcRect t="9249" r="-1" b="-1"/>
          <a:stretch/>
        </p:blipFill>
        <p:spPr>
          <a:xfrm>
            <a:off x="16" y="10"/>
            <a:ext cx="7556889" cy="6857990"/>
          </a:xfrm>
          <a:prstGeom prst="rect">
            <a:avLst/>
          </a:prstGeom>
        </p:spPr>
      </p:pic>
      <p:sp>
        <p:nvSpPr>
          <p:cNvPr id="14" name="Rectangle 8">
            <a:extLst>
              <a:ext uri="{FF2B5EF4-FFF2-40B4-BE49-F238E27FC236}">
                <a16:creationId xmlns:a16="http://schemas.microsoft.com/office/drawing/2014/main" id="{6482F060-A4AF-4E0B-B364-7C6BA4A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556905" y="0"/>
            <a:ext cx="464131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D637374-8845-0E45-A075-A6911CF515D2}"/>
              </a:ext>
            </a:extLst>
          </p:cNvPr>
          <p:cNvSpPr>
            <a:spLocks noGrp="1"/>
          </p:cNvSpPr>
          <p:nvPr>
            <p:ph type="ctrTitle"/>
          </p:nvPr>
        </p:nvSpPr>
        <p:spPr>
          <a:xfrm>
            <a:off x="8047939" y="640080"/>
            <a:ext cx="3659246" cy="2850320"/>
          </a:xfrm>
        </p:spPr>
        <p:txBody>
          <a:bodyPr>
            <a:normAutofit/>
          </a:bodyPr>
          <a:lstStyle/>
          <a:p>
            <a:r>
              <a:rPr lang="en-US" sz="5400" dirty="0">
                <a:solidFill>
                  <a:srgbClr val="FFFFFF"/>
                </a:solidFill>
              </a:rPr>
              <a:t>Staffing Efficiency at Help Desk</a:t>
            </a:r>
          </a:p>
        </p:txBody>
      </p:sp>
      <p:sp>
        <p:nvSpPr>
          <p:cNvPr id="3" name="Subtitle 2">
            <a:extLst>
              <a:ext uri="{FF2B5EF4-FFF2-40B4-BE49-F238E27FC236}">
                <a16:creationId xmlns:a16="http://schemas.microsoft.com/office/drawing/2014/main" id="{9E4CA43D-2D82-EF46-9CF3-E7EF15047031}"/>
              </a:ext>
            </a:extLst>
          </p:cNvPr>
          <p:cNvSpPr>
            <a:spLocks noGrp="1"/>
          </p:cNvSpPr>
          <p:nvPr>
            <p:ph type="subTitle" idx="1"/>
          </p:nvPr>
        </p:nvSpPr>
        <p:spPr>
          <a:xfrm>
            <a:off x="8047939" y="3812135"/>
            <a:ext cx="3659246" cy="1596655"/>
          </a:xfrm>
        </p:spPr>
        <p:txBody>
          <a:bodyPr>
            <a:normAutofit/>
          </a:bodyPr>
          <a:lstStyle/>
          <a:p>
            <a:r>
              <a:rPr lang="en-US" dirty="0"/>
              <a:t>Chris Calvo, Drew Barton and </a:t>
            </a:r>
            <a:r>
              <a:rPr lang="en-US" dirty="0" err="1"/>
              <a:t>jake</a:t>
            </a:r>
            <a:r>
              <a:rPr lang="en-US" dirty="0"/>
              <a:t> Pagels</a:t>
            </a:r>
            <a:endParaRPr lang="en-US" sz="1800" dirty="0">
              <a:solidFill>
                <a:srgbClr val="FFFFFF"/>
              </a:solidFill>
            </a:endParaRPr>
          </a:p>
        </p:txBody>
      </p:sp>
      <p:cxnSp>
        <p:nvCxnSpPr>
          <p:cNvPr id="15" name="Straight Connector 10">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85922" y="3651268"/>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224080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a:extLst>
              <a:ext uri="{FF2B5EF4-FFF2-40B4-BE49-F238E27FC236}">
                <a16:creationId xmlns:a16="http://schemas.microsoft.com/office/drawing/2014/main" id="{70D64778-DB26-4239-8E72-E7FF204B9759}"/>
              </a:ext>
            </a:extLst>
          </p:cNvPr>
          <p:cNvPicPr>
            <a:picLocks noChangeAspect="1"/>
          </p:cNvPicPr>
          <p:nvPr/>
        </p:nvPicPr>
        <p:blipFill rotWithShape="1">
          <a:blip r:embed="rId2">
            <a:duotone>
              <a:schemeClr val="bg2">
                <a:shade val="45000"/>
                <a:satMod val="135000"/>
              </a:schemeClr>
              <a:prstClr val="white"/>
            </a:duotone>
            <a:alphaModFix amt="45000"/>
          </a:blip>
          <a:srcRect t="1220" b="14510"/>
          <a:stretch/>
        </p:blipFill>
        <p:spPr>
          <a:xfrm>
            <a:off x="20" y="0"/>
            <a:ext cx="12191980" cy="6857990"/>
          </a:xfrm>
          <a:prstGeom prst="rect">
            <a:avLst/>
          </a:prstGeom>
        </p:spPr>
      </p:pic>
      <p:sp>
        <p:nvSpPr>
          <p:cNvPr id="7" name="Title 6">
            <a:extLst>
              <a:ext uri="{FF2B5EF4-FFF2-40B4-BE49-F238E27FC236}">
                <a16:creationId xmlns:a16="http://schemas.microsoft.com/office/drawing/2014/main" id="{37900B6F-639E-2449-941B-EF3D8DEBB4D1}"/>
              </a:ext>
            </a:extLst>
          </p:cNvPr>
          <p:cNvSpPr>
            <a:spLocks noGrp="1"/>
          </p:cNvSpPr>
          <p:nvPr>
            <p:ph type="title"/>
          </p:nvPr>
        </p:nvSpPr>
        <p:spPr>
          <a:xfrm>
            <a:off x="1097280" y="286603"/>
            <a:ext cx="10058400" cy="1450757"/>
          </a:xfrm>
        </p:spPr>
        <p:txBody>
          <a:bodyPr>
            <a:normAutofit/>
          </a:bodyPr>
          <a:lstStyle/>
          <a:p>
            <a:r>
              <a:rPr lang="en-US" dirty="0">
                <a:solidFill>
                  <a:schemeClr val="accent2"/>
                </a:solidFill>
              </a:rPr>
              <a:t>Recommendations for Action</a:t>
            </a:r>
          </a:p>
        </p:txBody>
      </p:sp>
      <p:sp>
        <p:nvSpPr>
          <p:cNvPr id="27" name="Content Placeholder 26">
            <a:extLst>
              <a:ext uri="{FF2B5EF4-FFF2-40B4-BE49-F238E27FC236}">
                <a16:creationId xmlns:a16="http://schemas.microsoft.com/office/drawing/2014/main" id="{D96A137E-9990-CB48-926C-2B28BCA92D79}"/>
              </a:ext>
            </a:extLst>
          </p:cNvPr>
          <p:cNvSpPr>
            <a:spLocks noGrp="1"/>
          </p:cNvSpPr>
          <p:nvPr>
            <p:ph idx="1"/>
          </p:nvPr>
        </p:nvSpPr>
        <p:spPr>
          <a:xfrm>
            <a:off x="642938" y="2108201"/>
            <a:ext cx="3671887" cy="3760891"/>
          </a:xfrm>
        </p:spPr>
        <p:txBody>
          <a:bodyPr>
            <a:normAutofit/>
          </a:bodyPr>
          <a:lstStyle/>
          <a:p>
            <a:pPr marL="285750" indent="-285750">
              <a:buClr>
                <a:schemeClr val="accent2"/>
              </a:buClr>
              <a:buFont typeface="Arial" panose="020B0604020202020204" pitchFamily="34" charset="0"/>
              <a:buChar char="•"/>
            </a:pPr>
            <a:r>
              <a:rPr lang="en-US" sz="2400" dirty="0"/>
              <a:t>Increase staffing on peak shifts, specifically on Mondays</a:t>
            </a:r>
          </a:p>
          <a:p>
            <a:pPr marL="285750" indent="-285750">
              <a:buClr>
                <a:schemeClr val="accent2"/>
              </a:buClr>
              <a:buFont typeface="Arial" panose="020B0604020202020204" pitchFamily="34" charset="0"/>
              <a:buChar char="•"/>
            </a:pPr>
            <a:r>
              <a:rPr lang="en-US" sz="2400" dirty="0"/>
              <a:t>Reduce staffing on non-peak shifts, specifically on shifts between 6pm and 12am</a:t>
            </a:r>
          </a:p>
        </p:txBody>
      </p:sp>
      <p:pic>
        <p:nvPicPr>
          <p:cNvPr id="9" name="Picture 2">
            <a:extLst>
              <a:ext uri="{FF2B5EF4-FFF2-40B4-BE49-F238E27FC236}">
                <a16:creationId xmlns:a16="http://schemas.microsoft.com/office/drawing/2014/main" id="{72B49F26-6D30-9C4C-8253-7AD402D640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4825" y="2079626"/>
            <a:ext cx="7419975" cy="3760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2669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3">
            <a:extLst>
              <a:ext uri="{FF2B5EF4-FFF2-40B4-BE49-F238E27FC236}">
                <a16:creationId xmlns:a16="http://schemas.microsoft.com/office/drawing/2014/main" id="{4E93255C-A582-4A96-A300-03C94F69DAC2}"/>
              </a:ext>
            </a:extLst>
          </p:cNvPr>
          <p:cNvPicPr>
            <a:picLocks noChangeAspect="1"/>
          </p:cNvPicPr>
          <p:nvPr/>
        </p:nvPicPr>
        <p:blipFill rotWithShape="1">
          <a:blip r:embed="rId2"/>
          <a:srcRect t="34084" b="9667"/>
          <a:stretch/>
        </p:blipFill>
        <p:spPr>
          <a:xfrm>
            <a:off x="-1" y="10"/>
            <a:ext cx="12191999" cy="6857990"/>
          </a:xfrm>
          <a:prstGeom prst="rect">
            <a:avLst/>
          </a:prstGeom>
        </p:spPr>
      </p:pic>
      <p:sp>
        <p:nvSpPr>
          <p:cNvPr id="18" name="Rectangle 17">
            <a:extLst>
              <a:ext uri="{FF2B5EF4-FFF2-40B4-BE49-F238E27FC236}">
                <a16:creationId xmlns:a16="http://schemas.microsoft.com/office/drawing/2014/main" id="{A37E0400-E9ED-46D6-A946-A7B49DB41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alpha val="35000"/>
                </a:schemeClr>
              </a:gs>
              <a:gs pos="33000">
                <a:schemeClr val="tx1">
                  <a:alpha val="20000"/>
                </a:schemeClr>
              </a:gs>
              <a:gs pos="0">
                <a:schemeClr val="tx1">
                  <a:alpha val="0"/>
                </a:schemeClr>
              </a:gs>
              <a:gs pos="100000">
                <a:schemeClr val="tx1">
                  <a:alpha val="4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D637374-8845-0E45-A075-A6911CF515D2}"/>
              </a:ext>
            </a:extLst>
          </p:cNvPr>
          <p:cNvSpPr>
            <a:spLocks noGrp="1"/>
          </p:cNvSpPr>
          <p:nvPr>
            <p:ph type="ctrTitle"/>
          </p:nvPr>
        </p:nvSpPr>
        <p:spPr>
          <a:xfrm>
            <a:off x="735791" y="3331444"/>
            <a:ext cx="6470692" cy="1229306"/>
          </a:xfrm>
        </p:spPr>
        <p:txBody>
          <a:bodyPr>
            <a:normAutofit/>
          </a:bodyPr>
          <a:lstStyle/>
          <a:p>
            <a:r>
              <a:rPr lang="en-US" sz="3800" dirty="0">
                <a:solidFill>
                  <a:schemeClr val="bg1"/>
                </a:solidFill>
              </a:rPr>
              <a:t>Thank You</a:t>
            </a:r>
          </a:p>
        </p:txBody>
      </p:sp>
      <p:cxnSp>
        <p:nvCxnSpPr>
          <p:cNvPr id="20" name="Straight Connector 19">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2429" y="4641183"/>
            <a:ext cx="6309360" cy="0"/>
          </a:xfrm>
          <a:prstGeom prst="line">
            <a:avLst/>
          </a:prstGeom>
          <a:ln w="19050">
            <a:solidFill>
              <a:schemeClr val="bg1">
                <a:alpha val="9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 name="Subtitle 4">
            <a:extLst>
              <a:ext uri="{FF2B5EF4-FFF2-40B4-BE49-F238E27FC236}">
                <a16:creationId xmlns:a16="http://schemas.microsoft.com/office/drawing/2014/main" id="{2D5219BD-6B0E-0F42-A331-F6795FB2D138}"/>
              </a:ext>
            </a:extLst>
          </p:cNvPr>
          <p:cNvSpPr>
            <a:spLocks noGrp="1"/>
          </p:cNvSpPr>
          <p:nvPr>
            <p:ph type="subTitle" idx="1"/>
          </p:nvPr>
        </p:nvSpPr>
        <p:spPr>
          <a:xfrm>
            <a:off x="1100051" y="4645152"/>
            <a:ext cx="10058400" cy="1143000"/>
          </a:xfrm>
        </p:spPr>
        <p:txBody>
          <a:bodyPr/>
          <a:lstStyle/>
          <a:p>
            <a:endParaRPr lang="en-US"/>
          </a:p>
        </p:txBody>
      </p:sp>
    </p:spTree>
    <p:extLst>
      <p:ext uri="{BB962C8B-B14F-4D97-AF65-F5344CB8AC3E}">
        <p14:creationId xmlns:p14="http://schemas.microsoft.com/office/powerpoint/2010/main" val="3241479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103E59AE-44F8-4FB9-BF05-C888FE3E1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8463C99E-8200-5D4C-B07D-683267197D52}"/>
              </a:ext>
            </a:extLst>
          </p:cNvPr>
          <p:cNvSpPr>
            <a:spLocks noGrp="1"/>
          </p:cNvSpPr>
          <p:nvPr>
            <p:ph type="title"/>
          </p:nvPr>
        </p:nvSpPr>
        <p:spPr>
          <a:xfrm>
            <a:off x="642259" y="634946"/>
            <a:ext cx="3372529" cy="5055904"/>
          </a:xfrm>
        </p:spPr>
        <p:txBody>
          <a:bodyPr anchor="ctr">
            <a:normAutofit/>
          </a:bodyPr>
          <a:lstStyle/>
          <a:p>
            <a:r>
              <a:rPr lang="en-US"/>
              <a:t>Table of Contents</a:t>
            </a:r>
          </a:p>
        </p:txBody>
      </p:sp>
      <p:cxnSp>
        <p:nvCxnSpPr>
          <p:cNvPr id="42" name="Straight Connector 41">
            <a:extLst>
              <a:ext uri="{FF2B5EF4-FFF2-40B4-BE49-F238E27FC236}">
                <a16:creationId xmlns:a16="http://schemas.microsoft.com/office/drawing/2014/main" id="{2752F38C-F560-47AA-90AD-209F39C041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35022" y="1791298"/>
            <a:ext cx="0" cy="2743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8B6B14AE-589A-45CC-A30D-41995FC1F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27" name="Content Placeholder 7">
            <a:extLst>
              <a:ext uri="{FF2B5EF4-FFF2-40B4-BE49-F238E27FC236}">
                <a16:creationId xmlns:a16="http://schemas.microsoft.com/office/drawing/2014/main" id="{EBF1B277-FA37-4814-8B1E-B91CA78FF7F6}"/>
              </a:ext>
            </a:extLst>
          </p:cNvPr>
          <p:cNvGraphicFramePr>
            <a:graphicFrameLocks noGrp="1"/>
          </p:cNvGraphicFramePr>
          <p:nvPr>
            <p:ph idx="1"/>
            <p:extLst>
              <p:ext uri="{D42A27DB-BD31-4B8C-83A1-F6EECF244321}">
                <p14:modId xmlns:p14="http://schemas.microsoft.com/office/powerpoint/2010/main" val="2369142707"/>
              </p:ext>
            </p:extLst>
          </p:nvPr>
        </p:nvGraphicFramePr>
        <p:xfrm>
          <a:off x="4648201" y="639763"/>
          <a:ext cx="6910387" cy="5051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8111095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91993">
              <a:schemeClr val="tx2">
                <a:lumMod val="50000"/>
                <a:lumOff val="50000"/>
              </a:schemeClr>
            </a:gs>
            <a:gs pos="0">
              <a:schemeClr val="tx2">
                <a:lumMod val="90000"/>
                <a:lumOff val="10000"/>
              </a:schemeClr>
            </a:gs>
            <a:gs pos="74000">
              <a:schemeClr val="tx2">
                <a:lumMod val="50000"/>
                <a:lumOff val="50000"/>
              </a:schemeClr>
            </a:gs>
            <a:gs pos="83000">
              <a:schemeClr val="tx2">
                <a:lumMod val="50000"/>
                <a:lumOff val="50000"/>
              </a:schemeClr>
            </a:gs>
            <a:gs pos="100000">
              <a:schemeClr val="tx2">
                <a:lumMod val="25000"/>
                <a:lumOff val="75000"/>
              </a:schemeClr>
            </a:gs>
          </a:gsLst>
          <a:lin ang="5400000" scaled="1"/>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 name="Straight Connector 9">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5B27F2-5648-D044-8D66-45EC869E1A5F}"/>
              </a:ext>
            </a:extLst>
          </p:cNvPr>
          <p:cNvSpPr>
            <a:spLocks noGrp="1"/>
          </p:cNvSpPr>
          <p:nvPr>
            <p:ph type="title"/>
          </p:nvPr>
        </p:nvSpPr>
        <p:spPr>
          <a:xfrm>
            <a:off x="1097280" y="758952"/>
            <a:ext cx="10058400" cy="3892168"/>
          </a:xfrm>
        </p:spPr>
        <p:txBody>
          <a:bodyPr vert="horz" lIns="91440" tIns="45720" rIns="91440" bIns="45720" rtlCol="0" anchor="b">
            <a:normAutofit/>
          </a:bodyPr>
          <a:lstStyle/>
          <a:p>
            <a:r>
              <a:rPr lang="en-US" sz="9600"/>
              <a:t>Problem Statement</a:t>
            </a:r>
          </a:p>
        </p:txBody>
      </p:sp>
      <p:sp>
        <p:nvSpPr>
          <p:cNvPr id="14" name="Rectangle 13">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A78D617C-A149-1D4A-B84F-6642F982767E}"/>
              </a:ext>
            </a:extLst>
          </p:cNvPr>
          <p:cNvSpPr>
            <a:spLocks noGrp="1"/>
          </p:cNvSpPr>
          <p:nvPr>
            <p:ph type="body" idx="1"/>
          </p:nvPr>
        </p:nvSpPr>
        <p:spPr>
          <a:xfrm>
            <a:off x="1100051" y="5225240"/>
            <a:ext cx="10058400" cy="1143000"/>
          </a:xfrm>
        </p:spPr>
        <p:txBody>
          <a:bodyPr vert="horz" lIns="91440" tIns="45720" rIns="91440" bIns="45720" rtlCol="0">
            <a:normAutofit/>
          </a:bodyPr>
          <a:lstStyle/>
          <a:p>
            <a:r>
              <a:rPr lang="en-US" dirty="0">
                <a:solidFill>
                  <a:srgbClr val="FFFFFF"/>
                </a:solidFill>
              </a:rPr>
              <a:t>This summary examines average daily call patterns and staffing efficiencies during a representative week </a:t>
            </a:r>
          </a:p>
        </p:txBody>
      </p:sp>
    </p:spTree>
    <p:extLst>
      <p:ext uri="{BB962C8B-B14F-4D97-AF65-F5344CB8AC3E}">
        <p14:creationId xmlns:p14="http://schemas.microsoft.com/office/powerpoint/2010/main" val="882119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a:extLst>
              <a:ext uri="{FF2B5EF4-FFF2-40B4-BE49-F238E27FC236}">
                <a16:creationId xmlns:a16="http://schemas.microsoft.com/office/drawing/2014/main" id="{70D64778-DB26-4239-8E72-E7FF204B9759}"/>
              </a:ext>
            </a:extLst>
          </p:cNvPr>
          <p:cNvPicPr>
            <a:picLocks noChangeAspect="1"/>
          </p:cNvPicPr>
          <p:nvPr/>
        </p:nvPicPr>
        <p:blipFill rotWithShape="1">
          <a:blip r:embed="rId3">
            <a:duotone>
              <a:schemeClr val="bg2">
                <a:shade val="45000"/>
                <a:satMod val="135000"/>
              </a:schemeClr>
              <a:prstClr val="white"/>
            </a:duotone>
            <a:alphaModFix amt="45000"/>
          </a:blip>
          <a:srcRect t="1220" b="14510"/>
          <a:stretch/>
        </p:blipFill>
        <p:spPr>
          <a:xfrm>
            <a:off x="0" y="-165100"/>
            <a:ext cx="12191980" cy="6857990"/>
          </a:xfrm>
          <a:prstGeom prst="rect">
            <a:avLst/>
          </a:prstGeom>
        </p:spPr>
      </p:pic>
      <p:sp>
        <p:nvSpPr>
          <p:cNvPr id="7" name="Title 6">
            <a:extLst>
              <a:ext uri="{FF2B5EF4-FFF2-40B4-BE49-F238E27FC236}">
                <a16:creationId xmlns:a16="http://schemas.microsoft.com/office/drawing/2014/main" id="{37900B6F-639E-2449-941B-EF3D8DEBB4D1}"/>
              </a:ext>
            </a:extLst>
          </p:cNvPr>
          <p:cNvSpPr>
            <a:spLocks noGrp="1"/>
          </p:cNvSpPr>
          <p:nvPr>
            <p:ph type="title"/>
          </p:nvPr>
        </p:nvSpPr>
        <p:spPr>
          <a:xfrm>
            <a:off x="1097280" y="286603"/>
            <a:ext cx="10058400" cy="1450757"/>
          </a:xfrm>
        </p:spPr>
        <p:txBody>
          <a:bodyPr>
            <a:normAutofit/>
          </a:bodyPr>
          <a:lstStyle/>
          <a:p>
            <a:r>
              <a:rPr lang="en-US" dirty="0">
                <a:solidFill>
                  <a:schemeClr val="accent1"/>
                </a:solidFill>
              </a:rPr>
              <a:t>The Data: Help Desk.xlsx</a:t>
            </a:r>
          </a:p>
        </p:txBody>
      </p:sp>
      <p:sp>
        <p:nvSpPr>
          <p:cNvPr id="27" name="Content Placeholder 26">
            <a:extLst>
              <a:ext uri="{FF2B5EF4-FFF2-40B4-BE49-F238E27FC236}">
                <a16:creationId xmlns:a16="http://schemas.microsoft.com/office/drawing/2014/main" id="{D96A137E-9990-CB48-926C-2B28BCA92D79}"/>
              </a:ext>
            </a:extLst>
          </p:cNvPr>
          <p:cNvSpPr>
            <a:spLocks noGrp="1"/>
          </p:cNvSpPr>
          <p:nvPr>
            <p:ph idx="1"/>
          </p:nvPr>
        </p:nvSpPr>
        <p:spPr>
          <a:xfrm>
            <a:off x="650559" y="2084133"/>
            <a:ext cx="5307479" cy="3760891"/>
          </a:xfrm>
        </p:spPr>
        <p:txBody>
          <a:bodyPr>
            <a:normAutofit lnSpcReduction="10000"/>
          </a:bodyPr>
          <a:lstStyle/>
          <a:p>
            <a:pPr>
              <a:buFont typeface="Arial" panose="020B0604020202020204" pitchFamily="34" charset="0"/>
              <a:buChar char="•"/>
            </a:pPr>
            <a:r>
              <a:rPr lang="en-US" dirty="0"/>
              <a:t>Sample of observations believed to represent typical call traffic at the help desk </a:t>
            </a:r>
          </a:p>
          <a:p>
            <a:pPr>
              <a:buFont typeface="Arial" panose="020B0604020202020204" pitchFamily="34" charset="0"/>
              <a:buChar char="•"/>
            </a:pPr>
            <a:r>
              <a:rPr lang="en-US" dirty="0"/>
              <a:t>Structure: 60 observations of 3 variables </a:t>
            </a:r>
          </a:p>
          <a:p>
            <a:pPr lvl="1">
              <a:buClr>
                <a:schemeClr val="accent1"/>
              </a:buClr>
              <a:buFont typeface="Arial" panose="020B0604020202020204" pitchFamily="34" charset="0"/>
              <a:buChar char="•"/>
            </a:pPr>
            <a:r>
              <a:rPr lang="en-US" dirty="0"/>
              <a:t>$Day – </a:t>
            </a:r>
            <a:r>
              <a:rPr lang="en-US" dirty="0" err="1"/>
              <a:t>chr</a:t>
            </a:r>
            <a:r>
              <a:rPr lang="en-US" dirty="0"/>
              <a:t> </a:t>
            </a:r>
          </a:p>
          <a:p>
            <a:pPr lvl="1">
              <a:buClr>
                <a:schemeClr val="accent1"/>
              </a:buClr>
              <a:buFont typeface="Arial" panose="020B0604020202020204" pitchFamily="34" charset="0"/>
              <a:buChar char="•"/>
            </a:pPr>
            <a:r>
              <a:rPr lang="en-US" dirty="0"/>
              <a:t>$Hour – </a:t>
            </a:r>
            <a:r>
              <a:rPr lang="en-US" dirty="0" err="1"/>
              <a:t>chr</a:t>
            </a:r>
            <a:r>
              <a:rPr lang="en-US" dirty="0"/>
              <a:t> </a:t>
            </a:r>
          </a:p>
          <a:p>
            <a:pPr lvl="1">
              <a:buClr>
                <a:schemeClr val="accent1"/>
              </a:buClr>
              <a:buFont typeface="Arial" panose="020B0604020202020204" pitchFamily="34" charset="0"/>
              <a:buChar char="•"/>
            </a:pPr>
            <a:r>
              <a:rPr lang="en-US" dirty="0"/>
              <a:t>$’Number of Calls’ – num</a:t>
            </a:r>
          </a:p>
          <a:p>
            <a:pPr>
              <a:buFont typeface="Arial" panose="020B0604020202020204" pitchFamily="34" charset="0"/>
              <a:buChar char="•"/>
            </a:pPr>
            <a:r>
              <a:rPr lang="en-US" dirty="0"/>
              <a:t>Summary:</a:t>
            </a:r>
          </a:p>
          <a:p>
            <a:pPr lvl="1">
              <a:buClr>
                <a:schemeClr val="accent1"/>
              </a:buClr>
              <a:buFont typeface="Arial" panose="020B0604020202020204" pitchFamily="34" charset="0"/>
              <a:buChar char="•"/>
            </a:pPr>
            <a:r>
              <a:rPr lang="en-US" dirty="0"/>
              <a:t>Mean as an int: </a:t>
            </a:r>
            <a:r>
              <a:rPr lang="en-US" b="1" dirty="0"/>
              <a:t>339 calls</a:t>
            </a:r>
          </a:p>
          <a:p>
            <a:pPr lvl="1">
              <a:buClr>
                <a:schemeClr val="accent1"/>
              </a:buClr>
              <a:buFont typeface="Arial" panose="020B0604020202020204" pitchFamily="34" charset="0"/>
              <a:buChar char="•"/>
            </a:pPr>
            <a:r>
              <a:rPr lang="en-US" dirty="0"/>
              <a:t>Median: 341</a:t>
            </a:r>
          </a:p>
          <a:p>
            <a:pPr lvl="1">
              <a:buClr>
                <a:schemeClr val="accent1"/>
              </a:buClr>
              <a:buFont typeface="Arial" panose="020B0604020202020204" pitchFamily="34" charset="0"/>
              <a:buChar char="•"/>
            </a:pPr>
            <a:r>
              <a:rPr lang="en-US" dirty="0"/>
              <a:t>Range: 1156 calls</a:t>
            </a:r>
          </a:p>
          <a:p>
            <a:pPr lvl="1">
              <a:buClr>
                <a:schemeClr val="accent2"/>
              </a:buClr>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ACB7BA74-4816-4992-9432-95ECB600F935}"/>
              </a:ext>
            </a:extLst>
          </p:cNvPr>
          <p:cNvPicPr>
            <a:picLocks noChangeAspect="1"/>
          </p:cNvPicPr>
          <p:nvPr/>
        </p:nvPicPr>
        <p:blipFill>
          <a:blip r:embed="rId4"/>
          <a:stretch>
            <a:fillRect/>
          </a:stretch>
        </p:blipFill>
        <p:spPr>
          <a:xfrm>
            <a:off x="6339338" y="4365550"/>
            <a:ext cx="4219575" cy="1171575"/>
          </a:xfrm>
          <a:prstGeom prst="rect">
            <a:avLst/>
          </a:prstGeom>
        </p:spPr>
      </p:pic>
      <p:pic>
        <p:nvPicPr>
          <p:cNvPr id="6" name="Picture 5">
            <a:extLst>
              <a:ext uri="{FF2B5EF4-FFF2-40B4-BE49-F238E27FC236}">
                <a16:creationId xmlns:a16="http://schemas.microsoft.com/office/drawing/2014/main" id="{452EAAD8-7ED3-402F-BEBC-EB7C644E0B51}"/>
              </a:ext>
            </a:extLst>
          </p:cNvPr>
          <p:cNvPicPr>
            <a:picLocks noChangeAspect="1"/>
          </p:cNvPicPr>
          <p:nvPr/>
        </p:nvPicPr>
        <p:blipFill>
          <a:blip r:embed="rId5"/>
          <a:stretch>
            <a:fillRect/>
          </a:stretch>
        </p:blipFill>
        <p:spPr>
          <a:xfrm>
            <a:off x="5252285" y="3107118"/>
            <a:ext cx="6572250" cy="714375"/>
          </a:xfrm>
          <a:prstGeom prst="rect">
            <a:avLst/>
          </a:prstGeom>
        </p:spPr>
      </p:pic>
    </p:spTree>
    <p:extLst>
      <p:ext uri="{BB962C8B-B14F-4D97-AF65-F5344CB8AC3E}">
        <p14:creationId xmlns:p14="http://schemas.microsoft.com/office/powerpoint/2010/main" val="135738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a:extLst>
              <a:ext uri="{FF2B5EF4-FFF2-40B4-BE49-F238E27FC236}">
                <a16:creationId xmlns:a16="http://schemas.microsoft.com/office/drawing/2014/main" id="{70D64778-DB26-4239-8E72-E7FF204B9759}"/>
              </a:ext>
            </a:extLst>
          </p:cNvPr>
          <p:cNvPicPr>
            <a:picLocks noChangeAspect="1"/>
          </p:cNvPicPr>
          <p:nvPr/>
        </p:nvPicPr>
        <p:blipFill rotWithShape="1">
          <a:blip r:embed="rId3">
            <a:duotone>
              <a:schemeClr val="bg2">
                <a:shade val="45000"/>
                <a:satMod val="135000"/>
              </a:schemeClr>
              <a:prstClr val="white"/>
            </a:duotone>
            <a:alphaModFix amt="45000"/>
          </a:blip>
          <a:srcRect t="1220" b="14510"/>
          <a:stretch/>
        </p:blipFill>
        <p:spPr>
          <a:xfrm>
            <a:off x="-2" y="-21758"/>
            <a:ext cx="12191980" cy="6857990"/>
          </a:xfrm>
          <a:prstGeom prst="rect">
            <a:avLst/>
          </a:prstGeom>
        </p:spPr>
      </p:pic>
      <p:sp>
        <p:nvSpPr>
          <p:cNvPr id="7" name="Title 6">
            <a:extLst>
              <a:ext uri="{FF2B5EF4-FFF2-40B4-BE49-F238E27FC236}">
                <a16:creationId xmlns:a16="http://schemas.microsoft.com/office/drawing/2014/main" id="{37900B6F-639E-2449-941B-EF3D8DEBB4D1}"/>
              </a:ext>
            </a:extLst>
          </p:cNvPr>
          <p:cNvSpPr>
            <a:spLocks noGrp="1"/>
          </p:cNvSpPr>
          <p:nvPr>
            <p:ph type="title"/>
          </p:nvPr>
        </p:nvSpPr>
        <p:spPr>
          <a:xfrm>
            <a:off x="1097280" y="286603"/>
            <a:ext cx="10058400" cy="1450757"/>
          </a:xfrm>
        </p:spPr>
        <p:txBody>
          <a:bodyPr>
            <a:normAutofit/>
          </a:bodyPr>
          <a:lstStyle/>
          <a:p>
            <a:r>
              <a:rPr lang="en-US" dirty="0">
                <a:solidFill>
                  <a:srgbClr val="0070C0"/>
                </a:solidFill>
              </a:rPr>
              <a:t>Data Cleansing</a:t>
            </a:r>
          </a:p>
        </p:txBody>
      </p:sp>
      <p:sp>
        <p:nvSpPr>
          <p:cNvPr id="27" name="Content Placeholder 26">
            <a:extLst>
              <a:ext uri="{FF2B5EF4-FFF2-40B4-BE49-F238E27FC236}">
                <a16:creationId xmlns:a16="http://schemas.microsoft.com/office/drawing/2014/main" id="{D96A137E-9990-CB48-926C-2B28BCA92D79}"/>
              </a:ext>
            </a:extLst>
          </p:cNvPr>
          <p:cNvSpPr>
            <a:spLocks noGrp="1"/>
          </p:cNvSpPr>
          <p:nvPr>
            <p:ph idx="1"/>
          </p:nvPr>
        </p:nvSpPr>
        <p:spPr>
          <a:xfrm>
            <a:off x="435955" y="2361999"/>
            <a:ext cx="3838162" cy="3760891"/>
          </a:xfrm>
        </p:spPr>
        <p:txBody>
          <a:bodyPr>
            <a:normAutofit/>
          </a:bodyPr>
          <a:lstStyle/>
          <a:p>
            <a:pPr>
              <a:buClr>
                <a:srgbClr val="0070C0"/>
              </a:buClr>
              <a:buFont typeface="Arial" panose="020B0604020202020204" pitchFamily="34" charset="0"/>
              <a:buChar char="•"/>
            </a:pPr>
            <a:r>
              <a:rPr lang="en-US" dirty="0"/>
              <a:t>Confirmed no missing (NA) values in data set </a:t>
            </a:r>
          </a:p>
          <a:p>
            <a:pPr>
              <a:buClr>
                <a:srgbClr val="0070C0"/>
              </a:buClr>
              <a:buFont typeface="Arial" panose="020B0604020202020204" pitchFamily="34" charset="0"/>
              <a:buChar char="•"/>
            </a:pPr>
            <a:r>
              <a:rPr lang="en-US" dirty="0"/>
              <a:t>Data contained negative values in ‘Number of Calls’ column</a:t>
            </a:r>
          </a:p>
          <a:p>
            <a:pPr lvl="1">
              <a:buClr>
                <a:srgbClr val="0070C0"/>
              </a:buClr>
              <a:buFont typeface="Arial" panose="020B0604020202020204" pitchFamily="34" charset="0"/>
              <a:buChar char="•"/>
            </a:pPr>
            <a:r>
              <a:rPr lang="en-US" dirty="0"/>
              <a:t>Recoded values to 0 </a:t>
            </a:r>
            <a:r>
              <a:rPr lang="en-US" sz="1800" dirty="0"/>
              <a:t>because it is the lowest observed value and most reasonable</a:t>
            </a:r>
          </a:p>
          <a:p>
            <a:pPr>
              <a:buClr>
                <a:srgbClr val="0070C0"/>
              </a:buClr>
              <a:buFont typeface="Arial" panose="020B0604020202020204" pitchFamily="34" charset="0"/>
              <a:buChar char="•"/>
            </a:pPr>
            <a:r>
              <a:rPr lang="en-US" dirty="0"/>
              <a:t>Conflicting values in ‘Day’ column</a:t>
            </a:r>
          </a:p>
          <a:p>
            <a:pPr lvl="1">
              <a:buClr>
                <a:srgbClr val="0070C0"/>
              </a:buClr>
              <a:buFont typeface="Arial" panose="020B0604020202020204" pitchFamily="34" charset="0"/>
              <a:buChar char="•"/>
            </a:pPr>
            <a:r>
              <a:rPr lang="en-US" dirty="0"/>
              <a:t> Recoded “Tue” values to “Tues” for uniformity</a:t>
            </a:r>
          </a:p>
          <a:p>
            <a:pPr>
              <a:buClr>
                <a:schemeClr val="accent2"/>
              </a:buClr>
              <a:buFont typeface="Arial" panose="020B0604020202020204" pitchFamily="34" charset="0"/>
              <a:buChar char="•"/>
            </a:pPr>
            <a:endParaRPr lang="en-US" dirty="0"/>
          </a:p>
          <a:p>
            <a:pPr lvl="1">
              <a:buClr>
                <a:schemeClr val="accent6"/>
              </a:buClr>
              <a:buFont typeface="Arial" panose="020B0604020202020204" pitchFamily="34" charset="0"/>
              <a:buChar char="•"/>
            </a:pPr>
            <a:endParaRPr lang="en-US" dirty="0"/>
          </a:p>
          <a:p>
            <a:pPr>
              <a:buClr>
                <a:schemeClr val="accent2"/>
              </a:buClr>
              <a:buFont typeface="Arial" panose="020B0604020202020204" pitchFamily="34" charset="0"/>
              <a:buChar char="•"/>
            </a:pPr>
            <a:endParaRPr lang="en-US" dirty="0"/>
          </a:p>
        </p:txBody>
      </p:sp>
      <p:sp>
        <p:nvSpPr>
          <p:cNvPr id="9" name="Arrow: Left 8">
            <a:extLst>
              <a:ext uri="{FF2B5EF4-FFF2-40B4-BE49-F238E27FC236}">
                <a16:creationId xmlns:a16="http://schemas.microsoft.com/office/drawing/2014/main" id="{43F548EA-1735-4C21-8670-BC499897C63C}"/>
              </a:ext>
            </a:extLst>
          </p:cNvPr>
          <p:cNvSpPr/>
          <p:nvPr/>
        </p:nvSpPr>
        <p:spPr>
          <a:xfrm>
            <a:off x="9708868" y="3725764"/>
            <a:ext cx="485141" cy="180266"/>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pic>
        <p:nvPicPr>
          <p:cNvPr id="11" name="Picture 10">
            <a:extLst>
              <a:ext uri="{FF2B5EF4-FFF2-40B4-BE49-F238E27FC236}">
                <a16:creationId xmlns:a16="http://schemas.microsoft.com/office/drawing/2014/main" id="{1E216532-72ED-4589-9B05-79FDAC70DFA3}"/>
              </a:ext>
            </a:extLst>
          </p:cNvPr>
          <p:cNvPicPr>
            <a:picLocks noChangeAspect="1"/>
          </p:cNvPicPr>
          <p:nvPr/>
        </p:nvPicPr>
        <p:blipFill>
          <a:blip r:embed="rId4"/>
          <a:stretch>
            <a:fillRect/>
          </a:stretch>
        </p:blipFill>
        <p:spPr>
          <a:xfrm>
            <a:off x="6593066" y="2361999"/>
            <a:ext cx="3047074" cy="3294134"/>
          </a:xfrm>
          <a:prstGeom prst="rect">
            <a:avLst/>
          </a:prstGeom>
        </p:spPr>
      </p:pic>
      <p:sp>
        <p:nvSpPr>
          <p:cNvPr id="16" name="TextBox 15">
            <a:extLst>
              <a:ext uri="{FF2B5EF4-FFF2-40B4-BE49-F238E27FC236}">
                <a16:creationId xmlns:a16="http://schemas.microsoft.com/office/drawing/2014/main" id="{DC6EB305-0B4D-4597-B91A-329BE4CFA654}"/>
              </a:ext>
            </a:extLst>
          </p:cNvPr>
          <p:cNvSpPr txBox="1"/>
          <p:nvPr/>
        </p:nvSpPr>
        <p:spPr>
          <a:xfrm>
            <a:off x="5031282" y="3464473"/>
            <a:ext cx="1493056" cy="461665"/>
          </a:xfrm>
          <a:prstGeom prst="rect">
            <a:avLst/>
          </a:prstGeom>
          <a:solidFill>
            <a:srgbClr val="0070C0"/>
          </a:solidFill>
        </p:spPr>
        <p:txBody>
          <a:bodyPr wrap="square" rtlCol="0">
            <a:spAutoFit/>
          </a:bodyPr>
          <a:lstStyle/>
          <a:p>
            <a:r>
              <a:rPr lang="en-US" sz="1200" dirty="0">
                <a:solidFill>
                  <a:schemeClr val="bg1"/>
                </a:solidFill>
              </a:rPr>
              <a:t>Values recoded from “Tue” to “Tues”</a:t>
            </a:r>
          </a:p>
        </p:txBody>
      </p:sp>
      <p:sp>
        <p:nvSpPr>
          <p:cNvPr id="18" name="TextBox 17">
            <a:extLst>
              <a:ext uri="{FF2B5EF4-FFF2-40B4-BE49-F238E27FC236}">
                <a16:creationId xmlns:a16="http://schemas.microsoft.com/office/drawing/2014/main" id="{962713EB-5609-47A7-94A4-CA57999AF876}"/>
              </a:ext>
            </a:extLst>
          </p:cNvPr>
          <p:cNvSpPr txBox="1"/>
          <p:nvPr/>
        </p:nvSpPr>
        <p:spPr>
          <a:xfrm>
            <a:off x="10359816" y="3509442"/>
            <a:ext cx="1591728" cy="646331"/>
          </a:xfrm>
          <a:prstGeom prst="rect">
            <a:avLst/>
          </a:prstGeom>
          <a:solidFill>
            <a:srgbClr val="0070C0"/>
          </a:solidFill>
        </p:spPr>
        <p:txBody>
          <a:bodyPr wrap="square" rtlCol="0">
            <a:spAutoFit/>
          </a:bodyPr>
          <a:lstStyle/>
          <a:p>
            <a:r>
              <a:rPr lang="en-US" sz="1200" dirty="0">
                <a:solidFill>
                  <a:schemeClr val="bg1"/>
                </a:solidFill>
              </a:rPr>
              <a:t>One of the negative values in the data set that we recoded to 0</a:t>
            </a:r>
          </a:p>
        </p:txBody>
      </p:sp>
    </p:spTree>
    <p:extLst>
      <p:ext uri="{BB962C8B-B14F-4D97-AF65-F5344CB8AC3E}">
        <p14:creationId xmlns:p14="http://schemas.microsoft.com/office/powerpoint/2010/main" val="2880960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a:extLst>
              <a:ext uri="{FF2B5EF4-FFF2-40B4-BE49-F238E27FC236}">
                <a16:creationId xmlns:a16="http://schemas.microsoft.com/office/drawing/2014/main" id="{70D64778-DB26-4239-8E72-E7FF204B9759}"/>
              </a:ext>
            </a:extLst>
          </p:cNvPr>
          <p:cNvPicPr>
            <a:picLocks noChangeAspect="1"/>
          </p:cNvPicPr>
          <p:nvPr/>
        </p:nvPicPr>
        <p:blipFill rotWithShape="1">
          <a:blip r:embed="rId3">
            <a:duotone>
              <a:schemeClr val="bg2">
                <a:shade val="45000"/>
                <a:satMod val="135000"/>
              </a:schemeClr>
              <a:prstClr val="white"/>
            </a:duotone>
            <a:alphaModFix amt="45000"/>
          </a:blip>
          <a:srcRect t="1220" b="14510"/>
          <a:stretch/>
        </p:blipFill>
        <p:spPr>
          <a:xfrm>
            <a:off x="0" y="0"/>
            <a:ext cx="12191980" cy="6857990"/>
          </a:xfrm>
          <a:prstGeom prst="rect">
            <a:avLst/>
          </a:prstGeom>
        </p:spPr>
      </p:pic>
      <p:sp>
        <p:nvSpPr>
          <p:cNvPr id="7" name="Title 6">
            <a:extLst>
              <a:ext uri="{FF2B5EF4-FFF2-40B4-BE49-F238E27FC236}">
                <a16:creationId xmlns:a16="http://schemas.microsoft.com/office/drawing/2014/main" id="{37900B6F-639E-2449-941B-EF3D8DEBB4D1}"/>
              </a:ext>
            </a:extLst>
          </p:cNvPr>
          <p:cNvSpPr>
            <a:spLocks noGrp="1"/>
          </p:cNvSpPr>
          <p:nvPr>
            <p:ph type="title"/>
          </p:nvPr>
        </p:nvSpPr>
        <p:spPr>
          <a:xfrm>
            <a:off x="1097280" y="286603"/>
            <a:ext cx="10058400" cy="1450757"/>
          </a:xfrm>
        </p:spPr>
        <p:txBody>
          <a:bodyPr>
            <a:normAutofit/>
          </a:bodyPr>
          <a:lstStyle/>
          <a:p>
            <a:r>
              <a:rPr lang="en-US" dirty="0">
                <a:solidFill>
                  <a:schemeClr val="accent4"/>
                </a:solidFill>
              </a:rPr>
              <a:t>EDA</a:t>
            </a:r>
          </a:p>
        </p:txBody>
      </p:sp>
      <p:sp>
        <p:nvSpPr>
          <p:cNvPr id="27" name="Content Placeholder 26">
            <a:extLst>
              <a:ext uri="{FF2B5EF4-FFF2-40B4-BE49-F238E27FC236}">
                <a16:creationId xmlns:a16="http://schemas.microsoft.com/office/drawing/2014/main" id="{D96A137E-9990-CB48-926C-2B28BCA92D79}"/>
              </a:ext>
            </a:extLst>
          </p:cNvPr>
          <p:cNvSpPr>
            <a:spLocks noGrp="1"/>
          </p:cNvSpPr>
          <p:nvPr>
            <p:ph idx="1"/>
          </p:nvPr>
        </p:nvSpPr>
        <p:spPr>
          <a:xfrm>
            <a:off x="591369" y="2313202"/>
            <a:ext cx="4025225" cy="3760891"/>
          </a:xfrm>
        </p:spPr>
        <p:txBody>
          <a:bodyPr>
            <a:normAutofit/>
          </a:bodyPr>
          <a:lstStyle/>
          <a:p>
            <a:pPr>
              <a:buClr>
                <a:schemeClr val="accent4"/>
              </a:buClr>
              <a:buFont typeface="Arial" panose="020B0604020202020204" pitchFamily="34" charset="0"/>
              <a:buChar char="•"/>
            </a:pPr>
            <a:r>
              <a:rPr lang="en-US" sz="2400" dirty="0"/>
              <a:t>In order to analyze and make predictions on the data we first looked at reordering the values</a:t>
            </a:r>
          </a:p>
          <a:p>
            <a:pPr marL="0" indent="0">
              <a:buClr>
                <a:schemeClr val="accent4"/>
              </a:buClr>
              <a:buNone/>
            </a:pPr>
            <a:endParaRPr lang="en-US" sz="2400" dirty="0"/>
          </a:p>
          <a:p>
            <a:pPr>
              <a:buClr>
                <a:schemeClr val="accent4"/>
              </a:buClr>
              <a:buFont typeface="Arial" panose="020B0604020202020204" pitchFamily="34" charset="0"/>
              <a:buChar char="•"/>
            </a:pPr>
            <a:r>
              <a:rPr lang="en-US" sz="2400" dirty="0"/>
              <a:t>Used </a:t>
            </a:r>
            <a:r>
              <a:rPr lang="en-US" sz="2400" dirty="0" err="1"/>
              <a:t>dplyr</a:t>
            </a:r>
            <a:r>
              <a:rPr lang="en-US" sz="2400" dirty="0"/>
              <a:t> library to sum the ‘Number of Calls’ grouped by ‘Day’</a:t>
            </a:r>
          </a:p>
          <a:p>
            <a:pPr>
              <a:buClr>
                <a:schemeClr val="accent6"/>
              </a:buClr>
              <a:buFont typeface="Arial" panose="020B0604020202020204" pitchFamily="34" charset="0"/>
              <a:buChar char="•"/>
            </a:pPr>
            <a:endParaRPr lang="en-US" sz="2400" dirty="0"/>
          </a:p>
          <a:p>
            <a:pPr marL="201168" lvl="1" indent="0">
              <a:buClr>
                <a:schemeClr val="accent6"/>
              </a:buClr>
              <a:buNone/>
            </a:pPr>
            <a:endParaRPr lang="en-US" sz="2200" dirty="0"/>
          </a:p>
        </p:txBody>
      </p:sp>
      <p:pic>
        <p:nvPicPr>
          <p:cNvPr id="4" name="Picture 3">
            <a:extLst>
              <a:ext uri="{FF2B5EF4-FFF2-40B4-BE49-F238E27FC236}">
                <a16:creationId xmlns:a16="http://schemas.microsoft.com/office/drawing/2014/main" id="{4420AE4B-86C3-4174-A1B2-AB99D4BC058A}"/>
              </a:ext>
            </a:extLst>
          </p:cNvPr>
          <p:cNvPicPr>
            <a:picLocks noChangeAspect="1"/>
          </p:cNvPicPr>
          <p:nvPr/>
        </p:nvPicPr>
        <p:blipFill>
          <a:blip r:embed="rId4"/>
          <a:stretch>
            <a:fillRect/>
          </a:stretch>
        </p:blipFill>
        <p:spPr>
          <a:xfrm>
            <a:off x="5127994" y="2517235"/>
            <a:ext cx="6552586" cy="1450757"/>
          </a:xfrm>
          <a:prstGeom prst="rect">
            <a:avLst/>
          </a:prstGeom>
        </p:spPr>
      </p:pic>
      <p:sp>
        <p:nvSpPr>
          <p:cNvPr id="12" name="TextBox 11">
            <a:extLst>
              <a:ext uri="{FF2B5EF4-FFF2-40B4-BE49-F238E27FC236}">
                <a16:creationId xmlns:a16="http://schemas.microsoft.com/office/drawing/2014/main" id="{FE7BEE1E-51BA-4978-8E9B-FB45662AB442}"/>
              </a:ext>
            </a:extLst>
          </p:cNvPr>
          <p:cNvSpPr txBox="1"/>
          <p:nvPr/>
        </p:nvSpPr>
        <p:spPr>
          <a:xfrm>
            <a:off x="6749118" y="2105657"/>
            <a:ext cx="3456422" cy="276999"/>
          </a:xfrm>
          <a:prstGeom prst="rect">
            <a:avLst/>
          </a:prstGeom>
          <a:solidFill>
            <a:schemeClr val="accent4">
              <a:lumMod val="20000"/>
              <a:lumOff val="80000"/>
            </a:schemeClr>
          </a:solidFill>
        </p:spPr>
        <p:txBody>
          <a:bodyPr wrap="square">
            <a:spAutoFit/>
          </a:bodyPr>
          <a:lstStyle/>
          <a:p>
            <a:pPr>
              <a:buClr>
                <a:schemeClr val="accent6"/>
              </a:buClr>
            </a:pPr>
            <a:r>
              <a:rPr lang="en-US" sz="1200" dirty="0"/>
              <a:t>Converted to dataframe, sliced data, and transposed </a:t>
            </a:r>
          </a:p>
        </p:txBody>
      </p:sp>
      <p:sp>
        <p:nvSpPr>
          <p:cNvPr id="15" name="TextBox 14">
            <a:extLst>
              <a:ext uri="{FF2B5EF4-FFF2-40B4-BE49-F238E27FC236}">
                <a16:creationId xmlns:a16="http://schemas.microsoft.com/office/drawing/2014/main" id="{6DFA8652-2693-47AF-B4ED-D9E30775E9DF}"/>
              </a:ext>
            </a:extLst>
          </p:cNvPr>
          <p:cNvSpPr txBox="1"/>
          <p:nvPr/>
        </p:nvSpPr>
        <p:spPr>
          <a:xfrm>
            <a:off x="8397380" y="4951325"/>
            <a:ext cx="3203251" cy="461665"/>
          </a:xfrm>
          <a:prstGeom prst="rect">
            <a:avLst/>
          </a:prstGeom>
          <a:solidFill>
            <a:schemeClr val="accent4">
              <a:lumMod val="20000"/>
              <a:lumOff val="80000"/>
            </a:schemeClr>
          </a:solidFill>
        </p:spPr>
        <p:txBody>
          <a:bodyPr wrap="square">
            <a:spAutoFit/>
          </a:bodyPr>
          <a:lstStyle/>
          <a:p>
            <a:pPr>
              <a:buClr>
                <a:schemeClr val="accent6"/>
              </a:buClr>
            </a:pPr>
            <a:r>
              <a:rPr lang="en-US" sz="1200" dirty="0"/>
              <a:t>Clearly see Mondays have heaviest volume of calls with 2x the next day which is Thursday</a:t>
            </a:r>
          </a:p>
        </p:txBody>
      </p:sp>
      <p:pic>
        <p:nvPicPr>
          <p:cNvPr id="9" name="Picture 8">
            <a:extLst>
              <a:ext uri="{FF2B5EF4-FFF2-40B4-BE49-F238E27FC236}">
                <a16:creationId xmlns:a16="http://schemas.microsoft.com/office/drawing/2014/main" id="{DD2C500C-021B-4EC2-A495-FE4AD6A67A90}"/>
              </a:ext>
            </a:extLst>
          </p:cNvPr>
          <p:cNvPicPr>
            <a:picLocks noChangeAspect="1"/>
          </p:cNvPicPr>
          <p:nvPr/>
        </p:nvPicPr>
        <p:blipFill>
          <a:blip r:embed="rId5"/>
          <a:stretch>
            <a:fillRect/>
          </a:stretch>
        </p:blipFill>
        <p:spPr>
          <a:xfrm>
            <a:off x="6693532" y="4514149"/>
            <a:ext cx="1499457" cy="1509798"/>
          </a:xfrm>
          <a:prstGeom prst="rect">
            <a:avLst/>
          </a:prstGeom>
        </p:spPr>
      </p:pic>
    </p:spTree>
    <p:extLst>
      <p:ext uri="{BB962C8B-B14F-4D97-AF65-F5344CB8AC3E}">
        <p14:creationId xmlns:p14="http://schemas.microsoft.com/office/powerpoint/2010/main" val="3798926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a:extLst>
              <a:ext uri="{FF2B5EF4-FFF2-40B4-BE49-F238E27FC236}">
                <a16:creationId xmlns:a16="http://schemas.microsoft.com/office/drawing/2014/main" id="{70D64778-DB26-4239-8E72-E7FF204B9759}"/>
              </a:ext>
            </a:extLst>
          </p:cNvPr>
          <p:cNvPicPr>
            <a:picLocks noChangeAspect="1"/>
          </p:cNvPicPr>
          <p:nvPr/>
        </p:nvPicPr>
        <p:blipFill rotWithShape="1">
          <a:blip r:embed="rId3">
            <a:duotone>
              <a:schemeClr val="bg2">
                <a:shade val="45000"/>
                <a:satMod val="135000"/>
              </a:schemeClr>
              <a:prstClr val="white"/>
            </a:duotone>
            <a:alphaModFix amt="45000"/>
          </a:blip>
          <a:srcRect t="1220" b="14510"/>
          <a:stretch/>
        </p:blipFill>
        <p:spPr>
          <a:xfrm>
            <a:off x="0" y="0"/>
            <a:ext cx="12191980" cy="6857990"/>
          </a:xfrm>
          <a:prstGeom prst="rect">
            <a:avLst/>
          </a:prstGeom>
        </p:spPr>
      </p:pic>
      <p:sp>
        <p:nvSpPr>
          <p:cNvPr id="7" name="Title 6">
            <a:extLst>
              <a:ext uri="{FF2B5EF4-FFF2-40B4-BE49-F238E27FC236}">
                <a16:creationId xmlns:a16="http://schemas.microsoft.com/office/drawing/2014/main" id="{37900B6F-639E-2449-941B-EF3D8DEBB4D1}"/>
              </a:ext>
            </a:extLst>
          </p:cNvPr>
          <p:cNvSpPr>
            <a:spLocks noGrp="1"/>
          </p:cNvSpPr>
          <p:nvPr>
            <p:ph type="title"/>
          </p:nvPr>
        </p:nvSpPr>
        <p:spPr>
          <a:xfrm>
            <a:off x="1097280" y="286603"/>
            <a:ext cx="10058400" cy="1450757"/>
          </a:xfrm>
        </p:spPr>
        <p:txBody>
          <a:bodyPr>
            <a:normAutofit/>
          </a:bodyPr>
          <a:lstStyle/>
          <a:p>
            <a:r>
              <a:rPr lang="en-US" dirty="0">
                <a:solidFill>
                  <a:schemeClr val="accent4"/>
                </a:solidFill>
              </a:rPr>
              <a:t>EDA Continued</a:t>
            </a:r>
          </a:p>
        </p:txBody>
      </p:sp>
      <p:sp>
        <p:nvSpPr>
          <p:cNvPr id="27" name="Content Placeholder 26">
            <a:extLst>
              <a:ext uri="{FF2B5EF4-FFF2-40B4-BE49-F238E27FC236}">
                <a16:creationId xmlns:a16="http://schemas.microsoft.com/office/drawing/2014/main" id="{D96A137E-9990-CB48-926C-2B28BCA92D79}"/>
              </a:ext>
            </a:extLst>
          </p:cNvPr>
          <p:cNvSpPr>
            <a:spLocks noGrp="1"/>
          </p:cNvSpPr>
          <p:nvPr>
            <p:ph idx="1"/>
          </p:nvPr>
        </p:nvSpPr>
        <p:spPr>
          <a:xfrm>
            <a:off x="642938" y="2108201"/>
            <a:ext cx="3671887" cy="3760891"/>
          </a:xfrm>
        </p:spPr>
        <p:txBody>
          <a:bodyPr>
            <a:normAutofit fontScale="92500" lnSpcReduction="10000"/>
          </a:bodyPr>
          <a:lstStyle/>
          <a:p>
            <a:pPr marL="285750" indent="-285750">
              <a:buClr>
                <a:schemeClr val="accent4"/>
              </a:buClr>
              <a:buFont typeface="Arial" panose="020B0604020202020204" pitchFamily="34" charset="0"/>
              <a:buChar char="•"/>
            </a:pPr>
            <a:r>
              <a:rPr lang="en-US" dirty="0"/>
              <a:t>Chose mean as statistic that will provide best recommendation to management</a:t>
            </a:r>
          </a:p>
          <a:p>
            <a:pPr marL="285750" indent="-285750">
              <a:buClr>
                <a:schemeClr val="accent4"/>
              </a:buClr>
              <a:buFont typeface="Arial" panose="020B0604020202020204" pitchFamily="34" charset="0"/>
              <a:buChar char="•"/>
            </a:pPr>
            <a:r>
              <a:rPr lang="en-US" dirty="0"/>
              <a:t>Calculated and created ‘Mean Calls by Day’ and ‘Mean Calls by Shift’ variables</a:t>
            </a:r>
          </a:p>
          <a:p>
            <a:pPr marL="285750" indent="-285750">
              <a:buClr>
                <a:schemeClr val="accent4"/>
              </a:buClr>
              <a:buFont typeface="Arial" panose="020B0604020202020204" pitchFamily="34" charset="0"/>
              <a:buChar char="•"/>
            </a:pPr>
            <a:r>
              <a:rPr lang="en-US" dirty="0"/>
              <a:t>Divided these variables by 17 (average number of calls/employee/two-hour shift) to derive: </a:t>
            </a:r>
          </a:p>
          <a:p>
            <a:pPr marL="578358" lvl="1" indent="-285750">
              <a:buClr>
                <a:schemeClr val="accent4"/>
              </a:buClr>
              <a:buFont typeface="Arial" panose="020B0604020202020204" pitchFamily="34" charset="0"/>
              <a:buChar char="•"/>
            </a:pPr>
            <a:r>
              <a:rPr lang="en-US" dirty="0"/>
              <a:t>‘Mean Staff by Day’</a:t>
            </a:r>
          </a:p>
          <a:p>
            <a:pPr marL="578358" lvl="1" indent="-285750">
              <a:buClr>
                <a:schemeClr val="accent4"/>
              </a:buClr>
              <a:buFont typeface="Arial" panose="020B0604020202020204" pitchFamily="34" charset="0"/>
              <a:buChar char="•"/>
            </a:pPr>
            <a:r>
              <a:rPr lang="en-US" dirty="0"/>
              <a:t> ‘Mean Staff by Shift’</a:t>
            </a:r>
          </a:p>
        </p:txBody>
      </p:sp>
      <p:sp>
        <p:nvSpPr>
          <p:cNvPr id="3" name="TextBox 2">
            <a:extLst>
              <a:ext uri="{FF2B5EF4-FFF2-40B4-BE49-F238E27FC236}">
                <a16:creationId xmlns:a16="http://schemas.microsoft.com/office/drawing/2014/main" id="{79CFFCDC-BB86-42B9-AFE0-8E81189351BE}"/>
              </a:ext>
            </a:extLst>
          </p:cNvPr>
          <p:cNvSpPr txBox="1"/>
          <p:nvPr/>
        </p:nvSpPr>
        <p:spPr>
          <a:xfrm>
            <a:off x="4728410" y="2765536"/>
            <a:ext cx="1325459" cy="276999"/>
          </a:xfrm>
          <a:prstGeom prst="rect">
            <a:avLst/>
          </a:prstGeom>
          <a:solidFill>
            <a:schemeClr val="accent4">
              <a:lumMod val="20000"/>
              <a:lumOff val="80000"/>
            </a:schemeClr>
          </a:solidFill>
        </p:spPr>
        <p:txBody>
          <a:bodyPr wrap="square" rtlCol="0">
            <a:spAutoFit/>
          </a:bodyPr>
          <a:lstStyle/>
          <a:p>
            <a:r>
              <a:rPr lang="en-US" sz="1200" dirty="0"/>
              <a:t>Mean Calls by Day</a:t>
            </a:r>
          </a:p>
        </p:txBody>
      </p:sp>
      <p:pic>
        <p:nvPicPr>
          <p:cNvPr id="6" name="Picture 5">
            <a:extLst>
              <a:ext uri="{FF2B5EF4-FFF2-40B4-BE49-F238E27FC236}">
                <a16:creationId xmlns:a16="http://schemas.microsoft.com/office/drawing/2014/main" id="{88860396-E407-46E0-9F88-B359BECD8BE6}"/>
              </a:ext>
            </a:extLst>
          </p:cNvPr>
          <p:cNvPicPr>
            <a:picLocks noChangeAspect="1"/>
          </p:cNvPicPr>
          <p:nvPr/>
        </p:nvPicPr>
        <p:blipFill>
          <a:blip r:embed="rId4"/>
          <a:stretch>
            <a:fillRect/>
          </a:stretch>
        </p:blipFill>
        <p:spPr>
          <a:xfrm>
            <a:off x="4779834" y="3158020"/>
            <a:ext cx="1161771" cy="1153921"/>
          </a:xfrm>
          <a:prstGeom prst="rect">
            <a:avLst/>
          </a:prstGeom>
        </p:spPr>
      </p:pic>
      <p:pic>
        <p:nvPicPr>
          <p:cNvPr id="8" name="Picture 7">
            <a:extLst>
              <a:ext uri="{FF2B5EF4-FFF2-40B4-BE49-F238E27FC236}">
                <a16:creationId xmlns:a16="http://schemas.microsoft.com/office/drawing/2014/main" id="{93C1EE83-C1DA-40E5-9F3F-893F77C21078}"/>
              </a:ext>
            </a:extLst>
          </p:cNvPr>
          <p:cNvPicPr>
            <a:picLocks noChangeAspect="1"/>
          </p:cNvPicPr>
          <p:nvPr/>
        </p:nvPicPr>
        <p:blipFill>
          <a:blip r:embed="rId5"/>
          <a:stretch>
            <a:fillRect/>
          </a:stretch>
        </p:blipFill>
        <p:spPr>
          <a:xfrm>
            <a:off x="6418210" y="2621941"/>
            <a:ext cx="1152829" cy="2373472"/>
          </a:xfrm>
          <a:prstGeom prst="rect">
            <a:avLst/>
          </a:prstGeom>
        </p:spPr>
      </p:pic>
      <p:sp>
        <p:nvSpPr>
          <p:cNvPr id="10" name="TextBox 9">
            <a:extLst>
              <a:ext uri="{FF2B5EF4-FFF2-40B4-BE49-F238E27FC236}">
                <a16:creationId xmlns:a16="http://schemas.microsoft.com/office/drawing/2014/main" id="{85A83F15-79E9-4EBC-AF24-2DA02C22DA9C}"/>
              </a:ext>
            </a:extLst>
          </p:cNvPr>
          <p:cNvSpPr txBox="1"/>
          <p:nvPr/>
        </p:nvSpPr>
        <p:spPr>
          <a:xfrm>
            <a:off x="6317153" y="2282676"/>
            <a:ext cx="1371722" cy="276999"/>
          </a:xfrm>
          <a:prstGeom prst="rect">
            <a:avLst/>
          </a:prstGeom>
          <a:solidFill>
            <a:schemeClr val="accent4">
              <a:lumMod val="20000"/>
              <a:lumOff val="80000"/>
            </a:schemeClr>
          </a:solidFill>
        </p:spPr>
        <p:txBody>
          <a:bodyPr wrap="none" rtlCol="0">
            <a:spAutoFit/>
          </a:bodyPr>
          <a:lstStyle/>
          <a:p>
            <a:r>
              <a:rPr lang="en-US" sz="1200" dirty="0"/>
              <a:t>Mean Calls by Shift</a:t>
            </a:r>
          </a:p>
        </p:txBody>
      </p:sp>
      <p:sp>
        <p:nvSpPr>
          <p:cNvPr id="11" name="Arrow: Right 10">
            <a:extLst>
              <a:ext uri="{FF2B5EF4-FFF2-40B4-BE49-F238E27FC236}">
                <a16:creationId xmlns:a16="http://schemas.microsoft.com/office/drawing/2014/main" id="{07AA9E92-45C4-4C85-9ECD-1BAAE9412CF6}"/>
              </a:ext>
            </a:extLst>
          </p:cNvPr>
          <p:cNvSpPr/>
          <p:nvPr/>
        </p:nvSpPr>
        <p:spPr>
          <a:xfrm>
            <a:off x="7877177" y="3428995"/>
            <a:ext cx="964819" cy="882946"/>
          </a:xfrm>
          <a:prstGeom prst="rightArrow">
            <a:avLst/>
          </a:prstGeom>
          <a:solidFill>
            <a:schemeClr val="accent4">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61C2D4F4-69CD-4FD2-B625-ACC34A0281A3}"/>
              </a:ext>
            </a:extLst>
          </p:cNvPr>
          <p:cNvPicPr>
            <a:picLocks noChangeAspect="1"/>
          </p:cNvPicPr>
          <p:nvPr/>
        </p:nvPicPr>
        <p:blipFill>
          <a:blip r:embed="rId6"/>
          <a:stretch>
            <a:fillRect/>
          </a:stretch>
        </p:blipFill>
        <p:spPr>
          <a:xfrm>
            <a:off x="9140377" y="3158020"/>
            <a:ext cx="1173185" cy="1157543"/>
          </a:xfrm>
          <a:prstGeom prst="rect">
            <a:avLst/>
          </a:prstGeom>
        </p:spPr>
      </p:pic>
      <p:sp>
        <p:nvSpPr>
          <p:cNvPr id="13" name="TextBox 12">
            <a:extLst>
              <a:ext uri="{FF2B5EF4-FFF2-40B4-BE49-F238E27FC236}">
                <a16:creationId xmlns:a16="http://schemas.microsoft.com/office/drawing/2014/main" id="{73664975-26D8-4F8D-97F2-6F3428A46890}"/>
              </a:ext>
            </a:extLst>
          </p:cNvPr>
          <p:cNvSpPr txBox="1"/>
          <p:nvPr/>
        </p:nvSpPr>
        <p:spPr>
          <a:xfrm>
            <a:off x="9064239" y="2765535"/>
            <a:ext cx="1325459" cy="276999"/>
          </a:xfrm>
          <a:prstGeom prst="rect">
            <a:avLst/>
          </a:prstGeom>
          <a:solidFill>
            <a:schemeClr val="accent4">
              <a:lumMod val="20000"/>
              <a:lumOff val="80000"/>
            </a:schemeClr>
          </a:solidFill>
        </p:spPr>
        <p:txBody>
          <a:bodyPr wrap="square" rtlCol="0">
            <a:spAutoFit/>
          </a:bodyPr>
          <a:lstStyle/>
          <a:p>
            <a:r>
              <a:rPr lang="en-US" sz="1200" dirty="0"/>
              <a:t>Mean Staff by Day</a:t>
            </a:r>
          </a:p>
        </p:txBody>
      </p:sp>
      <p:pic>
        <p:nvPicPr>
          <p:cNvPr id="14" name="Picture 13">
            <a:extLst>
              <a:ext uri="{FF2B5EF4-FFF2-40B4-BE49-F238E27FC236}">
                <a16:creationId xmlns:a16="http://schemas.microsoft.com/office/drawing/2014/main" id="{86D44C4B-BD8E-423E-AA07-AD83FA23A493}"/>
              </a:ext>
            </a:extLst>
          </p:cNvPr>
          <p:cNvPicPr>
            <a:picLocks noChangeAspect="1"/>
          </p:cNvPicPr>
          <p:nvPr/>
        </p:nvPicPr>
        <p:blipFill>
          <a:blip r:embed="rId7"/>
          <a:stretch>
            <a:fillRect/>
          </a:stretch>
        </p:blipFill>
        <p:spPr>
          <a:xfrm>
            <a:off x="10763616" y="2621942"/>
            <a:ext cx="1130581" cy="2373472"/>
          </a:xfrm>
          <a:prstGeom prst="rect">
            <a:avLst/>
          </a:prstGeom>
        </p:spPr>
      </p:pic>
      <p:sp>
        <p:nvSpPr>
          <p:cNvPr id="16" name="TextBox 15">
            <a:extLst>
              <a:ext uri="{FF2B5EF4-FFF2-40B4-BE49-F238E27FC236}">
                <a16:creationId xmlns:a16="http://schemas.microsoft.com/office/drawing/2014/main" id="{727DBE1E-AD29-43DD-8845-29461D5829D2}"/>
              </a:ext>
            </a:extLst>
          </p:cNvPr>
          <p:cNvSpPr txBox="1"/>
          <p:nvPr/>
        </p:nvSpPr>
        <p:spPr>
          <a:xfrm>
            <a:off x="10643045" y="2253149"/>
            <a:ext cx="1369093" cy="276999"/>
          </a:xfrm>
          <a:prstGeom prst="rect">
            <a:avLst/>
          </a:prstGeom>
          <a:solidFill>
            <a:schemeClr val="accent4">
              <a:lumMod val="20000"/>
              <a:lumOff val="80000"/>
            </a:schemeClr>
          </a:solidFill>
        </p:spPr>
        <p:txBody>
          <a:bodyPr wrap="none" rtlCol="0">
            <a:spAutoFit/>
          </a:bodyPr>
          <a:lstStyle/>
          <a:p>
            <a:r>
              <a:rPr lang="en-US" sz="1200" dirty="0"/>
              <a:t>Mean Staff by Shift</a:t>
            </a:r>
          </a:p>
        </p:txBody>
      </p:sp>
    </p:spTree>
    <p:extLst>
      <p:ext uri="{BB962C8B-B14F-4D97-AF65-F5344CB8AC3E}">
        <p14:creationId xmlns:p14="http://schemas.microsoft.com/office/powerpoint/2010/main" val="3197210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B0E58038-8ACE-4AD9-B404-25C603550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a:extLst>
              <a:ext uri="{FF2B5EF4-FFF2-40B4-BE49-F238E27FC236}">
                <a16:creationId xmlns:a16="http://schemas.microsoft.com/office/drawing/2014/main" id="{70D64778-DB26-4239-8E72-E7FF204B9759}"/>
              </a:ext>
            </a:extLst>
          </p:cNvPr>
          <p:cNvPicPr>
            <a:picLocks noChangeAspect="1"/>
          </p:cNvPicPr>
          <p:nvPr/>
        </p:nvPicPr>
        <p:blipFill rotWithShape="1">
          <a:blip r:embed="rId2">
            <a:duotone>
              <a:schemeClr val="bg2">
                <a:shade val="45000"/>
                <a:satMod val="135000"/>
              </a:schemeClr>
              <a:prstClr val="white"/>
            </a:duotone>
            <a:alphaModFix amt="45000"/>
          </a:blip>
          <a:srcRect t="1220" b="14510"/>
          <a:stretch/>
        </p:blipFill>
        <p:spPr>
          <a:xfrm>
            <a:off x="20" y="10"/>
            <a:ext cx="12191980" cy="6857990"/>
          </a:xfrm>
          <a:prstGeom prst="rect">
            <a:avLst/>
          </a:prstGeom>
        </p:spPr>
      </p:pic>
      <p:sp>
        <p:nvSpPr>
          <p:cNvPr id="7" name="Title 6">
            <a:extLst>
              <a:ext uri="{FF2B5EF4-FFF2-40B4-BE49-F238E27FC236}">
                <a16:creationId xmlns:a16="http://schemas.microsoft.com/office/drawing/2014/main" id="{37900B6F-639E-2449-941B-EF3D8DEBB4D1}"/>
              </a:ext>
            </a:extLst>
          </p:cNvPr>
          <p:cNvSpPr>
            <a:spLocks noGrp="1"/>
          </p:cNvSpPr>
          <p:nvPr>
            <p:ph type="title"/>
          </p:nvPr>
        </p:nvSpPr>
        <p:spPr>
          <a:xfrm>
            <a:off x="1097280" y="286603"/>
            <a:ext cx="10058400" cy="1450757"/>
          </a:xfrm>
        </p:spPr>
        <p:txBody>
          <a:bodyPr>
            <a:normAutofit/>
          </a:bodyPr>
          <a:lstStyle/>
          <a:p>
            <a:r>
              <a:rPr lang="en-US" dirty="0">
                <a:solidFill>
                  <a:schemeClr val="accent6"/>
                </a:solidFill>
              </a:rPr>
              <a:t>Major Findings</a:t>
            </a:r>
          </a:p>
        </p:txBody>
      </p:sp>
      <p:cxnSp>
        <p:nvCxnSpPr>
          <p:cNvPr id="44" name="Straight Connector 43">
            <a:extLst>
              <a:ext uri="{FF2B5EF4-FFF2-40B4-BE49-F238E27FC236}">
                <a16:creationId xmlns:a16="http://schemas.microsoft.com/office/drawing/2014/main" id="{38A34772-9011-42B5-AA63-FD6DEC92EE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9107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Content Placeholder 26">
            <a:extLst>
              <a:ext uri="{FF2B5EF4-FFF2-40B4-BE49-F238E27FC236}">
                <a16:creationId xmlns:a16="http://schemas.microsoft.com/office/drawing/2014/main" id="{D96A137E-9990-CB48-926C-2B28BCA92D79}"/>
              </a:ext>
            </a:extLst>
          </p:cNvPr>
          <p:cNvSpPr>
            <a:spLocks noGrp="1"/>
          </p:cNvSpPr>
          <p:nvPr>
            <p:ph idx="1"/>
          </p:nvPr>
        </p:nvSpPr>
        <p:spPr>
          <a:xfrm>
            <a:off x="663891" y="2206900"/>
            <a:ext cx="5432108" cy="3760891"/>
          </a:xfrm>
        </p:spPr>
        <p:txBody>
          <a:bodyPr>
            <a:normAutofit fontScale="92500"/>
          </a:bodyPr>
          <a:lstStyle/>
          <a:p>
            <a:pPr>
              <a:buClr>
                <a:schemeClr val="accent6"/>
              </a:buClr>
              <a:buFont typeface="Arial" panose="020B0604020202020204" pitchFamily="34" charset="0"/>
              <a:buChar char="•"/>
            </a:pPr>
            <a:r>
              <a:rPr lang="en-US" sz="2400" dirty="0"/>
              <a:t>Calls peaked between 8am and 10am on every day except Thursday between 6am and 8am</a:t>
            </a:r>
          </a:p>
          <a:p>
            <a:pPr>
              <a:buClr>
                <a:schemeClr val="accent6"/>
              </a:buClr>
              <a:buFont typeface="Arial" panose="020B0604020202020204" pitchFamily="34" charset="0"/>
              <a:buChar char="•"/>
            </a:pPr>
            <a:r>
              <a:rPr lang="en-US" sz="2400" dirty="0"/>
              <a:t>Highest call volume per shift was 1,156 and occurred on Monday between 8am and 10am</a:t>
            </a:r>
          </a:p>
          <a:p>
            <a:pPr>
              <a:buClr>
                <a:schemeClr val="accent6"/>
              </a:buClr>
              <a:buFont typeface="Arial" panose="020B0604020202020204" pitchFamily="34" charset="0"/>
              <a:buChar char="•"/>
            </a:pPr>
            <a:r>
              <a:rPr lang="en-US" sz="2400" dirty="0"/>
              <a:t>Monday represents the greatest staffing need, with 39% of the observed call volume</a:t>
            </a:r>
          </a:p>
          <a:p>
            <a:pPr>
              <a:buClr>
                <a:schemeClr val="accent6"/>
              </a:buClr>
              <a:buFont typeface="Arial" panose="020B0604020202020204" pitchFamily="34" charset="0"/>
              <a:buChar char="•"/>
            </a:pPr>
            <a:r>
              <a:rPr lang="en-US" sz="2400" dirty="0"/>
              <a:t>Generally, calls tapered after 6pm until early morning the next day</a:t>
            </a:r>
          </a:p>
        </p:txBody>
      </p:sp>
      <p:sp>
        <p:nvSpPr>
          <p:cNvPr id="46" name="Rectangle 45">
            <a:extLst>
              <a:ext uri="{FF2B5EF4-FFF2-40B4-BE49-F238E27FC236}">
                <a16:creationId xmlns:a16="http://schemas.microsoft.com/office/drawing/2014/main" id="{82BCDE19-2810-4337-9C49-8589C42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31" name="Table 30">
            <a:extLst>
              <a:ext uri="{FF2B5EF4-FFF2-40B4-BE49-F238E27FC236}">
                <a16:creationId xmlns:a16="http://schemas.microsoft.com/office/drawing/2014/main" id="{BFD9C365-7ACF-D243-BA8A-D7F6D88EEDA5}"/>
              </a:ext>
            </a:extLst>
          </p:cNvPr>
          <p:cNvGraphicFramePr>
            <a:graphicFrameLocks noGrp="1"/>
          </p:cNvGraphicFramePr>
          <p:nvPr>
            <p:extLst>
              <p:ext uri="{D42A27DB-BD31-4B8C-83A1-F6EECF244321}">
                <p14:modId xmlns:p14="http://schemas.microsoft.com/office/powerpoint/2010/main" val="2464234275"/>
              </p:ext>
            </p:extLst>
          </p:nvPr>
        </p:nvGraphicFramePr>
        <p:xfrm>
          <a:off x="6126480" y="2717438"/>
          <a:ext cx="5432109" cy="2494280"/>
        </p:xfrm>
        <a:graphic>
          <a:graphicData uri="http://schemas.openxmlformats.org/drawingml/2006/table">
            <a:tbl>
              <a:tblPr firstRow="1" bandRow="1">
                <a:tableStyleId>{93296810-A885-4BE3-A3E7-6D5BEEA58F35}</a:tableStyleId>
              </a:tblPr>
              <a:tblGrid>
                <a:gridCol w="1329227">
                  <a:extLst>
                    <a:ext uri="{9D8B030D-6E8A-4147-A177-3AD203B41FA5}">
                      <a16:colId xmlns:a16="http://schemas.microsoft.com/office/drawing/2014/main" val="2979861443"/>
                    </a:ext>
                  </a:extLst>
                </a:gridCol>
                <a:gridCol w="1162515">
                  <a:extLst>
                    <a:ext uri="{9D8B030D-6E8A-4147-A177-3AD203B41FA5}">
                      <a16:colId xmlns:a16="http://schemas.microsoft.com/office/drawing/2014/main" val="1340858863"/>
                    </a:ext>
                  </a:extLst>
                </a:gridCol>
                <a:gridCol w="1429335">
                  <a:extLst>
                    <a:ext uri="{9D8B030D-6E8A-4147-A177-3AD203B41FA5}">
                      <a16:colId xmlns:a16="http://schemas.microsoft.com/office/drawing/2014/main" val="1506200076"/>
                    </a:ext>
                  </a:extLst>
                </a:gridCol>
                <a:gridCol w="1511032">
                  <a:extLst>
                    <a:ext uri="{9D8B030D-6E8A-4147-A177-3AD203B41FA5}">
                      <a16:colId xmlns:a16="http://schemas.microsoft.com/office/drawing/2014/main" val="144768445"/>
                    </a:ext>
                  </a:extLst>
                </a:gridCol>
              </a:tblGrid>
              <a:tr h="370840">
                <a:tc>
                  <a:txBody>
                    <a:bodyPr/>
                    <a:lstStyle/>
                    <a:p>
                      <a:pPr algn="ctr"/>
                      <a:r>
                        <a:rPr lang="en-US" dirty="0"/>
                        <a:t>Day of Week</a:t>
                      </a:r>
                    </a:p>
                  </a:txBody>
                  <a:tcPr/>
                </a:tc>
                <a:tc>
                  <a:txBody>
                    <a:bodyPr/>
                    <a:lstStyle/>
                    <a:p>
                      <a:pPr algn="ctr"/>
                      <a:r>
                        <a:rPr lang="en-US" dirty="0"/>
                        <a:t>Total Calls</a:t>
                      </a:r>
                    </a:p>
                  </a:txBody>
                  <a:tcPr/>
                </a:tc>
                <a:tc>
                  <a:txBody>
                    <a:bodyPr/>
                    <a:lstStyle/>
                    <a:p>
                      <a:pPr algn="ctr"/>
                      <a:r>
                        <a:rPr lang="en-US" dirty="0"/>
                        <a:t>Peak Shift</a:t>
                      </a:r>
                    </a:p>
                  </a:txBody>
                  <a:tcPr/>
                </a:tc>
                <a:tc>
                  <a:txBody>
                    <a:bodyPr/>
                    <a:lstStyle/>
                    <a:p>
                      <a:pPr algn="ctr"/>
                      <a:r>
                        <a:rPr lang="en-US" dirty="0"/>
                        <a:t>Non-Peak Shifts</a:t>
                      </a:r>
                    </a:p>
                  </a:txBody>
                  <a:tcPr/>
                </a:tc>
                <a:extLst>
                  <a:ext uri="{0D108BD9-81ED-4DB2-BD59-A6C34878D82A}">
                    <a16:rowId xmlns:a16="http://schemas.microsoft.com/office/drawing/2014/main" val="2331537131"/>
                  </a:ext>
                </a:extLst>
              </a:tr>
              <a:tr h="370840">
                <a:tc>
                  <a:txBody>
                    <a:bodyPr/>
                    <a:lstStyle/>
                    <a:p>
                      <a:pPr algn="ctr"/>
                      <a:r>
                        <a:rPr lang="en-US" dirty="0"/>
                        <a:t>Monday</a:t>
                      </a:r>
                    </a:p>
                  </a:txBody>
                  <a:tcPr/>
                </a:tc>
                <a:tc>
                  <a:txBody>
                    <a:bodyPr/>
                    <a:lstStyle/>
                    <a:p>
                      <a:pPr algn="ctr"/>
                      <a:r>
                        <a:rPr lang="en-US" dirty="0"/>
                        <a:t>7,870</a:t>
                      </a:r>
                    </a:p>
                  </a:txBody>
                  <a:tcPr/>
                </a:tc>
                <a:tc>
                  <a:txBody>
                    <a:bodyPr/>
                    <a:lstStyle/>
                    <a:p>
                      <a:pPr algn="ctr"/>
                      <a:r>
                        <a:rPr lang="en-US" dirty="0"/>
                        <a:t>8am – 10am</a:t>
                      </a:r>
                    </a:p>
                  </a:txBody>
                  <a:tcPr/>
                </a:tc>
                <a:tc>
                  <a:txBody>
                    <a:bodyPr/>
                    <a:lstStyle/>
                    <a:p>
                      <a:pPr algn="ctr"/>
                      <a:r>
                        <a:rPr lang="en-US" dirty="0"/>
                        <a:t>6pm – 12am</a:t>
                      </a:r>
                    </a:p>
                  </a:txBody>
                  <a:tcPr/>
                </a:tc>
                <a:extLst>
                  <a:ext uri="{0D108BD9-81ED-4DB2-BD59-A6C34878D82A}">
                    <a16:rowId xmlns:a16="http://schemas.microsoft.com/office/drawing/2014/main" val="1867108046"/>
                  </a:ext>
                </a:extLst>
              </a:tr>
              <a:tr h="370840">
                <a:tc>
                  <a:txBody>
                    <a:bodyPr/>
                    <a:lstStyle/>
                    <a:p>
                      <a:pPr algn="ctr"/>
                      <a:r>
                        <a:rPr lang="en-US" dirty="0"/>
                        <a:t>Tuesday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3,420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8am – 10am</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6pm – 12am</a:t>
                      </a:r>
                    </a:p>
                  </a:txBody>
                  <a:tcPr/>
                </a:tc>
                <a:extLst>
                  <a:ext uri="{0D108BD9-81ED-4DB2-BD59-A6C34878D82A}">
                    <a16:rowId xmlns:a16="http://schemas.microsoft.com/office/drawing/2014/main" val="3275943534"/>
                  </a:ext>
                </a:extLst>
              </a:tr>
              <a:tr h="370840">
                <a:tc>
                  <a:txBody>
                    <a:bodyPr/>
                    <a:lstStyle/>
                    <a:p>
                      <a:pPr algn="ctr"/>
                      <a:r>
                        <a:rPr lang="en-US" dirty="0"/>
                        <a:t>Wednesday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3,011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8am – 10am</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6pm – 12am</a:t>
                      </a:r>
                    </a:p>
                  </a:txBody>
                  <a:tcPr/>
                </a:tc>
                <a:extLst>
                  <a:ext uri="{0D108BD9-81ED-4DB2-BD59-A6C34878D82A}">
                    <a16:rowId xmlns:a16="http://schemas.microsoft.com/office/drawing/2014/main" val="2818099897"/>
                  </a:ext>
                </a:extLst>
              </a:tr>
              <a:tr h="370840">
                <a:tc>
                  <a:txBody>
                    <a:bodyPr/>
                    <a:lstStyle/>
                    <a:p>
                      <a:pPr algn="ctr"/>
                      <a:r>
                        <a:rPr lang="en-US" dirty="0"/>
                        <a:t>Thursday</a:t>
                      </a:r>
                    </a:p>
                  </a:txBody>
                  <a:tcPr/>
                </a:tc>
                <a:tc>
                  <a:txBody>
                    <a:bodyPr/>
                    <a:lstStyle/>
                    <a:p>
                      <a:pPr algn="ctr"/>
                      <a:r>
                        <a:rPr lang="en-US" dirty="0"/>
                        <a:t>3,589</a:t>
                      </a:r>
                    </a:p>
                  </a:txBody>
                  <a:tcPr/>
                </a:tc>
                <a:tc>
                  <a:txBody>
                    <a:bodyPr/>
                    <a:lstStyle/>
                    <a:p>
                      <a:pPr algn="ctr"/>
                      <a:r>
                        <a:rPr lang="en-US" dirty="0"/>
                        <a:t>6am – 8am</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6pm – 12am</a:t>
                      </a:r>
                    </a:p>
                  </a:txBody>
                  <a:tcPr/>
                </a:tc>
                <a:extLst>
                  <a:ext uri="{0D108BD9-81ED-4DB2-BD59-A6C34878D82A}">
                    <a16:rowId xmlns:a16="http://schemas.microsoft.com/office/drawing/2014/main" val="321001860"/>
                  </a:ext>
                </a:extLst>
              </a:tr>
              <a:tr h="370840">
                <a:tc>
                  <a:txBody>
                    <a:bodyPr/>
                    <a:lstStyle/>
                    <a:p>
                      <a:pPr algn="ctr"/>
                      <a:r>
                        <a:rPr lang="en-US" dirty="0"/>
                        <a:t>Friday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2,441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8am – 10am</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4pm – 12am</a:t>
                      </a:r>
                    </a:p>
                  </a:txBody>
                  <a:tcPr/>
                </a:tc>
                <a:extLst>
                  <a:ext uri="{0D108BD9-81ED-4DB2-BD59-A6C34878D82A}">
                    <a16:rowId xmlns:a16="http://schemas.microsoft.com/office/drawing/2014/main" val="2225197658"/>
                  </a:ext>
                </a:extLst>
              </a:tr>
            </a:tbl>
          </a:graphicData>
        </a:graphic>
      </p:graphicFrame>
    </p:spTree>
    <p:extLst>
      <p:ext uri="{BB962C8B-B14F-4D97-AF65-F5344CB8AC3E}">
        <p14:creationId xmlns:p14="http://schemas.microsoft.com/office/powerpoint/2010/main" val="3049000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a:extLst>
              <a:ext uri="{FF2B5EF4-FFF2-40B4-BE49-F238E27FC236}">
                <a16:creationId xmlns:a16="http://schemas.microsoft.com/office/drawing/2014/main" id="{70D64778-DB26-4239-8E72-E7FF204B9759}"/>
              </a:ext>
            </a:extLst>
          </p:cNvPr>
          <p:cNvPicPr>
            <a:picLocks noChangeAspect="1"/>
          </p:cNvPicPr>
          <p:nvPr/>
        </p:nvPicPr>
        <p:blipFill rotWithShape="1">
          <a:blip r:embed="rId2">
            <a:duotone>
              <a:schemeClr val="bg2">
                <a:shade val="45000"/>
                <a:satMod val="135000"/>
              </a:schemeClr>
              <a:prstClr val="white"/>
            </a:duotone>
            <a:alphaModFix amt="45000"/>
          </a:blip>
          <a:srcRect t="1220" b="14510"/>
          <a:stretch/>
        </p:blipFill>
        <p:spPr>
          <a:xfrm>
            <a:off x="20" y="10"/>
            <a:ext cx="12191980" cy="6857990"/>
          </a:xfrm>
          <a:prstGeom prst="rect">
            <a:avLst/>
          </a:prstGeom>
        </p:spPr>
      </p:pic>
      <p:sp>
        <p:nvSpPr>
          <p:cNvPr id="7" name="Title 6">
            <a:extLst>
              <a:ext uri="{FF2B5EF4-FFF2-40B4-BE49-F238E27FC236}">
                <a16:creationId xmlns:a16="http://schemas.microsoft.com/office/drawing/2014/main" id="{37900B6F-639E-2449-941B-EF3D8DEBB4D1}"/>
              </a:ext>
            </a:extLst>
          </p:cNvPr>
          <p:cNvSpPr>
            <a:spLocks noGrp="1"/>
          </p:cNvSpPr>
          <p:nvPr>
            <p:ph type="title"/>
          </p:nvPr>
        </p:nvSpPr>
        <p:spPr>
          <a:xfrm>
            <a:off x="1097280" y="286603"/>
            <a:ext cx="10058400" cy="1450757"/>
          </a:xfrm>
        </p:spPr>
        <p:txBody>
          <a:bodyPr>
            <a:normAutofit/>
          </a:bodyPr>
          <a:lstStyle/>
          <a:p>
            <a:r>
              <a:rPr lang="en-US" dirty="0">
                <a:solidFill>
                  <a:schemeClr val="accent3"/>
                </a:solidFill>
              </a:rPr>
              <a:t>Descriptive Statistics</a:t>
            </a:r>
          </a:p>
        </p:txBody>
      </p:sp>
      <p:sp>
        <p:nvSpPr>
          <p:cNvPr id="27" name="Content Placeholder 26">
            <a:extLst>
              <a:ext uri="{FF2B5EF4-FFF2-40B4-BE49-F238E27FC236}">
                <a16:creationId xmlns:a16="http://schemas.microsoft.com/office/drawing/2014/main" id="{D96A137E-9990-CB48-926C-2B28BCA92D79}"/>
              </a:ext>
            </a:extLst>
          </p:cNvPr>
          <p:cNvSpPr>
            <a:spLocks noGrp="1"/>
          </p:cNvSpPr>
          <p:nvPr>
            <p:ph idx="1"/>
          </p:nvPr>
        </p:nvSpPr>
        <p:spPr>
          <a:xfrm>
            <a:off x="650560" y="2084133"/>
            <a:ext cx="5432108" cy="3760891"/>
          </a:xfrm>
        </p:spPr>
        <p:txBody>
          <a:bodyPr>
            <a:normAutofit/>
          </a:bodyPr>
          <a:lstStyle/>
          <a:p>
            <a:pPr>
              <a:buClr>
                <a:schemeClr val="accent3"/>
              </a:buClr>
              <a:buFont typeface="Arial" panose="020B0604020202020204" pitchFamily="34" charset="0"/>
              <a:buChar char="•"/>
            </a:pPr>
            <a:r>
              <a:rPr lang="en-US" sz="2800" dirty="0"/>
              <a:t>Average numbers of calls per shift is 339 calls with a typical fluctuation of 297 calls</a:t>
            </a:r>
          </a:p>
          <a:p>
            <a:pPr>
              <a:buClr>
                <a:schemeClr val="accent3"/>
              </a:buClr>
              <a:buFont typeface="Arial" panose="020B0604020202020204" pitchFamily="34" charset="0"/>
              <a:buChar char="•"/>
            </a:pPr>
            <a:r>
              <a:rPr lang="en-US" sz="2800" dirty="0"/>
              <a:t>Call range from 1,156 calls to 0 calls per shift</a:t>
            </a:r>
          </a:p>
          <a:p>
            <a:pPr>
              <a:buClr>
                <a:schemeClr val="accent3"/>
              </a:buClr>
              <a:buFont typeface="Arial" panose="020B0604020202020204" pitchFamily="34" charset="0"/>
              <a:buChar char="•"/>
            </a:pPr>
            <a:r>
              <a:rPr lang="en-US" sz="2800" dirty="0"/>
              <a:t>50% of the shifts have calls between 52 calls and 518 calls</a:t>
            </a:r>
          </a:p>
        </p:txBody>
      </p:sp>
      <p:graphicFrame>
        <p:nvGraphicFramePr>
          <p:cNvPr id="2" name="Table 1">
            <a:extLst>
              <a:ext uri="{FF2B5EF4-FFF2-40B4-BE49-F238E27FC236}">
                <a16:creationId xmlns:a16="http://schemas.microsoft.com/office/drawing/2014/main" id="{1BC33564-1BA7-894C-908B-6C0E4AD38AAE}"/>
              </a:ext>
            </a:extLst>
          </p:cNvPr>
          <p:cNvGraphicFramePr>
            <a:graphicFrameLocks noGrp="1"/>
          </p:cNvGraphicFramePr>
          <p:nvPr>
            <p:extLst>
              <p:ext uri="{D42A27DB-BD31-4B8C-83A1-F6EECF244321}">
                <p14:modId xmlns:p14="http://schemas.microsoft.com/office/powerpoint/2010/main" val="253790920"/>
              </p:ext>
            </p:extLst>
          </p:nvPr>
        </p:nvGraphicFramePr>
        <p:xfrm>
          <a:off x="7664134" y="2084133"/>
          <a:ext cx="2946400" cy="4104640"/>
        </p:xfrm>
        <a:graphic>
          <a:graphicData uri="http://schemas.openxmlformats.org/drawingml/2006/table">
            <a:tbl>
              <a:tblPr firstRow="1" bandRow="1">
                <a:tableStyleId>{F5AB1C69-6EDB-4FF4-983F-18BD219EF322}</a:tableStyleId>
              </a:tblPr>
              <a:tblGrid>
                <a:gridCol w="2172970">
                  <a:extLst>
                    <a:ext uri="{9D8B030D-6E8A-4147-A177-3AD203B41FA5}">
                      <a16:colId xmlns:a16="http://schemas.microsoft.com/office/drawing/2014/main" val="908675521"/>
                    </a:ext>
                  </a:extLst>
                </a:gridCol>
                <a:gridCol w="773430">
                  <a:extLst>
                    <a:ext uri="{9D8B030D-6E8A-4147-A177-3AD203B41FA5}">
                      <a16:colId xmlns:a16="http://schemas.microsoft.com/office/drawing/2014/main" val="527499666"/>
                    </a:ext>
                  </a:extLst>
                </a:gridCol>
              </a:tblGrid>
              <a:tr h="370840">
                <a:tc gridSpan="2">
                  <a:txBody>
                    <a:bodyPr/>
                    <a:lstStyle/>
                    <a:p>
                      <a:pPr algn="ctr"/>
                      <a:r>
                        <a:rPr lang="en-US" sz="2000" dirty="0"/>
                        <a:t>Descriptive Statistics</a:t>
                      </a:r>
                    </a:p>
                  </a:txBody>
                  <a:tcPr/>
                </a:tc>
                <a:tc hMerge="1">
                  <a:txBody>
                    <a:bodyPr/>
                    <a:lstStyle/>
                    <a:p>
                      <a:endParaRPr lang="en-US" dirty="0"/>
                    </a:p>
                  </a:txBody>
                  <a:tcPr/>
                </a:tc>
                <a:extLst>
                  <a:ext uri="{0D108BD9-81ED-4DB2-BD59-A6C34878D82A}">
                    <a16:rowId xmlns:a16="http://schemas.microsoft.com/office/drawing/2014/main" val="3745877085"/>
                  </a:ext>
                </a:extLst>
              </a:tr>
              <a:tr h="370840">
                <a:tc>
                  <a:txBody>
                    <a:bodyPr/>
                    <a:lstStyle/>
                    <a:p>
                      <a:pPr algn="l" fontAlgn="b"/>
                      <a:r>
                        <a:rPr lang="en-US" sz="2000" u="none" strike="noStrike" dirty="0">
                          <a:effectLst/>
                        </a:rPr>
                        <a:t>Mean</a:t>
                      </a:r>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339</a:t>
                      </a:r>
                      <a:endParaRPr lang="en-US"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88046142"/>
                  </a:ext>
                </a:extLst>
              </a:tr>
              <a:tr h="370840">
                <a:tc>
                  <a:txBody>
                    <a:bodyPr/>
                    <a:lstStyle/>
                    <a:p>
                      <a:pPr algn="l" fontAlgn="b"/>
                      <a:r>
                        <a:rPr lang="en-US" sz="2000" u="none" strike="noStrike">
                          <a:effectLst/>
                        </a:rPr>
                        <a:t>Median</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341</a:t>
                      </a:r>
                      <a:endParaRPr lang="en-US"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05475851"/>
                  </a:ext>
                </a:extLst>
              </a:tr>
              <a:tr h="370840">
                <a:tc>
                  <a:txBody>
                    <a:bodyPr/>
                    <a:lstStyle/>
                    <a:p>
                      <a:pPr algn="l" fontAlgn="b"/>
                      <a:r>
                        <a:rPr lang="en-US" sz="2000" u="none" strike="noStrike">
                          <a:effectLst/>
                        </a:rPr>
                        <a:t>Mode</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0</a:t>
                      </a:r>
                      <a:endParaRPr lang="en-US"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16771337"/>
                  </a:ext>
                </a:extLst>
              </a:tr>
              <a:tr h="370840">
                <a:tc>
                  <a:txBody>
                    <a:bodyPr/>
                    <a:lstStyle/>
                    <a:p>
                      <a:pPr algn="l" fontAlgn="b"/>
                      <a:r>
                        <a:rPr lang="en-US" sz="2000" u="none" strike="noStrike">
                          <a:effectLst/>
                        </a:rPr>
                        <a:t>1st Q</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52</a:t>
                      </a:r>
                      <a:endParaRPr lang="en-US"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27767598"/>
                  </a:ext>
                </a:extLst>
              </a:tr>
              <a:tr h="370840">
                <a:tc>
                  <a:txBody>
                    <a:bodyPr/>
                    <a:lstStyle/>
                    <a:p>
                      <a:pPr algn="l" fontAlgn="b"/>
                      <a:r>
                        <a:rPr lang="en-US" sz="2000" u="none" strike="noStrike">
                          <a:effectLst/>
                        </a:rPr>
                        <a:t>3rd Q</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dirty="0">
                          <a:effectLst/>
                        </a:rPr>
                        <a:t>518</a:t>
                      </a:r>
                      <a:endParaRPr lang="en-US"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6092912"/>
                  </a:ext>
                </a:extLst>
              </a:tr>
              <a:tr h="370840">
                <a:tc>
                  <a:txBody>
                    <a:bodyPr/>
                    <a:lstStyle/>
                    <a:p>
                      <a:pPr algn="l" fontAlgn="b"/>
                      <a:r>
                        <a:rPr lang="en-US" sz="2000" u="none" strike="noStrike">
                          <a:effectLst/>
                        </a:rPr>
                        <a:t>Interquartile Range</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465</a:t>
                      </a:r>
                      <a:endParaRPr lang="en-US"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13107588"/>
                  </a:ext>
                </a:extLst>
              </a:tr>
              <a:tr h="370840">
                <a:tc>
                  <a:txBody>
                    <a:bodyPr/>
                    <a:lstStyle/>
                    <a:p>
                      <a:pPr algn="l" fontAlgn="b"/>
                      <a:r>
                        <a:rPr lang="en-US" sz="2000" u="none" strike="noStrike">
                          <a:effectLst/>
                        </a:rPr>
                        <a:t>Min</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0</a:t>
                      </a:r>
                      <a:endParaRPr lang="en-US"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93958118"/>
                  </a:ext>
                </a:extLst>
              </a:tr>
              <a:tr h="370840">
                <a:tc>
                  <a:txBody>
                    <a:bodyPr/>
                    <a:lstStyle/>
                    <a:p>
                      <a:pPr algn="l" fontAlgn="b"/>
                      <a:r>
                        <a:rPr lang="en-US" sz="2000" u="none" strike="noStrike">
                          <a:effectLst/>
                        </a:rPr>
                        <a:t>Max</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1,156</a:t>
                      </a:r>
                      <a:endParaRPr lang="en-US"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57803537"/>
                  </a:ext>
                </a:extLst>
              </a:tr>
              <a:tr h="370840">
                <a:tc>
                  <a:txBody>
                    <a:bodyPr/>
                    <a:lstStyle/>
                    <a:p>
                      <a:pPr algn="l" fontAlgn="b"/>
                      <a:r>
                        <a:rPr lang="en-US" sz="2000" u="none" strike="noStrike">
                          <a:effectLst/>
                        </a:rPr>
                        <a:t>Range</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1,156</a:t>
                      </a:r>
                      <a:endParaRPr lang="en-US"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23507981"/>
                  </a:ext>
                </a:extLst>
              </a:tr>
              <a:tr h="370840">
                <a:tc>
                  <a:txBody>
                    <a:bodyPr/>
                    <a:lstStyle/>
                    <a:p>
                      <a:pPr algn="l" fontAlgn="b"/>
                      <a:r>
                        <a:rPr lang="en-US" sz="2000" u="none" strike="noStrike">
                          <a:effectLst/>
                        </a:rPr>
                        <a:t>Standard Deviation</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dirty="0">
                          <a:effectLst/>
                        </a:rPr>
                        <a:t>297</a:t>
                      </a:r>
                      <a:endParaRPr lang="en-US"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77230762"/>
                  </a:ext>
                </a:extLst>
              </a:tr>
            </a:tbl>
          </a:graphicData>
        </a:graphic>
      </p:graphicFrame>
    </p:spTree>
    <p:extLst>
      <p:ext uri="{BB962C8B-B14F-4D97-AF65-F5344CB8AC3E}">
        <p14:creationId xmlns:p14="http://schemas.microsoft.com/office/powerpoint/2010/main" val="1392543191"/>
      </p:ext>
    </p:extLst>
  </p:cSld>
  <p:clrMapOvr>
    <a:masterClrMapping/>
  </p:clrMapOvr>
</p:sld>
</file>

<file path=ppt/theme/theme1.xml><?xml version="1.0" encoding="utf-8"?>
<a:theme xmlns:a="http://schemas.openxmlformats.org/drawingml/2006/main" name="RetrospectVTI">
  <a:themeElements>
    <a:clrScheme name="AnalogousFromRegularSeedLeftStep">
      <a:dk1>
        <a:srgbClr val="000000"/>
      </a:dk1>
      <a:lt1>
        <a:srgbClr val="FFFFFF"/>
      </a:lt1>
      <a:dk2>
        <a:srgbClr val="233E32"/>
      </a:dk2>
      <a:lt2>
        <a:srgbClr val="E5E8EA"/>
      </a:lt2>
      <a:accent1>
        <a:srgbClr val="D96C37"/>
      </a:accent1>
      <a:accent2>
        <a:srgbClr val="C82937"/>
      </a:accent2>
      <a:accent3>
        <a:srgbClr val="D93789"/>
      </a:accent3>
      <a:accent4>
        <a:srgbClr val="C725BB"/>
      </a:accent4>
      <a:accent5>
        <a:srgbClr val="A237D9"/>
      </a:accent5>
      <a:accent6>
        <a:srgbClr val="7050D2"/>
      </a:accent6>
      <a:hlink>
        <a:srgbClr val="3B8BB2"/>
      </a:hlink>
      <a:folHlink>
        <a:srgbClr val="848484"/>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TotalTime>
  <Words>1184</Words>
  <Application>Microsoft Office PowerPoint</Application>
  <PresentationFormat>Widescreen</PresentationFormat>
  <Paragraphs>141</Paragraphs>
  <Slides>11</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Roboto</vt:lpstr>
      <vt:lpstr>RetrospectVTI</vt:lpstr>
      <vt:lpstr>Staffing Efficiency at Help Desk</vt:lpstr>
      <vt:lpstr>Table of Contents</vt:lpstr>
      <vt:lpstr>Problem Statement</vt:lpstr>
      <vt:lpstr>The Data: Help Desk.xlsx</vt:lpstr>
      <vt:lpstr>Data Cleansing</vt:lpstr>
      <vt:lpstr>EDA</vt:lpstr>
      <vt:lpstr>EDA Continued</vt:lpstr>
      <vt:lpstr>Major Findings</vt:lpstr>
      <vt:lpstr>Descriptive Statistics</vt:lpstr>
      <vt:lpstr>Recommendations for Action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Staffing Efficiency at Help Desk</dc:title>
  <dc:creator>Microsoft Office User</dc:creator>
  <cp:lastModifiedBy>Barton, Andrew</cp:lastModifiedBy>
  <cp:revision>31</cp:revision>
  <dcterms:created xsi:type="dcterms:W3CDTF">2020-09-24T01:37:06Z</dcterms:created>
  <dcterms:modified xsi:type="dcterms:W3CDTF">2020-09-25T01:12:19Z</dcterms:modified>
</cp:coreProperties>
</file>