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6" r:id="rId3"/>
    <p:sldId id="287" r:id="rId4"/>
    <p:sldId id="289" r:id="rId5"/>
    <p:sldId id="290" r:id="rId6"/>
    <p:sldId id="291" r:id="rId7"/>
    <p:sldId id="292" r:id="rId8"/>
    <p:sldId id="293" r:id="rId9"/>
    <p:sldId id="280" r:id="rId10"/>
    <p:sldId id="257" r:id="rId11"/>
    <p:sldId id="258" r:id="rId12"/>
    <p:sldId id="299" r:id="rId13"/>
    <p:sldId id="300" r:id="rId14"/>
    <p:sldId id="302" r:id="rId15"/>
    <p:sldId id="267" r:id="rId16"/>
    <p:sldId id="303" r:id="rId17"/>
    <p:sldId id="304" r:id="rId18"/>
    <p:sldId id="305" r:id="rId19"/>
    <p:sldId id="268" r:id="rId20"/>
    <p:sldId id="269" r:id="rId21"/>
    <p:sldId id="308" r:id="rId22"/>
    <p:sldId id="309" r:id="rId23"/>
    <p:sldId id="296" r:id="rId24"/>
    <p:sldId id="306" r:id="rId25"/>
    <p:sldId id="307" r:id="rId26"/>
    <p:sldId id="275" r:id="rId27"/>
    <p:sldId id="276" r:id="rId28"/>
    <p:sldId id="261" r:id="rId29"/>
    <p:sldId id="263" r:id="rId30"/>
    <p:sldId id="26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j" initials="t" lastIdx="6" clrIdx="1">
    <p:extLst>
      <p:ext uri="{19B8F6BF-5375-455C-9EA6-DF929625EA0E}">
        <p15:presenceInfo xmlns:p15="http://schemas.microsoft.com/office/powerpoint/2012/main" userId="tj" providerId="None"/>
      </p:ext>
    </p:extLst>
  </p:cmAuthor>
  <p:cmAuthor id="2" name="박 경빈" initials="박경" lastIdx="13" clrIdx="2">
    <p:extLst>
      <p:ext uri="{19B8F6BF-5375-455C-9EA6-DF929625EA0E}">
        <p15:presenceInfo xmlns:p15="http://schemas.microsoft.com/office/powerpoint/2012/main" userId="67b590480ee2a4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900" dirty="0" smtClean="0"/>
              <a:t>이 인테리어를 여자가 더 좋아해요</a:t>
            </a:r>
            <a:r>
              <a:rPr lang="en-US" altLang="ko-KR" sz="900" dirty="0" smtClean="0"/>
              <a:t>~</a:t>
            </a:r>
            <a:endParaRPr lang="en-US" sz="900" dirty="0"/>
          </a:p>
        </c:rich>
      </c:tx>
      <c:layout>
        <c:manualLayout>
          <c:xMode val="edge"/>
          <c:yMode val="edge"/>
          <c:x val="0.12807355939241907"/>
          <c:y val="0.126251957153863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03A-41AC-836B-F97A6383E94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03A-41AC-836B-F97A6383E9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03A-41AC-836B-F97A6383E94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03A-41AC-836B-F97A6383E94D}"/>
              </c:ext>
            </c:extLst>
          </c:dPt>
          <c:cat>
            <c:strRef>
              <c:f>Sheet1!$A$2:$A$5</c:f>
              <c:strCache>
                <c:ptCount val="3"/>
                <c:pt idx="0">
                  <c:v>남자</c:v>
                </c:pt>
                <c:pt idx="2">
                  <c:v>여자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5.2</c:v>
                </c:pt>
                <c:pt idx="2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EF-4600-BAAC-60697C34A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900" dirty="0" smtClean="0"/>
              <a:t>이 인테리어를 여자가 더 좋아해요</a:t>
            </a:r>
            <a:r>
              <a:rPr lang="en-US" altLang="ko-KR" sz="900" dirty="0" smtClean="0"/>
              <a:t>~</a:t>
            </a:r>
            <a:endParaRPr lang="en-US" sz="900" dirty="0"/>
          </a:p>
        </c:rich>
      </c:tx>
      <c:layout>
        <c:manualLayout>
          <c:xMode val="edge"/>
          <c:yMode val="edge"/>
          <c:x val="0.12807355939241907"/>
          <c:y val="0.126251957153863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03A-41AC-836B-F97A6383E94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03A-41AC-836B-F97A6383E9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03A-41AC-836B-F97A6383E94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03A-41AC-836B-F97A6383E94D}"/>
              </c:ext>
            </c:extLst>
          </c:dPt>
          <c:cat>
            <c:strRef>
              <c:f>Sheet1!$A$2:$A$5</c:f>
              <c:strCache>
                <c:ptCount val="3"/>
                <c:pt idx="0">
                  <c:v>남자</c:v>
                </c:pt>
                <c:pt idx="2">
                  <c:v>여자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5.2</c:v>
                </c:pt>
                <c:pt idx="2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EF-4600-BAAC-60697C34A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0-11T18:35:33.467" idx="8">
    <p:pos x="6985" y="73"/>
    <p:text>Login.jsp ( LoginDTO.userid , LoginDTO.userpw )  /  Join.jsp ( JoinDTO 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0-11T17:30:50.686" idx="1">
    <p:pos x="3702" y="507"/>
    <p:text>Join.jsp ( JoinDTO )</p:text>
    <p:extLst>
      <p:ext uri="{C676402C-5697-4E1C-873F-D02D1690AC5C}">
        <p15:threadingInfo xmlns:p15="http://schemas.microsoft.com/office/powerpoint/2012/main" timeZoneBias="-540"/>
      </p:ext>
    </p:extLst>
  </p:cm>
  <p:cm authorId="2" dt="2018-10-11T17:38:49.047" idx="4">
    <p:pos x="4815" y="1726"/>
    <p:text>프로필 파일 저장 경로
	String path = "D:\\profile\\";
	File saveDir = new File(path);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0-11T18:38:31.404" idx="9">
    <p:pos x="3422" y="1686"/>
    <p:text>Login.jsp ( LoginDTO. userid , LoginDTO.userpw 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0-11T17:59:40.985" idx="6">
    <p:pos x="3846" y="495"/>
    <p:text>Mypage.jsp ( MypageVO.userid , MypageVO.userpw, MypageVO.img 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0-12T10:43:57.777" idx="12">
    <p:pos x="4387" y="1438"/>
    <p:text>Mail.jsp ( mailDAO.title, mailDAO.recv_id, mailDAO.contents 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0-12T10:46:09.073" idx="13">
    <p:pos x="1263" y="1272"/>
    <p:text>recvmail.jsp ( recv_mailVO.mail_num, recv_mailVO.send_id, recv_mailVO.write_time, recv_mailVO.title, recv_mailVO.contents 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8T11:40:35.701" idx="1">
    <p:pos x="1267" y="1581"/>
    <p:text>sendmail.jsp ( send_mailVO.mail_num, send_mailVO.recv_id, send_mailVO.write_time, send_mailVO.title, send_mailVO.contents, send_mailVO.date_read )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0-11T18:02:15.118" idx="7">
    <p:pos x="2156" y="1241"/>
    <p:text>kakao daum API</p:text>
    <p:extLst mod="1">
      <p:ext uri="{C676402C-5697-4E1C-873F-D02D1690AC5C}">
        <p15:threadingInfo xmlns:p15="http://schemas.microsoft.com/office/powerpoint/2012/main" timeZoneBias="-540"/>
      </p:ext>
    </p:extLst>
  </p:cm>
  <p:cm authorId="2" dt="2018-10-12T10:37:47.128" idx="10">
    <p:pos x="2156" y="1377"/>
    <p:text>( 검색 ) - searchLoaction, placeSearch, displayMarker</p:text>
    <p:extLst>
      <p:ext uri="{C676402C-5697-4E1C-873F-D02D1690AC5C}">
        <p15:threadingInfo xmlns:p15="http://schemas.microsoft.com/office/powerpoint/2012/main" timeZoneBias="-540">
          <p15:parentCm authorId="2" idx="7"/>
        </p15:threadingInfo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0-12T10:39:43.521" idx="11">
    <p:pos x="3414" y="1389"/>
    <p:text>shopinfo.jsp ( shopVO.img, shopVO.shopname, shopVO.contents  )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E35A-E916-449B-9593-6C4A302B7EF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6EF3-FB4A-49F4-A904-4DD144102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22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E35A-E916-449B-9593-6C4A302B7EF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6EF3-FB4A-49F4-A904-4DD144102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59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E35A-E916-449B-9593-6C4A302B7EF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6EF3-FB4A-49F4-A904-4DD144102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1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E35A-E916-449B-9593-6C4A302B7EF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6EF3-FB4A-49F4-A904-4DD144102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74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E35A-E916-449B-9593-6C4A302B7EF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6EF3-FB4A-49F4-A904-4DD144102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78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E35A-E916-449B-9593-6C4A302B7EF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6EF3-FB4A-49F4-A904-4DD144102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37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E35A-E916-449B-9593-6C4A302B7EF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6EF3-FB4A-49F4-A904-4DD144102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14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E35A-E916-449B-9593-6C4A302B7EF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6EF3-FB4A-49F4-A904-4DD144102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07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E35A-E916-449B-9593-6C4A302B7EF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6EF3-FB4A-49F4-A904-4DD144102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4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E35A-E916-449B-9593-6C4A302B7EF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6EF3-FB4A-49F4-A904-4DD144102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47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E35A-E916-449B-9593-6C4A302B7EF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6EF3-FB4A-49F4-A904-4DD144102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4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DE35A-E916-449B-9593-6C4A302B7EF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6EF3-FB4A-49F4-A904-4DD144102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54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724102" y="2096569"/>
            <a:ext cx="3965170" cy="457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943991" y="3219189"/>
            <a:ext cx="3745281" cy="7841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latin typeface="Gill Sans Ultra Bold" panose="020B0A02020104020203" pitchFamily="34" charset="0"/>
              </a:rPr>
              <a:t>5TS</a:t>
            </a:r>
            <a:endParaRPr lang="ko-KR" altLang="en-US" sz="3000">
              <a:latin typeface="Gill Sans Ultra Bold" panose="020B0A02020104020203" pitchFamily="34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484400" y="2327341"/>
            <a:ext cx="2664457" cy="48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인테리어 추천</a:t>
            </a:r>
            <a:endParaRPr lang="ko-KR" altLang="en-US" sz="3000" b="1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4321478" y="2833229"/>
            <a:ext cx="8534399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2000" b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</a:t>
            </a:r>
            <a:r>
              <a:rPr lang="en-US" altLang="ko-KR" sz="20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ite name : </a:t>
            </a:r>
            <a:r>
              <a:rPr lang="ko-KR" altLang="en-US" sz="20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이렇게 살래 </a:t>
            </a:r>
            <a:r>
              <a:rPr lang="en-US" altLang="ko-KR" sz="2000" smtClean="0"/>
              <a:t>? </a:t>
            </a:r>
            <a:endParaRPr lang="ko-KR" altLang="en-US" sz="2000" dirty="0"/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2110556" y="4141393"/>
            <a:ext cx="7412147" cy="97541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SzPct val="80000"/>
              <a:buFont typeface="Wingdings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1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조원 </a:t>
            </a:r>
            <a:r>
              <a:rPr lang="en-US" altLang="ko-KR" sz="15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</a:t>
            </a:r>
            <a:r>
              <a:rPr lang="ko-KR" altLang="en-US" sz="15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박현준</a:t>
            </a:r>
            <a:r>
              <a:rPr lang="en-US" altLang="ko-KR" sz="15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5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고예린</a:t>
            </a:r>
            <a:r>
              <a:rPr lang="en-US" altLang="ko-KR" sz="15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5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김승환</a:t>
            </a:r>
            <a:r>
              <a:rPr lang="en-US" altLang="ko-KR" sz="15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5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김태훈</a:t>
            </a:r>
            <a:r>
              <a:rPr lang="en-US" altLang="ko-KR" sz="15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5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김선종</a:t>
            </a:r>
            <a:endParaRPr lang="ko-KR" altLang="en-US" sz="15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24102" y="4715742"/>
            <a:ext cx="3965170" cy="457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49734" y="1579198"/>
            <a:ext cx="11139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smtClean="0">
                <a:latin typeface="한컴 쿨재즈 L" panose="02020603020101020101" pitchFamily="18" charset="-127"/>
                <a:ea typeface="한컴 쿨재즈 L" panose="02020603020101020101" pitchFamily="18" charset="-127"/>
              </a:rPr>
              <a:t>구성</a:t>
            </a:r>
            <a:endParaRPr lang="ko-KR" altLang="en-US" sz="2500" b="1">
              <a:latin typeface="한컴 쿨재즈 L" panose="02020603020101020101" pitchFamily="18" charset="-127"/>
              <a:ea typeface="한컴 쿨재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2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947758" y="3023309"/>
            <a:ext cx="1525384" cy="21281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" y="74181"/>
            <a:ext cx="1397924" cy="491086"/>
          </a:xfrm>
        </p:spPr>
        <p:txBody>
          <a:bodyPr>
            <a:normAutofit/>
          </a:bodyPr>
          <a:lstStyle/>
          <a:p>
            <a:r>
              <a:rPr lang="ko-KR" altLang="en-US" sz="1500" smtClean="0">
                <a:latin typeface="Segoe UI Black" panose="020B0A02040204020203" pitchFamily="34" charset="0"/>
              </a:rPr>
              <a:t>회원가입</a:t>
            </a:r>
            <a:endParaRPr lang="ko-KR" altLang="en-US" sz="1500">
              <a:latin typeface="Segoe UI Black" panose="020B0A02040204020203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1618" y="465513"/>
            <a:ext cx="3592484" cy="997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33851" y="679907"/>
            <a:ext cx="11139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mtClean="0">
                <a:latin typeface="한컴 쿨재즈 L" panose="02020603020101020101" pitchFamily="18" charset="-127"/>
                <a:ea typeface="한컴 쿨재즈 L" panose="02020603020101020101" pitchFamily="18" charset="-127"/>
              </a:rPr>
              <a:t>회원가입</a:t>
            </a:r>
            <a:endParaRPr lang="ko-KR" altLang="en-US" sz="2500" b="1">
              <a:latin typeface="한컴 쿨재즈 L" panose="02020603020101020101" pitchFamily="18" charset="-127"/>
              <a:ea typeface="한컴 쿨재즈 L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75215" y="1134102"/>
            <a:ext cx="3965170" cy="457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75215" y="1234606"/>
            <a:ext cx="1113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아이디</a:t>
            </a:r>
            <a:endParaRPr lang="ko-KR" altLang="en-US" sz="10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31326" y="1535613"/>
            <a:ext cx="1502525" cy="213044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75215" y="1858228"/>
            <a:ext cx="1113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비밀번호</a:t>
            </a:r>
            <a:endParaRPr lang="ko-KR" altLang="en-US" sz="10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31326" y="2377969"/>
            <a:ext cx="1502525" cy="213044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83024" y="3500420"/>
            <a:ext cx="1113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취향 선택</a:t>
            </a:r>
            <a:endParaRPr lang="ko-KR" altLang="en-US" sz="10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92752" y="2086089"/>
            <a:ext cx="1591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8</a:t>
            </a:r>
            <a:r>
              <a:rPr lang="ko-KR" altLang="en-US" sz="6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자리이상 사용하세요</a:t>
            </a:r>
            <a:endParaRPr lang="ko-KR" altLang="en-US" sz="6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48863" y="3135594"/>
            <a:ext cx="940049" cy="223844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72866" y="3142720"/>
            <a:ext cx="341931" cy="216718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46477" y="3142720"/>
            <a:ext cx="341931" cy="216718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543831" y="3513745"/>
            <a:ext cx="1113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성별</a:t>
            </a:r>
            <a:endParaRPr lang="ko-KR" altLang="en-US" sz="10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09278" y="3758131"/>
            <a:ext cx="940049" cy="223844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남</a:t>
            </a:r>
            <a:r>
              <a:rPr lang="en-US" altLang="ko-KR" sz="1000" smtClean="0"/>
              <a:t>/</a:t>
            </a:r>
            <a:r>
              <a:rPr lang="ko-KR" altLang="en-US" sz="1000" smtClean="0"/>
              <a:t>여</a:t>
            </a:r>
            <a:endParaRPr lang="ko-KR" altLang="en-US" sz="1000"/>
          </a:p>
        </p:txBody>
      </p:sp>
      <p:sp>
        <p:nvSpPr>
          <p:cNvPr id="20" name="직사각형 19"/>
          <p:cNvSpPr/>
          <p:nvPr/>
        </p:nvSpPr>
        <p:spPr>
          <a:xfrm>
            <a:off x="3490845" y="4543218"/>
            <a:ext cx="4116963" cy="3664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latin typeface="Gill Sans Ultra Bold" panose="020B0A02020104020203" pitchFamily="34" charset="0"/>
              </a:rPr>
              <a:t>join</a:t>
            </a:r>
            <a:endParaRPr lang="ko-KR" altLang="en-US" sz="1500">
              <a:latin typeface="Gill Sans Ultra Bold" panose="020B0A020201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23923" y="3513021"/>
            <a:ext cx="1113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이름</a:t>
            </a:r>
            <a:endParaRPr lang="ko-KR" altLang="en-US" sz="10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10851" y="3755232"/>
            <a:ext cx="940049" cy="223844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3" name="TextBox 22"/>
          <p:cNvSpPr txBox="1"/>
          <p:nvPr/>
        </p:nvSpPr>
        <p:spPr>
          <a:xfrm>
            <a:off x="6126479" y="1440273"/>
            <a:ext cx="1113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프로필 사진</a:t>
            </a:r>
            <a:endParaRPr lang="ko-KR" altLang="en-US" sz="10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841597" y="1713887"/>
            <a:ext cx="1277655" cy="11745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프로필사진 업로드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47913" y="107354"/>
            <a:ext cx="2992131" cy="3405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latin typeface="Gill Sans Ultra Bold" panose="020B0A02020104020203" pitchFamily="34" charset="0"/>
              </a:rPr>
              <a:t>5TS</a:t>
            </a:r>
            <a:endParaRPr lang="ko-KR" altLang="en-US" sz="3000">
              <a:latin typeface="Gill Sans Ultra Bold" panose="020B0A02020104020203" pitchFamily="34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768252" y="658928"/>
            <a:ext cx="5473874" cy="5026977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331326" y="2871587"/>
            <a:ext cx="1113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생년월일</a:t>
            </a:r>
            <a:endParaRPr lang="ko-KR" altLang="en-US" sz="10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23875" y="3755232"/>
            <a:ext cx="2206220" cy="223844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000" smtClean="0"/>
              <a:t>▼</a:t>
            </a:r>
            <a:endParaRPr lang="ko-KR" altLang="en-US" sz="1000"/>
          </a:p>
        </p:txBody>
      </p:sp>
      <p:sp>
        <p:nvSpPr>
          <p:cNvPr id="28" name="직사각형 27"/>
          <p:cNvSpPr/>
          <p:nvPr/>
        </p:nvSpPr>
        <p:spPr>
          <a:xfrm>
            <a:off x="7560071" y="3023308"/>
            <a:ext cx="536526" cy="21281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업로드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93219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1618" y="465513"/>
            <a:ext cx="3592484" cy="997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82738" y="1807250"/>
            <a:ext cx="11139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mtClean="0">
                <a:latin typeface="한컴 쿨재즈 L" panose="02020603020101020101" pitchFamily="18" charset="-127"/>
                <a:ea typeface="한컴 쿨재즈 L" panose="02020603020101020101" pitchFamily="18" charset="-127"/>
              </a:rPr>
              <a:t>로그인</a:t>
            </a:r>
            <a:endParaRPr lang="ko-KR" altLang="en-US" sz="2500" b="1">
              <a:latin typeface="한컴 쿨재즈 L" panose="02020603020101020101" pitchFamily="18" charset="-127"/>
              <a:ea typeface="한컴 쿨재즈 L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24102" y="2261445"/>
            <a:ext cx="3965170" cy="457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780213" y="2662956"/>
            <a:ext cx="1502525" cy="213044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80213" y="3027128"/>
            <a:ext cx="1502525" cy="213044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780213" y="3524284"/>
            <a:ext cx="4459864" cy="4759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latin typeface="Gill Sans Ultra Bold" panose="020B0A02020104020203" pitchFamily="34" charset="0"/>
              </a:rPr>
              <a:t>login</a:t>
            </a:r>
            <a:endParaRPr lang="ko-KR" altLang="en-US" sz="1500">
              <a:latin typeface="Gill Sans Ultra Bold" panose="020B0A02020104020203" pitchFamily="34" charset="0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287890" y="74181"/>
            <a:ext cx="1397924" cy="491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smtClean="0">
                <a:latin typeface="Segoe UI Black" panose="020B0A02040204020203" pitchFamily="34" charset="0"/>
              </a:rPr>
              <a:t>로그인</a:t>
            </a:r>
            <a:endParaRPr lang="ko-KR" altLang="en-US" sz="1500">
              <a:latin typeface="Segoe UI Black" panose="020B0A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0213" y="2646633"/>
            <a:ext cx="1113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아이디</a:t>
            </a:r>
            <a:endParaRPr lang="ko-KR" altLang="en-US" sz="10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80213" y="3027128"/>
            <a:ext cx="1113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비밀번호</a:t>
            </a:r>
            <a:endParaRPr lang="ko-KR" altLang="en-US" sz="10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47913" y="107354"/>
            <a:ext cx="2992131" cy="3405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latin typeface="Gill Sans Ultra Bold" panose="020B0A02020104020203" pitchFamily="34" charset="0"/>
              </a:rPr>
              <a:t>5TS</a:t>
            </a:r>
            <a:endParaRPr lang="ko-KR" altLang="en-US" sz="3000">
              <a:latin typeface="Gill Sans Ultra Bold" panose="020B0A02020104020203" pitchFamily="34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695658" y="1329851"/>
            <a:ext cx="6288066" cy="3394553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8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대각선 방향의 모서리가 둥근 사각형 11"/>
          <p:cNvSpPr/>
          <p:nvPr/>
        </p:nvSpPr>
        <p:spPr>
          <a:xfrm>
            <a:off x="9881619" y="796850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판매점 검색 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6814" y="1464557"/>
            <a:ext cx="158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블로그 랭킹</a:t>
            </a:r>
            <a:endParaRPr lang="ko-KR" altLang="en-US" sz="2000" b="1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54101" y="2079808"/>
            <a:ext cx="2252146" cy="11181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블로그 랭킹</a:t>
            </a:r>
            <a:endParaRPr lang="ko-KR" altLang="en-US" sz="15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66458" y="3675738"/>
            <a:ext cx="10708190" cy="457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471759" y="227506"/>
            <a:ext cx="1542359" cy="2203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Logout / My page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sp>
        <p:nvSpPr>
          <p:cNvPr id="38" name="제목 1"/>
          <p:cNvSpPr txBox="1">
            <a:spLocks/>
          </p:cNvSpPr>
          <p:nvPr/>
        </p:nvSpPr>
        <p:spPr>
          <a:xfrm>
            <a:off x="198120" y="74181"/>
            <a:ext cx="2697480" cy="373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smtClean="0">
                <a:solidFill>
                  <a:srgbClr val="FF0000"/>
                </a:solidFill>
                <a:latin typeface="Segoe UI Black" panose="020B0A02040204020203" pitchFamily="34" charset="0"/>
              </a:rPr>
              <a:t>메인 페이지 </a:t>
            </a:r>
            <a:r>
              <a:rPr lang="en-US" altLang="ko-KR" sz="1500" smtClean="0">
                <a:solidFill>
                  <a:srgbClr val="FF0000"/>
                </a:solidFill>
                <a:latin typeface="Segoe UI Black" panose="020B0A02040204020203" pitchFamily="34" charset="0"/>
              </a:rPr>
              <a:t>( </a:t>
            </a:r>
            <a:r>
              <a:rPr lang="ko-KR" altLang="en-US" sz="1500" smtClean="0">
                <a:solidFill>
                  <a:srgbClr val="FF0000"/>
                </a:solidFill>
                <a:latin typeface="Segoe UI Black" panose="020B0A02040204020203" pitchFamily="34" charset="0"/>
              </a:rPr>
              <a:t>로그인 후 </a:t>
            </a:r>
            <a:r>
              <a:rPr lang="en-US" altLang="ko-KR" sz="1500" smtClean="0">
                <a:solidFill>
                  <a:srgbClr val="FF0000"/>
                </a:solidFill>
                <a:latin typeface="Segoe UI Black" panose="020B0A02040204020203" pitchFamily="34" charset="0"/>
              </a:rPr>
              <a:t>)</a:t>
            </a:r>
            <a:endParaRPr lang="ko-KR" altLang="en-US" sz="1500">
              <a:solidFill>
                <a:srgbClr val="FF0000"/>
              </a:solidFill>
              <a:latin typeface="Segoe UI Black" panose="020B0A02040204020203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31618" y="465513"/>
            <a:ext cx="3592484" cy="997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대각선 방향의 모서리가 둥근 사각형 39"/>
          <p:cNvSpPr/>
          <p:nvPr/>
        </p:nvSpPr>
        <p:spPr>
          <a:xfrm>
            <a:off x="666814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블로그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1" name="대각선 방향의 모서리가 둥근 사각형 40"/>
          <p:cNvSpPr/>
          <p:nvPr/>
        </p:nvSpPr>
        <p:spPr>
          <a:xfrm>
            <a:off x="3146795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카페 분석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2" name="대각선 방향의 모서리가 둥근 사각형 41"/>
          <p:cNvSpPr/>
          <p:nvPr/>
        </p:nvSpPr>
        <p:spPr>
          <a:xfrm>
            <a:off x="5252437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가구 매칭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3" name="대각선 방향의 모서리가 둥근 사각형 42"/>
          <p:cNvSpPr/>
          <p:nvPr/>
        </p:nvSpPr>
        <p:spPr>
          <a:xfrm>
            <a:off x="7531612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최저가 검색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 flipV="1">
            <a:off x="198120" y="1246210"/>
            <a:ext cx="11676554" cy="529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03037" y="3851292"/>
            <a:ext cx="158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카페 랭킹</a:t>
            </a:r>
            <a:endParaRPr lang="ko-KR" altLang="en-US" sz="2000" b="1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2" name="대각선 방향의 모서리가 둥근 사각형 51"/>
          <p:cNvSpPr/>
          <p:nvPr/>
        </p:nvSpPr>
        <p:spPr>
          <a:xfrm>
            <a:off x="9544063" y="1621995"/>
            <a:ext cx="789453" cy="192165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자세히 보기</a:t>
            </a:r>
            <a:endParaRPr lang="ko-KR" altLang="en-US" sz="8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3" name="대각선 방향의 모서리가 둥근 사각형 52"/>
          <p:cNvSpPr/>
          <p:nvPr/>
        </p:nvSpPr>
        <p:spPr>
          <a:xfrm>
            <a:off x="9592999" y="4196498"/>
            <a:ext cx="789453" cy="192165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자세히 보기</a:t>
            </a:r>
            <a:endParaRPr lang="ko-KR" altLang="en-US" sz="8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49596" y="2082555"/>
            <a:ext cx="2252146" cy="11181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블로그 랭킹</a:t>
            </a:r>
            <a:endParaRPr lang="ko-KR" altLang="en-US" sz="15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60627" y="2079808"/>
            <a:ext cx="2252146" cy="11181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블로그 랭킹</a:t>
            </a:r>
            <a:endParaRPr lang="ko-KR" altLang="en-US" sz="15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8081370" y="2093901"/>
            <a:ext cx="2252146" cy="11181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블로그 랭킹</a:t>
            </a:r>
            <a:endParaRPr lang="ko-KR" altLang="en-US" sz="15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03037" y="4737414"/>
            <a:ext cx="2252146" cy="11181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블로그 랭킹</a:t>
            </a:r>
            <a:endParaRPr lang="ko-KR" altLang="en-US" sz="15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198532" y="4740161"/>
            <a:ext cx="2252146" cy="11181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블로그 랭킹</a:t>
            </a:r>
            <a:endParaRPr lang="ko-KR" altLang="en-US" sz="15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609563" y="4737414"/>
            <a:ext cx="2252146" cy="11181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블로그 랭킹</a:t>
            </a:r>
            <a:endParaRPr lang="ko-KR" altLang="en-US" sz="15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30306" y="4751507"/>
            <a:ext cx="2252146" cy="11181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블로그 랭킹</a:t>
            </a:r>
            <a:endParaRPr lang="ko-KR" altLang="en-US" sz="15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471" y="1090350"/>
            <a:ext cx="1011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accent6">
                    <a:lumMod val="50000"/>
                  </a:schemeClr>
                </a:solidFill>
              </a:rPr>
              <a:t>Nav bar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247913" y="107354"/>
            <a:ext cx="2992131" cy="3405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latin typeface="Gill Sans Ultra Bold" panose="020B0A02020104020203" pitchFamily="34" charset="0"/>
              </a:rPr>
              <a:t>5TS</a:t>
            </a:r>
            <a:endParaRPr lang="ko-KR" altLang="en-US" sz="3000">
              <a:latin typeface="Gill Sans Ultra Bold" panose="020B0A02020104020203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996609" y="22633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My blog 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321040" y="226331"/>
            <a:ext cx="536046" cy="2095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atin typeface="Gill Sans Ultra Bold" panose="020B0A02020104020203" pitchFamily="34" charset="0"/>
              </a:rPr>
              <a:t>쪽지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9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069714" y="5200522"/>
            <a:ext cx="977233" cy="220402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" y="74181"/>
            <a:ext cx="2707918" cy="297671"/>
          </a:xfrm>
        </p:spPr>
        <p:txBody>
          <a:bodyPr>
            <a:normAutofit/>
          </a:bodyPr>
          <a:lstStyle/>
          <a:p>
            <a:r>
              <a:rPr lang="ko-KR" altLang="en-US" sz="1500" smtClean="0">
                <a:latin typeface="Segoe UI Black" panose="020B0A02040204020203" pitchFamily="34" charset="0"/>
              </a:rPr>
              <a:t>마이 페이지 </a:t>
            </a:r>
            <a:r>
              <a:rPr lang="en-US" altLang="ko-KR" sz="1500" smtClean="0">
                <a:latin typeface="Segoe UI Black" panose="020B0A02040204020203" pitchFamily="34" charset="0"/>
              </a:rPr>
              <a:t>( </a:t>
            </a:r>
            <a:r>
              <a:rPr lang="ko-KR" altLang="en-US" sz="1500" smtClean="0">
                <a:latin typeface="Segoe UI Black" panose="020B0A02040204020203" pitchFamily="34" charset="0"/>
              </a:rPr>
              <a:t>회원정보 수정 </a:t>
            </a:r>
            <a:r>
              <a:rPr lang="en-US" altLang="ko-KR" sz="1500" smtClean="0">
                <a:latin typeface="Segoe UI Black" panose="020B0A02040204020203" pitchFamily="34" charset="0"/>
              </a:rPr>
              <a:t>)</a:t>
            </a:r>
            <a:endParaRPr lang="ko-KR" altLang="en-US" sz="1500">
              <a:latin typeface="Segoe UI Black" panose="020B0A02040204020203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1618" y="465513"/>
            <a:ext cx="3592484" cy="997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33851" y="679907"/>
            <a:ext cx="11139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smtClean="0">
                <a:latin typeface="한컴 쿨재즈 L" panose="02020603020101020101" pitchFamily="18" charset="-127"/>
                <a:ea typeface="한컴 쿨재즈 L" panose="02020603020101020101" pitchFamily="18" charset="-127"/>
              </a:rPr>
              <a:t>My page</a:t>
            </a:r>
            <a:endParaRPr lang="ko-KR" altLang="en-US" sz="2500" b="1">
              <a:latin typeface="한컴 쿨재즈 L" panose="02020603020101020101" pitchFamily="18" charset="-127"/>
              <a:ea typeface="한컴 쿨재즈 L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75215" y="1134102"/>
            <a:ext cx="3965170" cy="457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24791" y="1335726"/>
            <a:ext cx="1609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아이디 </a:t>
            </a:r>
            <a:r>
              <a:rPr lang="en-US" altLang="ko-KR" sz="1000" smtClean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000" smtClean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수정 불가</a:t>
            </a:r>
            <a:r>
              <a:rPr lang="en-US" altLang="ko-KR" sz="1000" smtClean="0">
                <a:solidFill>
                  <a:srgbClr val="FF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ko-KR" altLang="en-US" sz="1000">
              <a:solidFill>
                <a:srgbClr val="FF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0902" y="1636733"/>
            <a:ext cx="1502525" cy="213044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24791" y="1959348"/>
            <a:ext cx="1113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비밀번호 </a:t>
            </a:r>
            <a:endParaRPr lang="ko-KR" altLang="en-US" sz="10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80902" y="2385464"/>
            <a:ext cx="1502525" cy="213044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42328" y="2187209"/>
            <a:ext cx="1591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8</a:t>
            </a:r>
            <a:r>
              <a:rPr lang="ko-KR" altLang="en-US" sz="6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자리이상 사용하세요</a:t>
            </a:r>
            <a:endParaRPr lang="ko-KR" altLang="en-US" sz="6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73308" y="5802940"/>
            <a:ext cx="4116963" cy="3664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latin typeface="Gill Sans Ultra Bold" panose="020B0A02020104020203" pitchFamily="34" charset="0"/>
              </a:rPr>
              <a:t>join</a:t>
            </a:r>
            <a:endParaRPr lang="ko-KR" altLang="en-US" sz="1500">
              <a:latin typeface="Gill Sans Ultra Bold" panose="020B0A020201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62073" y="3648112"/>
            <a:ext cx="1113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프로필 사진</a:t>
            </a:r>
            <a:endParaRPr lang="ko-KR" altLang="en-US" sz="10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877191" y="3921726"/>
            <a:ext cx="1277655" cy="11745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프로필사진 업로드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47913" y="107354"/>
            <a:ext cx="2992131" cy="3405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latin typeface="Gill Sans Ultra Bold" panose="020B0A02020104020203" pitchFamily="34" charset="0"/>
              </a:rPr>
              <a:t>5TS</a:t>
            </a:r>
            <a:endParaRPr lang="ko-KR" altLang="en-US" sz="3000">
              <a:latin typeface="Gill Sans Ultra Bold" panose="020B0A02020104020203" pitchFamily="34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768252" y="658928"/>
            <a:ext cx="5473874" cy="5854606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720074" y="2804835"/>
            <a:ext cx="1113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비밀번호 변경 </a:t>
            </a:r>
            <a:endParaRPr lang="ko-KR" altLang="en-US" sz="10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42328" y="3109416"/>
            <a:ext cx="1502525" cy="213044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720074" y="3130994"/>
            <a:ext cx="1591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8</a:t>
            </a:r>
            <a:r>
              <a:rPr lang="ko-KR" altLang="en-US" sz="6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자리이상 사용하세요</a:t>
            </a:r>
            <a:endParaRPr lang="ko-KR" altLang="en-US" sz="6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74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대각선 방향의 모서리가 둥근 사각형 2"/>
          <p:cNvSpPr/>
          <p:nvPr/>
        </p:nvSpPr>
        <p:spPr>
          <a:xfrm>
            <a:off x="701458" y="1454363"/>
            <a:ext cx="10521863" cy="5159380"/>
          </a:xfrm>
          <a:prstGeom prst="round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대각선 방향의 모서리가 둥근 사각형 21"/>
          <p:cNvSpPr/>
          <p:nvPr/>
        </p:nvSpPr>
        <p:spPr>
          <a:xfrm>
            <a:off x="892988" y="4808614"/>
            <a:ext cx="1977839" cy="1171706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dirty="0"/>
          </a:p>
          <a:p>
            <a:pPr algn="ctr">
              <a:defRPr/>
            </a:pPr>
            <a:endParaRPr lang="en-US" altLang="ko-KR" dirty="0" smtClean="0"/>
          </a:p>
          <a:p>
            <a:pPr algn="ctr">
              <a:defRPr/>
            </a:pPr>
            <a:endParaRPr lang="en-US" altLang="ko-KR" dirty="0"/>
          </a:p>
        </p:txBody>
      </p:sp>
      <p:sp>
        <p:nvSpPr>
          <p:cNvPr id="23" name="대각선 방향의 모서리가 둥근 사각형 22"/>
          <p:cNvSpPr/>
          <p:nvPr/>
        </p:nvSpPr>
        <p:spPr>
          <a:xfrm>
            <a:off x="3440902" y="4804844"/>
            <a:ext cx="1977839" cy="1171706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4" name="대각선 방향의 모서리가 둥근 사각형 23"/>
          <p:cNvSpPr/>
          <p:nvPr/>
        </p:nvSpPr>
        <p:spPr>
          <a:xfrm>
            <a:off x="5988817" y="4804844"/>
            <a:ext cx="1977839" cy="1171706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5" name="대각선 방향의 모서리가 둥근 사각형 24"/>
          <p:cNvSpPr/>
          <p:nvPr/>
        </p:nvSpPr>
        <p:spPr>
          <a:xfrm>
            <a:off x="8440376" y="4804844"/>
            <a:ext cx="1977839" cy="1171706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198120" y="74181"/>
            <a:ext cx="2697480" cy="373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smtClean="0">
                <a:latin typeface="Segoe UI Black" panose="020B0A02040204020203" pitchFamily="34" charset="0"/>
              </a:rPr>
              <a:t>블로그</a:t>
            </a:r>
            <a:endParaRPr lang="ko-KR" altLang="en-US" sz="1500">
              <a:latin typeface="Segoe UI Black" panose="020B0A02040204020203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1618" y="465513"/>
            <a:ext cx="3592484" cy="997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대각선 방향의 모서리가 둥근 사각형 29"/>
          <p:cNvSpPr/>
          <p:nvPr/>
        </p:nvSpPr>
        <p:spPr>
          <a:xfrm>
            <a:off x="9881619" y="796850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판매점 검색 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1" name="대각선 방향의 모서리가 둥근 사각형 30"/>
          <p:cNvSpPr/>
          <p:nvPr/>
        </p:nvSpPr>
        <p:spPr>
          <a:xfrm>
            <a:off x="666814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블로그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2" name="대각선 방향의 모서리가 둥근 사각형 31"/>
          <p:cNvSpPr/>
          <p:nvPr/>
        </p:nvSpPr>
        <p:spPr>
          <a:xfrm>
            <a:off x="3146795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카페 분석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3" name="대각선 방향의 모서리가 둥근 사각형 32"/>
          <p:cNvSpPr/>
          <p:nvPr/>
        </p:nvSpPr>
        <p:spPr>
          <a:xfrm>
            <a:off x="5252437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가구 매칭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4" name="대각선 방향의 모서리가 둥근 사각형 33"/>
          <p:cNvSpPr/>
          <p:nvPr/>
        </p:nvSpPr>
        <p:spPr>
          <a:xfrm>
            <a:off x="7531612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최저가 검색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 flipV="1">
            <a:off x="198120" y="1246210"/>
            <a:ext cx="11676554" cy="529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247913" y="107354"/>
            <a:ext cx="2992131" cy="3405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latin typeface="Gill Sans Ultra Bold" panose="020B0A02020104020203" pitchFamily="34" charset="0"/>
              </a:rPr>
              <a:t>5TS</a:t>
            </a:r>
            <a:endParaRPr lang="ko-KR" altLang="en-US" sz="3000">
              <a:latin typeface="Gill Sans Ultra Bold" panose="020B0A020201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15461" y="1215042"/>
            <a:ext cx="1011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accent6">
                    <a:lumMod val="50000"/>
                  </a:schemeClr>
                </a:solidFill>
              </a:rPr>
              <a:t>Nav bar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29877" y="6118217"/>
            <a:ext cx="1775746" cy="27540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ㅇㅇㅇ님의 블로그</a:t>
            </a:r>
            <a:endParaRPr lang="ko-KR" altLang="en-US" sz="15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390605" y="6081453"/>
            <a:ext cx="1775746" cy="27540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ㅇㅇㅇ님의 블로그</a:t>
            </a:r>
            <a:endParaRPr lang="ko-KR" altLang="en-US" sz="15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988817" y="6081453"/>
            <a:ext cx="1775746" cy="27540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ㅇㅇㅇ님의 블로그</a:t>
            </a:r>
            <a:endParaRPr lang="ko-KR" altLang="en-US" sz="15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8440376" y="6086071"/>
            <a:ext cx="1775746" cy="27540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ㅇㅇㅇ님의 블로그</a:t>
            </a:r>
            <a:endParaRPr lang="ko-KR" altLang="en-US" sz="1500" dirty="0"/>
          </a:p>
        </p:txBody>
      </p:sp>
      <p:sp>
        <p:nvSpPr>
          <p:cNvPr id="39" name="대각선 방향의 모서리가 둥근 사각형 38"/>
          <p:cNvSpPr/>
          <p:nvPr/>
        </p:nvSpPr>
        <p:spPr>
          <a:xfrm>
            <a:off x="3440902" y="1898440"/>
            <a:ext cx="4628468" cy="2447199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" name="오른쪽 화살표 1"/>
          <p:cNvSpPr/>
          <p:nvPr/>
        </p:nvSpPr>
        <p:spPr>
          <a:xfrm>
            <a:off x="8440376" y="2784908"/>
            <a:ext cx="528260" cy="762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왼쪽 화살표 3"/>
          <p:cNvSpPr/>
          <p:nvPr/>
        </p:nvSpPr>
        <p:spPr>
          <a:xfrm>
            <a:off x="2636128" y="2845765"/>
            <a:ext cx="518943" cy="7014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40902" y="1581046"/>
            <a:ext cx="4738594" cy="32433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인기 있는 인테리어 블로그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0659533" y="24188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Login / join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204326" y="25036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My blog 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413742" y="238321"/>
            <a:ext cx="536046" cy="2095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atin typeface="Gill Sans Ultra Bold" panose="020B0A02020104020203" pitchFamily="34" charset="0"/>
              </a:rPr>
              <a:t>쪽지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54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대각선 방향의 모서리가 둥근 사각형 2"/>
          <p:cNvSpPr/>
          <p:nvPr/>
        </p:nvSpPr>
        <p:spPr>
          <a:xfrm>
            <a:off x="386328" y="2060809"/>
            <a:ext cx="7769658" cy="4507549"/>
          </a:xfrm>
          <a:prstGeom prst="round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페이지는 만들고 싶은 만큼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필요한 만큼 만들면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8987" y="2284518"/>
            <a:ext cx="2964812" cy="59484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블로그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848305" y="2209134"/>
            <a:ext cx="2881155" cy="34640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5278" y="2209134"/>
            <a:ext cx="161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자유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66845" y="3103068"/>
            <a:ext cx="5881315" cy="1982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사진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845" y="5706134"/>
            <a:ext cx="5881315" cy="603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글</a:t>
            </a:r>
          </a:p>
        </p:txBody>
      </p:sp>
      <p:sp>
        <p:nvSpPr>
          <p:cNvPr id="11" name="실행 단추: 앞으로 또는 다음 10">
            <a:hlinkClick r:id="" action="ppaction://hlinkshowjump?jump=nextslide" highlightClick="1"/>
          </p:cNvPr>
          <p:cNvSpPr/>
          <p:nvPr/>
        </p:nvSpPr>
        <p:spPr>
          <a:xfrm>
            <a:off x="7460124" y="3849620"/>
            <a:ext cx="510375" cy="412136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실행 단추: 뒤로 또는 이전 13">
            <a:hlinkClick r:id="" action="ppaction://hlinkshowjump?jump=previousslide" highlightClick="1"/>
          </p:cNvPr>
          <p:cNvSpPr/>
          <p:nvPr/>
        </p:nvSpPr>
        <p:spPr>
          <a:xfrm>
            <a:off x="663284" y="3849620"/>
            <a:ext cx="505492" cy="412136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069900" y="2505340"/>
            <a:ext cx="427250" cy="2154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사진</a:t>
            </a:r>
            <a:endParaRPr lang="en-US" altLang="ko-KR" sz="9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9811408" y="2480806"/>
            <a:ext cx="1702021" cy="239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아이디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의 블로그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244721" y="2955297"/>
            <a:ext cx="2268708" cy="2236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올린 날짜 시간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244721" y="3340540"/>
            <a:ext cx="2268708" cy="3743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♥ </a:t>
            </a:r>
            <a:r>
              <a:rPr lang="ko-KR" altLang="en-US" dirty="0" smtClean="0"/>
              <a:t>좋아요 </a:t>
            </a:r>
            <a:r>
              <a:rPr lang="en-US" altLang="ko-KR" dirty="0" smtClean="0"/>
              <a:t>75</a:t>
            </a:r>
            <a:endParaRPr lang="ko-KR" altLang="en-US" dirty="0"/>
          </a:p>
        </p:txBody>
      </p:sp>
      <p:graphicFrame>
        <p:nvGraphicFramePr>
          <p:cNvPr id="21" name="차트 20"/>
          <p:cNvGraphicFramePr/>
          <p:nvPr>
            <p:extLst>
              <p:ext uri="{D42A27DB-BD31-4B8C-83A1-F6EECF244321}">
                <p14:modId xmlns:p14="http://schemas.microsoft.com/office/powerpoint/2010/main" val="1560580298"/>
              </p:ext>
            </p:extLst>
          </p:nvPr>
        </p:nvGraphicFramePr>
        <p:xfrm>
          <a:off x="9244721" y="4452528"/>
          <a:ext cx="2324408" cy="908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사각형 설명선 24"/>
          <p:cNvSpPr/>
          <p:nvPr/>
        </p:nvSpPr>
        <p:spPr>
          <a:xfrm>
            <a:off x="386328" y="1648694"/>
            <a:ext cx="1953916" cy="692561"/>
          </a:xfrm>
          <a:prstGeom prst="wedgeRectCallout">
            <a:avLst>
              <a:gd name="adj1" fmla="val -19871"/>
              <a:gd name="adj2" fmla="val 1371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버튼 누르면 </a:t>
            </a:r>
            <a:r>
              <a:rPr lang="en-US" altLang="ko-KR" sz="800" dirty="0" smtClean="0"/>
              <a:t>( 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글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댓글</a:t>
            </a:r>
            <a:r>
              <a:rPr lang="en-US" altLang="ko-KR" sz="800" dirty="0" smtClean="0"/>
              <a:t>) </a:t>
            </a:r>
            <a:r>
              <a:rPr lang="ko-KR" altLang="en-US" sz="800" dirty="0" smtClean="0"/>
              <a:t>까지 한번에 넘어 갈수 있게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Ex) </a:t>
            </a:r>
            <a:r>
              <a:rPr lang="ko-KR" altLang="en-US" sz="800" dirty="0" smtClean="0"/>
              <a:t>클릭 시 다음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사진에 대한 글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댓글</a:t>
            </a:r>
            <a:r>
              <a:rPr lang="en-US" altLang="ko-KR" sz="800" dirty="0" smtClean="0"/>
              <a:t>) </a:t>
            </a:r>
            <a:r>
              <a:rPr lang="ko-KR" altLang="en-US" sz="800" dirty="0" smtClean="0"/>
              <a:t>한번에 넘어가게 </a:t>
            </a:r>
            <a:endParaRPr lang="en-US" altLang="ko-KR" sz="800" dirty="0" smtClean="0"/>
          </a:p>
          <a:p>
            <a:pPr algn="ctr"/>
            <a:endParaRPr lang="ko-KR" altLang="en-US" sz="800" dirty="0"/>
          </a:p>
        </p:txBody>
      </p:sp>
      <p:sp>
        <p:nvSpPr>
          <p:cNvPr id="26" name="대각선 방향의 모서리가 둥근 사각형 25"/>
          <p:cNvSpPr/>
          <p:nvPr/>
        </p:nvSpPr>
        <p:spPr>
          <a:xfrm>
            <a:off x="6578498" y="1666868"/>
            <a:ext cx="1108025" cy="269965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 smtClean="0"/>
              <a:t>글쓰기</a:t>
            </a:r>
            <a:endParaRPr lang="ko-KR" altLang="en-US" sz="1100" dirty="0"/>
          </a:p>
        </p:txBody>
      </p:sp>
      <p:sp>
        <p:nvSpPr>
          <p:cNvPr id="27" name="대각선 방향의 모서리가 둥근 사각형 26"/>
          <p:cNvSpPr/>
          <p:nvPr/>
        </p:nvSpPr>
        <p:spPr>
          <a:xfrm>
            <a:off x="7733564" y="1666868"/>
            <a:ext cx="224255" cy="269965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smtClean="0"/>
              <a:t>수정</a:t>
            </a:r>
            <a:endParaRPr lang="ko-KR" altLang="en-US" sz="800" dirty="0"/>
          </a:p>
        </p:txBody>
      </p:sp>
      <p:sp>
        <p:nvSpPr>
          <p:cNvPr id="31" name="대각선 방향의 모서리가 둥근 사각형 30"/>
          <p:cNvSpPr/>
          <p:nvPr/>
        </p:nvSpPr>
        <p:spPr>
          <a:xfrm>
            <a:off x="8002064" y="1665161"/>
            <a:ext cx="186112" cy="310662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smtClean="0"/>
              <a:t>x</a:t>
            </a:r>
            <a:endParaRPr lang="ko-KR" altLang="en-US" sz="1100" dirty="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98120" y="74181"/>
            <a:ext cx="2697480" cy="373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smtClean="0">
                <a:latin typeface="Segoe UI Black" panose="020B0A02040204020203" pitchFamily="34" charset="0"/>
              </a:rPr>
              <a:t>블로그</a:t>
            </a:r>
            <a:endParaRPr lang="ko-KR" altLang="en-US" sz="1500">
              <a:latin typeface="Segoe UI Black" panose="020B0A02040204020203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1618" y="465513"/>
            <a:ext cx="3592484" cy="997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247913" y="107354"/>
            <a:ext cx="2992131" cy="3405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latin typeface="Gill Sans Ultra Bold" panose="020B0A02020104020203" pitchFamily="34" charset="0"/>
              </a:rPr>
              <a:t>5TS</a:t>
            </a:r>
            <a:endParaRPr lang="ko-KR" altLang="en-US" sz="3000">
              <a:latin typeface="Gill Sans Ultra Bold" panose="020B0A02020104020203" pitchFamily="34" charset="0"/>
            </a:endParaRPr>
          </a:p>
        </p:txBody>
      </p:sp>
      <p:sp>
        <p:nvSpPr>
          <p:cNvPr id="30" name="대각선 방향의 모서리가 둥근 사각형 29"/>
          <p:cNvSpPr/>
          <p:nvPr/>
        </p:nvSpPr>
        <p:spPr>
          <a:xfrm>
            <a:off x="9881619" y="796850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판매점 검색 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2" name="대각선 방향의 모서리가 둥근 사각형 31"/>
          <p:cNvSpPr/>
          <p:nvPr/>
        </p:nvSpPr>
        <p:spPr>
          <a:xfrm>
            <a:off x="666814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블로그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3" name="대각선 방향의 모서리가 둥근 사각형 32"/>
          <p:cNvSpPr/>
          <p:nvPr/>
        </p:nvSpPr>
        <p:spPr>
          <a:xfrm>
            <a:off x="3146795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카페 분석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4" name="대각선 방향의 모서리가 둥근 사각형 33"/>
          <p:cNvSpPr/>
          <p:nvPr/>
        </p:nvSpPr>
        <p:spPr>
          <a:xfrm>
            <a:off x="5252437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가구 매칭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대각선 방향의 모서리가 둥근 사각형 34"/>
          <p:cNvSpPr/>
          <p:nvPr/>
        </p:nvSpPr>
        <p:spPr>
          <a:xfrm>
            <a:off x="7531612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최저가 검색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 flipV="1">
            <a:off x="198120" y="1246210"/>
            <a:ext cx="11676554" cy="529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5471" y="1090350"/>
            <a:ext cx="1011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accent6">
                    <a:lumMod val="50000"/>
                  </a:schemeClr>
                </a:solidFill>
              </a:rPr>
              <a:t>Nav bar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069900" y="4027629"/>
            <a:ext cx="1145518" cy="3042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쪽지함</a:t>
            </a:r>
            <a:endParaRPr lang="ko-KR" altLang="en-US" sz="14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307782" y="4010357"/>
            <a:ext cx="1293222" cy="3042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쪽지 보내기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10659533" y="24188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Login / join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204326" y="25036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My blog 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413742" y="238321"/>
            <a:ext cx="536046" cy="2095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atin typeface="Gill Sans Ultra Bold" panose="020B0A02020104020203" pitchFamily="34" charset="0"/>
              </a:rPr>
              <a:t>쪽지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73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대각선 방향의 모서리가 둥근 사각형 2"/>
          <p:cNvSpPr/>
          <p:nvPr/>
        </p:nvSpPr>
        <p:spPr>
          <a:xfrm>
            <a:off x="386328" y="2060809"/>
            <a:ext cx="7769658" cy="4507549"/>
          </a:xfrm>
          <a:prstGeom prst="round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페이지는 만들고 싶은 만큼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필요한 만큼 만들면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8987" y="2284518"/>
            <a:ext cx="2964812" cy="59484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블로그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848305" y="2209134"/>
            <a:ext cx="2881155" cy="34640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5278" y="2209134"/>
            <a:ext cx="161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자유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66845" y="3103068"/>
            <a:ext cx="5881315" cy="1982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사진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845" y="5706134"/>
            <a:ext cx="5881315" cy="603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글</a:t>
            </a:r>
          </a:p>
        </p:txBody>
      </p:sp>
      <p:sp>
        <p:nvSpPr>
          <p:cNvPr id="11" name="실행 단추: 앞으로 또는 다음 10">
            <a:hlinkClick r:id="" action="ppaction://hlinkshowjump?jump=nextslide" highlightClick="1"/>
          </p:cNvPr>
          <p:cNvSpPr/>
          <p:nvPr/>
        </p:nvSpPr>
        <p:spPr>
          <a:xfrm>
            <a:off x="7460124" y="3849620"/>
            <a:ext cx="510375" cy="412136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실행 단추: 뒤로 또는 이전 13">
            <a:hlinkClick r:id="" action="ppaction://hlinkshowjump?jump=previousslide" highlightClick="1"/>
          </p:cNvPr>
          <p:cNvSpPr/>
          <p:nvPr/>
        </p:nvSpPr>
        <p:spPr>
          <a:xfrm>
            <a:off x="663284" y="3849620"/>
            <a:ext cx="505492" cy="412136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069900" y="2505340"/>
            <a:ext cx="427250" cy="2154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사진</a:t>
            </a:r>
            <a:endParaRPr lang="en-US" altLang="ko-KR" sz="9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9811408" y="2480806"/>
            <a:ext cx="1702021" cy="239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아이디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의 블로그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244721" y="2955297"/>
            <a:ext cx="2268708" cy="2236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올린 날짜 시간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244721" y="3340540"/>
            <a:ext cx="2268708" cy="3743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♥ </a:t>
            </a:r>
            <a:r>
              <a:rPr lang="ko-KR" altLang="en-US" dirty="0" smtClean="0"/>
              <a:t>좋아요 </a:t>
            </a:r>
            <a:r>
              <a:rPr lang="en-US" altLang="ko-KR" dirty="0" smtClean="0"/>
              <a:t>75</a:t>
            </a:r>
            <a:endParaRPr lang="ko-KR" altLang="en-US" dirty="0"/>
          </a:p>
        </p:txBody>
      </p:sp>
      <p:graphicFrame>
        <p:nvGraphicFramePr>
          <p:cNvPr id="21" name="차트 20"/>
          <p:cNvGraphicFramePr/>
          <p:nvPr>
            <p:extLst/>
          </p:nvPr>
        </p:nvGraphicFramePr>
        <p:xfrm>
          <a:off x="9244721" y="4452528"/>
          <a:ext cx="2324408" cy="908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사각형 설명선 24"/>
          <p:cNvSpPr/>
          <p:nvPr/>
        </p:nvSpPr>
        <p:spPr>
          <a:xfrm>
            <a:off x="386328" y="1648694"/>
            <a:ext cx="1953916" cy="692561"/>
          </a:xfrm>
          <a:prstGeom prst="wedgeRectCallout">
            <a:avLst>
              <a:gd name="adj1" fmla="val -19871"/>
              <a:gd name="adj2" fmla="val 1371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버튼 누르면 </a:t>
            </a:r>
            <a:r>
              <a:rPr lang="en-US" altLang="ko-KR" sz="800" dirty="0" smtClean="0"/>
              <a:t>( 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글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댓글</a:t>
            </a:r>
            <a:r>
              <a:rPr lang="en-US" altLang="ko-KR" sz="800" dirty="0" smtClean="0"/>
              <a:t>) </a:t>
            </a:r>
            <a:r>
              <a:rPr lang="ko-KR" altLang="en-US" sz="800" dirty="0" smtClean="0"/>
              <a:t>까지 한번에 넘어 갈수 있게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Ex) </a:t>
            </a:r>
            <a:r>
              <a:rPr lang="ko-KR" altLang="en-US" sz="800" dirty="0" smtClean="0"/>
              <a:t>클릭 시 다음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사진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사진에 대한 글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댓글</a:t>
            </a:r>
            <a:r>
              <a:rPr lang="en-US" altLang="ko-KR" sz="800" dirty="0" smtClean="0"/>
              <a:t>) </a:t>
            </a:r>
            <a:r>
              <a:rPr lang="ko-KR" altLang="en-US" sz="800" dirty="0" smtClean="0"/>
              <a:t>한번에 넘어가게 </a:t>
            </a:r>
            <a:endParaRPr lang="en-US" altLang="ko-KR" sz="800" dirty="0" smtClean="0"/>
          </a:p>
          <a:p>
            <a:pPr algn="ctr"/>
            <a:endParaRPr lang="ko-KR" altLang="en-US" sz="800" dirty="0"/>
          </a:p>
        </p:txBody>
      </p:sp>
      <p:sp>
        <p:nvSpPr>
          <p:cNvPr id="26" name="대각선 방향의 모서리가 둥근 사각형 25"/>
          <p:cNvSpPr/>
          <p:nvPr/>
        </p:nvSpPr>
        <p:spPr>
          <a:xfrm>
            <a:off x="6578498" y="1666868"/>
            <a:ext cx="1108025" cy="269965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 smtClean="0"/>
              <a:t>글쓰기</a:t>
            </a:r>
            <a:endParaRPr lang="ko-KR" altLang="en-US" sz="1100" dirty="0"/>
          </a:p>
        </p:txBody>
      </p:sp>
      <p:sp>
        <p:nvSpPr>
          <p:cNvPr id="27" name="대각선 방향의 모서리가 둥근 사각형 26"/>
          <p:cNvSpPr/>
          <p:nvPr/>
        </p:nvSpPr>
        <p:spPr>
          <a:xfrm>
            <a:off x="7733564" y="1666868"/>
            <a:ext cx="224255" cy="269965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smtClean="0"/>
              <a:t>수정</a:t>
            </a:r>
            <a:endParaRPr lang="ko-KR" altLang="en-US" sz="800" dirty="0"/>
          </a:p>
        </p:txBody>
      </p:sp>
      <p:sp>
        <p:nvSpPr>
          <p:cNvPr id="31" name="대각선 방향의 모서리가 둥근 사각형 30"/>
          <p:cNvSpPr/>
          <p:nvPr/>
        </p:nvSpPr>
        <p:spPr>
          <a:xfrm>
            <a:off x="8002064" y="1665161"/>
            <a:ext cx="186112" cy="310662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smtClean="0"/>
              <a:t>x</a:t>
            </a:r>
            <a:endParaRPr lang="ko-KR" altLang="en-US" sz="1100" dirty="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98120" y="74181"/>
            <a:ext cx="2697480" cy="373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 smtClean="0">
                <a:latin typeface="Segoe UI Black" panose="020B0A02040204020203" pitchFamily="34" charset="0"/>
              </a:rPr>
              <a:t>블로그 </a:t>
            </a:r>
            <a:r>
              <a:rPr lang="en-US" altLang="ko-KR" sz="1500" dirty="0" smtClean="0">
                <a:latin typeface="Segoe UI Black" panose="020B0A02040204020203" pitchFamily="34" charset="0"/>
              </a:rPr>
              <a:t>( </a:t>
            </a:r>
            <a:r>
              <a:rPr lang="ko-KR" altLang="en-US" sz="1500" dirty="0" smtClean="0">
                <a:latin typeface="Segoe UI Black" panose="020B0A02040204020203" pitchFamily="34" charset="0"/>
              </a:rPr>
              <a:t>쪽지 </a:t>
            </a:r>
            <a:r>
              <a:rPr lang="en-US" altLang="ko-KR" sz="1500" dirty="0" smtClean="0">
                <a:latin typeface="Segoe UI Black" panose="020B0A02040204020203" pitchFamily="34" charset="0"/>
              </a:rPr>
              <a:t>modal )</a:t>
            </a:r>
            <a:endParaRPr lang="ko-KR" altLang="en-US" sz="1500" dirty="0">
              <a:latin typeface="Segoe UI Black" panose="020B0A02040204020203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1618" y="465513"/>
            <a:ext cx="3592484" cy="997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247913" y="107354"/>
            <a:ext cx="2992131" cy="3405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latin typeface="Gill Sans Ultra Bold" panose="020B0A02020104020203" pitchFamily="34" charset="0"/>
              </a:rPr>
              <a:t>5TS</a:t>
            </a:r>
            <a:endParaRPr lang="ko-KR" altLang="en-US" sz="3000">
              <a:latin typeface="Gill Sans Ultra Bold" panose="020B0A02020104020203" pitchFamily="34" charset="0"/>
            </a:endParaRPr>
          </a:p>
        </p:txBody>
      </p:sp>
      <p:sp>
        <p:nvSpPr>
          <p:cNvPr id="30" name="대각선 방향의 모서리가 둥근 사각형 29"/>
          <p:cNvSpPr/>
          <p:nvPr/>
        </p:nvSpPr>
        <p:spPr>
          <a:xfrm>
            <a:off x="9881619" y="796850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판매점 검색 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2" name="대각선 방향의 모서리가 둥근 사각형 31"/>
          <p:cNvSpPr/>
          <p:nvPr/>
        </p:nvSpPr>
        <p:spPr>
          <a:xfrm>
            <a:off x="666814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블로그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3" name="대각선 방향의 모서리가 둥근 사각형 32"/>
          <p:cNvSpPr/>
          <p:nvPr/>
        </p:nvSpPr>
        <p:spPr>
          <a:xfrm>
            <a:off x="3146795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카페 분석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4" name="대각선 방향의 모서리가 둥근 사각형 33"/>
          <p:cNvSpPr/>
          <p:nvPr/>
        </p:nvSpPr>
        <p:spPr>
          <a:xfrm>
            <a:off x="5252437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가구 매칭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대각선 방향의 모서리가 둥근 사각형 34"/>
          <p:cNvSpPr/>
          <p:nvPr/>
        </p:nvSpPr>
        <p:spPr>
          <a:xfrm>
            <a:off x="7531612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최저가 검색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 flipV="1">
            <a:off x="198120" y="1246210"/>
            <a:ext cx="11676554" cy="529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5471" y="1090350"/>
            <a:ext cx="1011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accent6">
                    <a:lumMod val="50000"/>
                  </a:schemeClr>
                </a:solidFill>
              </a:rPr>
              <a:t>Nav bar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069900" y="4027629"/>
            <a:ext cx="1145518" cy="3042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쪽지함</a:t>
            </a:r>
            <a:endParaRPr lang="ko-KR" altLang="en-US" sz="14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307782" y="4010357"/>
            <a:ext cx="1293222" cy="30422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쪽지 보내기</a:t>
            </a:r>
            <a:endParaRPr lang="ko-KR" altLang="en-US" sz="14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005024" y="943600"/>
            <a:ext cx="4304721" cy="49769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903066" y="1275570"/>
            <a:ext cx="2680356" cy="343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받는 사람 아이디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3567129" y="1816840"/>
            <a:ext cx="3288989" cy="343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제목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3550416" y="2287183"/>
            <a:ext cx="3305702" cy="3030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내용</a:t>
            </a:r>
            <a:endParaRPr lang="ko-KR" altLang="en-US" sz="12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480846" y="5434380"/>
            <a:ext cx="1293222" cy="3042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쪽지 보내기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10659533" y="24188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Login / join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204326" y="25036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My blog 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cxnSp>
        <p:nvCxnSpPr>
          <p:cNvPr id="7" name="직선 화살표 연결선 6"/>
          <p:cNvCxnSpPr>
            <a:stCxn id="39" idx="0"/>
            <a:endCxn id="40" idx="3"/>
          </p:cNvCxnSpPr>
          <p:nvPr/>
        </p:nvCxnSpPr>
        <p:spPr>
          <a:xfrm flipH="1" flipV="1">
            <a:off x="7309745" y="3432055"/>
            <a:ext cx="3644648" cy="578302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413742" y="238321"/>
            <a:ext cx="536046" cy="2095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atin typeface="Gill Sans Ultra Bold" panose="020B0A02020104020203" pitchFamily="34" charset="0"/>
              </a:rPr>
              <a:t>쪽지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7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 txBox="1">
            <a:spLocks/>
          </p:cNvSpPr>
          <p:nvPr/>
        </p:nvSpPr>
        <p:spPr>
          <a:xfrm>
            <a:off x="198120" y="74181"/>
            <a:ext cx="2697480" cy="373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smtClean="0">
                <a:latin typeface="Segoe UI Black" panose="020B0A02040204020203" pitchFamily="34" charset="0"/>
              </a:rPr>
              <a:t>쪽지함</a:t>
            </a:r>
            <a:endParaRPr lang="ko-KR" altLang="en-US" sz="1500">
              <a:latin typeface="Segoe UI Black" panose="020B0A02040204020203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1618" y="465513"/>
            <a:ext cx="3592484" cy="997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247913" y="107354"/>
            <a:ext cx="2992131" cy="3405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latin typeface="Gill Sans Ultra Bold" panose="020B0A02020104020203" pitchFamily="34" charset="0"/>
              </a:rPr>
              <a:t>5TS</a:t>
            </a:r>
            <a:endParaRPr lang="ko-KR" altLang="en-US" sz="3000">
              <a:latin typeface="Gill Sans Ultra Bold" panose="020B0A02020104020203" pitchFamily="34" charset="0"/>
            </a:endParaRPr>
          </a:p>
        </p:txBody>
      </p:sp>
      <p:sp>
        <p:nvSpPr>
          <p:cNvPr id="30" name="대각선 방향의 모서리가 둥근 사각형 29"/>
          <p:cNvSpPr/>
          <p:nvPr/>
        </p:nvSpPr>
        <p:spPr>
          <a:xfrm>
            <a:off x="9881619" y="796850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판매점 검색 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2" name="대각선 방향의 모서리가 둥근 사각형 31"/>
          <p:cNvSpPr/>
          <p:nvPr/>
        </p:nvSpPr>
        <p:spPr>
          <a:xfrm>
            <a:off x="666814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블로그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3" name="대각선 방향의 모서리가 둥근 사각형 32"/>
          <p:cNvSpPr/>
          <p:nvPr/>
        </p:nvSpPr>
        <p:spPr>
          <a:xfrm>
            <a:off x="3146795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카페 분석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4" name="대각선 방향의 모서리가 둥근 사각형 33"/>
          <p:cNvSpPr/>
          <p:nvPr/>
        </p:nvSpPr>
        <p:spPr>
          <a:xfrm>
            <a:off x="5252437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가구 매칭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대각선 방향의 모서리가 둥근 사각형 34"/>
          <p:cNvSpPr/>
          <p:nvPr/>
        </p:nvSpPr>
        <p:spPr>
          <a:xfrm>
            <a:off x="7531612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최저가 검색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 flipV="1">
            <a:off x="198120" y="1246210"/>
            <a:ext cx="11676554" cy="529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5471" y="1090350"/>
            <a:ext cx="1011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accent6">
                    <a:lumMod val="50000"/>
                  </a:schemeClr>
                </a:solidFill>
              </a:rPr>
              <a:t>Nav bar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659533" y="24188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Login / join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204326" y="25036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My blog 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403404"/>
              </p:ext>
            </p:extLst>
          </p:nvPr>
        </p:nvGraphicFramePr>
        <p:xfrm>
          <a:off x="3367960" y="2478084"/>
          <a:ext cx="7120617" cy="262051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373539">
                  <a:extLst>
                    <a:ext uri="{9D8B030D-6E8A-4147-A177-3AD203B41FA5}">
                      <a16:colId xmlns:a16="http://schemas.microsoft.com/office/drawing/2014/main" val="2957604643"/>
                    </a:ext>
                  </a:extLst>
                </a:gridCol>
                <a:gridCol w="2373539">
                  <a:extLst>
                    <a:ext uri="{9D8B030D-6E8A-4147-A177-3AD203B41FA5}">
                      <a16:colId xmlns:a16="http://schemas.microsoft.com/office/drawing/2014/main" val="3393793820"/>
                    </a:ext>
                  </a:extLst>
                </a:gridCol>
                <a:gridCol w="2373539">
                  <a:extLst>
                    <a:ext uri="{9D8B030D-6E8A-4147-A177-3AD203B41FA5}">
                      <a16:colId xmlns:a16="http://schemas.microsoft.com/office/drawing/2014/main" val="25671559"/>
                    </a:ext>
                  </a:extLst>
                </a:gridCol>
              </a:tblGrid>
              <a:tr h="436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보낸사람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내용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날짜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154240"/>
                  </a:ext>
                </a:extLst>
              </a:tr>
              <a:tr h="4367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701779"/>
                  </a:ext>
                </a:extLst>
              </a:tr>
              <a:tr h="4367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777089"/>
                  </a:ext>
                </a:extLst>
              </a:tr>
              <a:tr h="4367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967173"/>
                  </a:ext>
                </a:extLst>
              </a:tr>
              <a:tr h="4367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356060"/>
                  </a:ext>
                </a:extLst>
              </a:tr>
              <a:tr h="4367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254819"/>
                  </a:ext>
                </a:extLst>
              </a:tr>
            </a:tbl>
          </a:graphicData>
        </a:graphic>
      </p:graphicFrame>
      <p:sp>
        <p:nvSpPr>
          <p:cNvPr id="52" name="모서리가 둥근 직사각형 51"/>
          <p:cNvSpPr/>
          <p:nvPr/>
        </p:nvSpPr>
        <p:spPr>
          <a:xfrm>
            <a:off x="9063764" y="5659457"/>
            <a:ext cx="1424813" cy="3320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쪽지 보내기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20610" y="2054176"/>
            <a:ext cx="1424813" cy="33203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받은 쪽지함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0609" y="2407894"/>
            <a:ext cx="1424813" cy="3320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보낸 쪽지함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8413742" y="238321"/>
            <a:ext cx="536046" cy="2095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atin typeface="Gill Sans Ultra Bold" panose="020B0A02020104020203" pitchFamily="34" charset="0"/>
              </a:rPr>
              <a:t>쪽지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 txBox="1">
            <a:spLocks/>
          </p:cNvSpPr>
          <p:nvPr/>
        </p:nvSpPr>
        <p:spPr>
          <a:xfrm>
            <a:off x="198120" y="74181"/>
            <a:ext cx="2697480" cy="373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smtClean="0">
                <a:latin typeface="Segoe UI Black" panose="020B0A02040204020203" pitchFamily="34" charset="0"/>
              </a:rPr>
              <a:t>쪽지함</a:t>
            </a:r>
            <a:endParaRPr lang="ko-KR" altLang="en-US" sz="1500">
              <a:latin typeface="Segoe UI Black" panose="020B0A02040204020203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1618" y="465513"/>
            <a:ext cx="3592484" cy="997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247913" y="107354"/>
            <a:ext cx="2992131" cy="3405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latin typeface="Gill Sans Ultra Bold" panose="020B0A02020104020203" pitchFamily="34" charset="0"/>
              </a:rPr>
              <a:t>5TS</a:t>
            </a:r>
            <a:endParaRPr lang="ko-KR" altLang="en-US" sz="3000">
              <a:latin typeface="Gill Sans Ultra Bold" panose="020B0A02020104020203" pitchFamily="34" charset="0"/>
            </a:endParaRPr>
          </a:p>
        </p:txBody>
      </p:sp>
      <p:sp>
        <p:nvSpPr>
          <p:cNvPr id="30" name="대각선 방향의 모서리가 둥근 사각형 29"/>
          <p:cNvSpPr/>
          <p:nvPr/>
        </p:nvSpPr>
        <p:spPr>
          <a:xfrm>
            <a:off x="9881619" y="796850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판매점 검색 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2" name="대각선 방향의 모서리가 둥근 사각형 31"/>
          <p:cNvSpPr/>
          <p:nvPr/>
        </p:nvSpPr>
        <p:spPr>
          <a:xfrm>
            <a:off x="666814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블로그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3" name="대각선 방향의 모서리가 둥근 사각형 32"/>
          <p:cNvSpPr/>
          <p:nvPr/>
        </p:nvSpPr>
        <p:spPr>
          <a:xfrm>
            <a:off x="3146795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카페 분석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4" name="대각선 방향의 모서리가 둥근 사각형 33"/>
          <p:cNvSpPr/>
          <p:nvPr/>
        </p:nvSpPr>
        <p:spPr>
          <a:xfrm>
            <a:off x="5252437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가구 매칭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대각선 방향의 모서리가 둥근 사각형 34"/>
          <p:cNvSpPr/>
          <p:nvPr/>
        </p:nvSpPr>
        <p:spPr>
          <a:xfrm>
            <a:off x="7531612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최저가 검색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 flipV="1">
            <a:off x="198120" y="1246210"/>
            <a:ext cx="11676554" cy="529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5471" y="1090350"/>
            <a:ext cx="1011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accent6">
                    <a:lumMod val="50000"/>
                  </a:schemeClr>
                </a:solidFill>
              </a:rPr>
              <a:t>Nav bar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659533" y="24188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Login / join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204326" y="25036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My blog 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899573"/>
              </p:ext>
            </p:extLst>
          </p:nvPr>
        </p:nvGraphicFramePr>
        <p:xfrm>
          <a:off x="3367960" y="2478084"/>
          <a:ext cx="7120617" cy="262051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373539">
                  <a:extLst>
                    <a:ext uri="{9D8B030D-6E8A-4147-A177-3AD203B41FA5}">
                      <a16:colId xmlns:a16="http://schemas.microsoft.com/office/drawing/2014/main" val="2957604643"/>
                    </a:ext>
                  </a:extLst>
                </a:gridCol>
                <a:gridCol w="2373539">
                  <a:extLst>
                    <a:ext uri="{9D8B030D-6E8A-4147-A177-3AD203B41FA5}">
                      <a16:colId xmlns:a16="http://schemas.microsoft.com/office/drawing/2014/main" val="3393793820"/>
                    </a:ext>
                  </a:extLst>
                </a:gridCol>
                <a:gridCol w="2373539">
                  <a:extLst>
                    <a:ext uri="{9D8B030D-6E8A-4147-A177-3AD203B41FA5}">
                      <a16:colId xmlns:a16="http://schemas.microsoft.com/office/drawing/2014/main" val="25671559"/>
                    </a:ext>
                  </a:extLst>
                </a:gridCol>
              </a:tblGrid>
              <a:tr h="436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받은 사람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내용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날짜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154240"/>
                  </a:ext>
                </a:extLst>
              </a:tr>
              <a:tr h="4367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701779"/>
                  </a:ext>
                </a:extLst>
              </a:tr>
              <a:tr h="4367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777089"/>
                  </a:ext>
                </a:extLst>
              </a:tr>
              <a:tr h="4367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967173"/>
                  </a:ext>
                </a:extLst>
              </a:tr>
              <a:tr h="4367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356060"/>
                  </a:ext>
                </a:extLst>
              </a:tr>
              <a:tr h="4367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254819"/>
                  </a:ext>
                </a:extLst>
              </a:tr>
            </a:tbl>
          </a:graphicData>
        </a:graphic>
      </p:graphicFrame>
      <p:sp>
        <p:nvSpPr>
          <p:cNvPr id="52" name="모서리가 둥근 직사각형 51"/>
          <p:cNvSpPr/>
          <p:nvPr/>
        </p:nvSpPr>
        <p:spPr>
          <a:xfrm>
            <a:off x="9063764" y="5659457"/>
            <a:ext cx="1424813" cy="3320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쪽지 보내기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20608" y="2437327"/>
            <a:ext cx="1424813" cy="33203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보낸 쪽지함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0608" y="2070053"/>
            <a:ext cx="1424813" cy="3320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받은 쪽지함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8413742" y="238321"/>
            <a:ext cx="536046" cy="2095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atin typeface="Gill Sans Ultra Bold" panose="020B0A02020104020203" pitchFamily="34" charset="0"/>
              </a:rPr>
              <a:t>쪽지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4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대각선 방향의 모서리가 둥근 사각형 2"/>
          <p:cNvSpPr/>
          <p:nvPr/>
        </p:nvSpPr>
        <p:spPr>
          <a:xfrm>
            <a:off x="701458" y="3841401"/>
            <a:ext cx="10521863" cy="2772342"/>
          </a:xfrm>
          <a:prstGeom prst="round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10437" y="1683618"/>
            <a:ext cx="6595423" cy="20161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060203" y="1964333"/>
            <a:ext cx="906383" cy="20261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한 </a:t>
            </a:r>
            <a:r>
              <a:rPr lang="ko-KR" altLang="en-US" sz="1200" dirty="0" err="1" smtClean="0"/>
              <a:t>줄평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1345779" y="2976487"/>
            <a:ext cx="5865399" cy="5688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345779" y="2359917"/>
            <a:ext cx="5865399" cy="383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 란</a:t>
            </a:r>
            <a:endParaRPr lang="ko-KR" altLang="en-US" dirty="0"/>
          </a:p>
        </p:txBody>
      </p:sp>
      <p:sp>
        <p:nvSpPr>
          <p:cNvPr id="15" name="대각선 방향의 모서리가 둥근 사각형 14"/>
          <p:cNvSpPr/>
          <p:nvPr/>
        </p:nvSpPr>
        <p:spPr>
          <a:xfrm>
            <a:off x="6352159" y="2423600"/>
            <a:ext cx="783271" cy="268076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 smtClean="0"/>
              <a:t>입력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1486833" y="2935997"/>
            <a:ext cx="5648597" cy="2064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/>
              <a:t>글쓴이 </a:t>
            </a:r>
            <a:r>
              <a:rPr lang="en-US" altLang="ko-KR" sz="1400" dirty="0" smtClean="0"/>
              <a:t>id : </a:t>
            </a:r>
            <a:r>
              <a:rPr lang="ko-KR" altLang="en-US" sz="1400" dirty="0" smtClean="0"/>
              <a:t>인테리어 너무 </a:t>
            </a:r>
            <a:r>
              <a:rPr lang="ko-KR" altLang="en-US" sz="1400" dirty="0" err="1" smtClean="0"/>
              <a:t>이뻐요</a:t>
            </a:r>
            <a:r>
              <a:rPr lang="en-US" altLang="ko-KR" sz="1400" dirty="0" smtClean="0"/>
              <a:t>~ 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1759643" y="3232811"/>
            <a:ext cx="5375787" cy="1685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sz="1200" dirty="0" smtClean="0"/>
              <a:t>블로그 주인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감사합니다</a:t>
            </a:r>
            <a:endParaRPr lang="en-US" altLang="ko-KR" sz="1200" dirty="0" smtClean="0"/>
          </a:p>
        </p:txBody>
      </p:sp>
      <p:cxnSp>
        <p:nvCxnSpPr>
          <p:cNvPr id="20" name="꺾인 연결선 19"/>
          <p:cNvCxnSpPr/>
          <p:nvPr/>
        </p:nvCxnSpPr>
        <p:spPr>
          <a:xfrm>
            <a:off x="1614477" y="3284067"/>
            <a:ext cx="195952" cy="683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대각선 방향의 모서리가 둥근 사각형 21"/>
          <p:cNvSpPr/>
          <p:nvPr/>
        </p:nvSpPr>
        <p:spPr>
          <a:xfrm>
            <a:off x="892988" y="4808614"/>
            <a:ext cx="1977839" cy="1171706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 dirty="0"/>
          </a:p>
          <a:p>
            <a:pPr algn="ctr">
              <a:defRPr/>
            </a:pPr>
            <a:endParaRPr lang="en-US" altLang="ko-KR" dirty="0" smtClean="0"/>
          </a:p>
          <a:p>
            <a:pPr algn="ctr">
              <a:defRPr/>
            </a:pPr>
            <a:endParaRPr lang="en-US" altLang="ko-KR" dirty="0"/>
          </a:p>
        </p:txBody>
      </p:sp>
      <p:sp>
        <p:nvSpPr>
          <p:cNvPr id="23" name="대각선 방향의 모서리가 둥근 사각형 22"/>
          <p:cNvSpPr/>
          <p:nvPr/>
        </p:nvSpPr>
        <p:spPr>
          <a:xfrm>
            <a:off x="3440902" y="4804844"/>
            <a:ext cx="1977839" cy="1171706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4" name="대각선 방향의 모서리가 둥근 사각형 23"/>
          <p:cNvSpPr/>
          <p:nvPr/>
        </p:nvSpPr>
        <p:spPr>
          <a:xfrm>
            <a:off x="5988817" y="4804844"/>
            <a:ext cx="1977839" cy="1171706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5" name="대각선 방향의 모서리가 둥근 사각형 24"/>
          <p:cNvSpPr/>
          <p:nvPr/>
        </p:nvSpPr>
        <p:spPr>
          <a:xfrm>
            <a:off x="8440376" y="4804844"/>
            <a:ext cx="1977839" cy="1171706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27213" y="4254704"/>
            <a:ext cx="6697203" cy="14060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~~ </a:t>
            </a:r>
            <a:r>
              <a:rPr lang="ko-KR" altLang="en-US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님과 비슷한 취향을 가진 블로그 입니다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198120" y="74181"/>
            <a:ext cx="2697480" cy="373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smtClean="0">
                <a:latin typeface="Segoe UI Black" panose="020B0A02040204020203" pitchFamily="34" charset="0"/>
              </a:rPr>
              <a:t>블로그</a:t>
            </a:r>
            <a:endParaRPr lang="ko-KR" altLang="en-US" sz="1500">
              <a:latin typeface="Segoe UI Black" panose="020B0A02040204020203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1618" y="465513"/>
            <a:ext cx="3592484" cy="997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대각선 방향의 모서리가 둥근 사각형 29"/>
          <p:cNvSpPr/>
          <p:nvPr/>
        </p:nvSpPr>
        <p:spPr>
          <a:xfrm>
            <a:off x="9881619" y="796850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판매점 검색 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1" name="대각선 방향의 모서리가 둥근 사각형 30"/>
          <p:cNvSpPr/>
          <p:nvPr/>
        </p:nvSpPr>
        <p:spPr>
          <a:xfrm>
            <a:off x="666814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블로그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2" name="대각선 방향의 모서리가 둥근 사각형 31"/>
          <p:cNvSpPr/>
          <p:nvPr/>
        </p:nvSpPr>
        <p:spPr>
          <a:xfrm>
            <a:off x="3146795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카페 분석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3" name="대각선 방향의 모서리가 둥근 사각형 32"/>
          <p:cNvSpPr/>
          <p:nvPr/>
        </p:nvSpPr>
        <p:spPr>
          <a:xfrm>
            <a:off x="5252437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가구 매칭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4" name="대각선 방향의 모서리가 둥근 사각형 33"/>
          <p:cNvSpPr/>
          <p:nvPr/>
        </p:nvSpPr>
        <p:spPr>
          <a:xfrm>
            <a:off x="7531612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최저가 검색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 flipV="1">
            <a:off x="198120" y="1246210"/>
            <a:ext cx="11676554" cy="529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247913" y="107354"/>
            <a:ext cx="2992131" cy="3405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latin typeface="Gill Sans Ultra Bold" panose="020B0A02020104020203" pitchFamily="34" charset="0"/>
              </a:rPr>
              <a:t>5TS</a:t>
            </a:r>
            <a:endParaRPr lang="ko-KR" altLang="en-US" sz="3000">
              <a:latin typeface="Gill Sans Ultra Bold" panose="020B0A020201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5471" y="1090350"/>
            <a:ext cx="1011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accent6">
                    <a:lumMod val="50000"/>
                  </a:schemeClr>
                </a:solidFill>
              </a:rPr>
              <a:t>Nav bar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29877" y="6118217"/>
            <a:ext cx="1775746" cy="27540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ㅇㅇㅇ님의 블로그</a:t>
            </a:r>
            <a:endParaRPr lang="ko-KR" altLang="en-US" sz="15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390605" y="6081453"/>
            <a:ext cx="1775746" cy="27540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ㅇㅇㅇ님의 블로그</a:t>
            </a:r>
            <a:endParaRPr lang="ko-KR" altLang="en-US" sz="15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988817" y="6081453"/>
            <a:ext cx="1775746" cy="27540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ㅇㅇㅇ님의 블로그</a:t>
            </a:r>
            <a:endParaRPr lang="ko-KR" altLang="en-US" sz="15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8440376" y="6086071"/>
            <a:ext cx="1775746" cy="27540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ㅇㅇㅇ님의 블로그</a:t>
            </a:r>
            <a:endParaRPr lang="ko-KR" altLang="en-US" sz="1500" dirty="0"/>
          </a:p>
        </p:txBody>
      </p:sp>
      <p:sp>
        <p:nvSpPr>
          <p:cNvPr id="39" name="직사각형 38"/>
          <p:cNvSpPr/>
          <p:nvPr/>
        </p:nvSpPr>
        <p:spPr>
          <a:xfrm>
            <a:off x="10659533" y="24188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Login / join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204326" y="25036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My blog 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413742" y="238321"/>
            <a:ext cx="536046" cy="2095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atin typeface="Gill Sans Ultra Bold" panose="020B0A02020104020203" pitchFamily="34" charset="0"/>
              </a:rPr>
              <a:t>쪽지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58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메인 화면 구성</a:t>
            </a:r>
          </a:p>
        </p:txBody>
      </p:sp>
      <p:sp>
        <p:nvSpPr>
          <p:cNvPr id="4" name="대각선 방향의 모서리가 둥근 사각형 3"/>
          <p:cNvSpPr/>
          <p:nvPr/>
        </p:nvSpPr>
        <p:spPr>
          <a:xfrm>
            <a:off x="1487423" y="2780919"/>
            <a:ext cx="2088261" cy="1800225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블로그 랭킹</a:t>
            </a:r>
          </a:p>
        </p:txBody>
      </p:sp>
      <p:sp>
        <p:nvSpPr>
          <p:cNvPr id="5" name="대각선 방향의 모서리가 둥근 사각형 4"/>
          <p:cNvSpPr/>
          <p:nvPr/>
        </p:nvSpPr>
        <p:spPr>
          <a:xfrm>
            <a:off x="3863720" y="2780919"/>
            <a:ext cx="2088261" cy="1800225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블로그 랭킹</a:t>
            </a:r>
          </a:p>
        </p:txBody>
      </p:sp>
      <p:sp>
        <p:nvSpPr>
          <p:cNvPr id="6" name="대각선 방향의 모서리가 둥근 사각형 5"/>
          <p:cNvSpPr/>
          <p:nvPr/>
        </p:nvSpPr>
        <p:spPr>
          <a:xfrm>
            <a:off x="6384036" y="2780919"/>
            <a:ext cx="2088261" cy="1800225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블로그 랭킹</a:t>
            </a:r>
          </a:p>
        </p:txBody>
      </p:sp>
      <p:sp>
        <p:nvSpPr>
          <p:cNvPr id="7" name="대각선 방향의 모서리가 둥근 사각형 6"/>
          <p:cNvSpPr/>
          <p:nvPr/>
        </p:nvSpPr>
        <p:spPr>
          <a:xfrm>
            <a:off x="9048368" y="2780919"/>
            <a:ext cx="2088261" cy="1800225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블로그 랭킹</a:t>
            </a:r>
          </a:p>
        </p:txBody>
      </p:sp>
      <p:sp>
        <p:nvSpPr>
          <p:cNvPr id="8" name="대각선 방향의 모서리가 둥근 사각형 7"/>
          <p:cNvSpPr/>
          <p:nvPr/>
        </p:nvSpPr>
        <p:spPr>
          <a:xfrm>
            <a:off x="1487423" y="4941189"/>
            <a:ext cx="2088261" cy="1800225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카페 랭킹</a:t>
            </a:r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3863720" y="4941189"/>
            <a:ext cx="2088261" cy="1800225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카페 랭킹</a:t>
            </a:r>
          </a:p>
        </p:txBody>
      </p:sp>
      <p:sp>
        <p:nvSpPr>
          <p:cNvPr id="10" name="대각선 방향의 모서리가 둥근 사각형 9"/>
          <p:cNvSpPr/>
          <p:nvPr/>
        </p:nvSpPr>
        <p:spPr>
          <a:xfrm>
            <a:off x="6312027" y="4941189"/>
            <a:ext cx="2088261" cy="1800225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카페 랭킹</a:t>
            </a:r>
          </a:p>
        </p:txBody>
      </p:sp>
      <p:sp>
        <p:nvSpPr>
          <p:cNvPr id="11" name="대각선 방향의 모서리가 둥근 사각형 10"/>
          <p:cNvSpPr/>
          <p:nvPr/>
        </p:nvSpPr>
        <p:spPr>
          <a:xfrm>
            <a:off x="9048368" y="4941189"/>
            <a:ext cx="2088261" cy="1800225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카페 랭킹</a:t>
            </a:r>
          </a:p>
        </p:txBody>
      </p:sp>
      <p:sp>
        <p:nvSpPr>
          <p:cNvPr id="12" name="대각선 방향의 모서리가 둥근 사각형 11"/>
          <p:cNvSpPr/>
          <p:nvPr/>
        </p:nvSpPr>
        <p:spPr>
          <a:xfrm>
            <a:off x="5447919" y="1916811"/>
            <a:ext cx="1728216" cy="504063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가구 매칭</a:t>
            </a:r>
            <a:endParaRPr lang="ko-KR" altLang="en-US" dirty="0"/>
          </a:p>
        </p:txBody>
      </p:sp>
      <p:sp>
        <p:nvSpPr>
          <p:cNvPr id="13" name="대각선 방향의 모서리가 둥근 사각형 12"/>
          <p:cNvSpPr/>
          <p:nvPr/>
        </p:nvSpPr>
        <p:spPr>
          <a:xfrm>
            <a:off x="1434182" y="1916811"/>
            <a:ext cx="1728216" cy="504063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블로그</a:t>
            </a:r>
          </a:p>
        </p:txBody>
      </p:sp>
      <p:sp>
        <p:nvSpPr>
          <p:cNvPr id="14" name="대각선 방향의 모서리가 둥근 사각형 13"/>
          <p:cNvSpPr/>
          <p:nvPr/>
        </p:nvSpPr>
        <p:spPr>
          <a:xfrm>
            <a:off x="3431464" y="1916811"/>
            <a:ext cx="1728216" cy="504063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카페 분석</a:t>
            </a:r>
          </a:p>
        </p:txBody>
      </p:sp>
      <p:sp>
        <p:nvSpPr>
          <p:cNvPr id="15" name="대각선 방향의 모서리가 둥근 사각형 14"/>
          <p:cNvSpPr/>
          <p:nvPr/>
        </p:nvSpPr>
        <p:spPr>
          <a:xfrm>
            <a:off x="7464374" y="1916809"/>
            <a:ext cx="1728216" cy="504063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최저가 검색</a:t>
            </a:r>
          </a:p>
        </p:txBody>
      </p:sp>
      <p:sp>
        <p:nvSpPr>
          <p:cNvPr id="16" name="대각선 방향의 모서리가 둥근 사각형 15"/>
          <p:cNvSpPr/>
          <p:nvPr/>
        </p:nvSpPr>
        <p:spPr>
          <a:xfrm>
            <a:off x="9480829" y="1916808"/>
            <a:ext cx="1728216" cy="504063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판매점 검색</a:t>
            </a:r>
          </a:p>
        </p:txBody>
      </p:sp>
      <p:sp>
        <p:nvSpPr>
          <p:cNvPr id="17" name="대각선 방향의 모서리가 둥근 사각형 16"/>
          <p:cNvSpPr/>
          <p:nvPr/>
        </p:nvSpPr>
        <p:spPr>
          <a:xfrm>
            <a:off x="9876472" y="1417638"/>
            <a:ext cx="1440181" cy="355154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회원가입</a:t>
            </a:r>
          </a:p>
        </p:txBody>
      </p:sp>
      <p:sp>
        <p:nvSpPr>
          <p:cNvPr id="18" name="대각선 방향의 모서리가 둥근 사각형 17"/>
          <p:cNvSpPr/>
          <p:nvPr/>
        </p:nvSpPr>
        <p:spPr>
          <a:xfrm>
            <a:off x="8112251" y="1417638"/>
            <a:ext cx="1440181" cy="355154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68925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대각선 방향의 모서리가 둥근 사각형 10"/>
          <p:cNvSpPr/>
          <p:nvPr/>
        </p:nvSpPr>
        <p:spPr>
          <a:xfrm>
            <a:off x="475990" y="1375207"/>
            <a:ext cx="10487730" cy="5309529"/>
          </a:xfrm>
          <a:prstGeom prst="round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64768" y="2278440"/>
            <a:ext cx="162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28087" y="2246174"/>
            <a:ext cx="162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177" y="1619759"/>
            <a:ext cx="4225894" cy="23461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562" y="4390835"/>
            <a:ext cx="4464753" cy="3549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178" y="4940659"/>
            <a:ext cx="4225894" cy="738330"/>
          </a:xfrm>
          <a:prstGeom prst="rect">
            <a:avLst/>
          </a:prstGeom>
        </p:spPr>
      </p:pic>
      <p:sp>
        <p:nvSpPr>
          <p:cNvPr id="14" name="대각선 방향의 모서리가 둥근 사각형 13"/>
          <p:cNvSpPr/>
          <p:nvPr/>
        </p:nvSpPr>
        <p:spPr>
          <a:xfrm>
            <a:off x="7035270" y="5836884"/>
            <a:ext cx="438548" cy="156834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smtClean="0"/>
              <a:t>완료</a:t>
            </a:r>
            <a:endParaRPr lang="ko-KR" altLang="en-US" sz="10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839" y="4052725"/>
            <a:ext cx="1801440" cy="286467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198120" y="74181"/>
            <a:ext cx="2697480" cy="373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smtClean="0">
                <a:latin typeface="Segoe UI Black" panose="020B0A02040204020203" pitchFamily="34" charset="0"/>
              </a:rPr>
              <a:t>블로그</a:t>
            </a:r>
            <a:endParaRPr lang="ko-KR" altLang="en-US" sz="1500">
              <a:latin typeface="Segoe UI Black" panose="020B0A02040204020203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1618" y="465513"/>
            <a:ext cx="3592484" cy="997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247913" y="107354"/>
            <a:ext cx="2992131" cy="3405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latin typeface="Gill Sans Ultra Bold" panose="020B0A02020104020203" pitchFamily="34" charset="0"/>
              </a:rPr>
              <a:t>5TS</a:t>
            </a:r>
            <a:endParaRPr lang="ko-KR" altLang="en-US" sz="3000">
              <a:latin typeface="Gill Sans Ultra Bold" panose="020B0A02020104020203" pitchFamily="34" charset="0"/>
            </a:endParaRPr>
          </a:p>
        </p:txBody>
      </p:sp>
      <p:sp>
        <p:nvSpPr>
          <p:cNvPr id="20" name="대각선 방향의 모서리가 둥근 사각형 19"/>
          <p:cNvSpPr/>
          <p:nvPr/>
        </p:nvSpPr>
        <p:spPr>
          <a:xfrm>
            <a:off x="9881619" y="796850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판매점 검색 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1" name="대각선 방향의 모서리가 둥근 사각형 20"/>
          <p:cNvSpPr/>
          <p:nvPr/>
        </p:nvSpPr>
        <p:spPr>
          <a:xfrm>
            <a:off x="666814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블로그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2" name="대각선 방향의 모서리가 둥근 사각형 21"/>
          <p:cNvSpPr/>
          <p:nvPr/>
        </p:nvSpPr>
        <p:spPr>
          <a:xfrm>
            <a:off x="3146795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카페 분석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3" name="대각선 방향의 모서리가 둥근 사각형 22"/>
          <p:cNvSpPr/>
          <p:nvPr/>
        </p:nvSpPr>
        <p:spPr>
          <a:xfrm>
            <a:off x="5252437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가구 매칭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4" name="대각선 방향의 모서리가 둥근 사각형 23"/>
          <p:cNvSpPr/>
          <p:nvPr/>
        </p:nvSpPr>
        <p:spPr>
          <a:xfrm>
            <a:off x="7531612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최저가 검색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198120" y="1246210"/>
            <a:ext cx="11676554" cy="529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5471" y="1090350"/>
            <a:ext cx="1011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accent6">
                    <a:lumMod val="50000"/>
                  </a:schemeClr>
                </a:solidFill>
              </a:rPr>
              <a:t>Nav bar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659533" y="24188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Login / join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204326" y="25036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My blog 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13742" y="238321"/>
            <a:ext cx="536046" cy="2095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atin typeface="Gill Sans Ultra Bold" panose="020B0A02020104020203" pitchFamily="34" charset="0"/>
              </a:rPr>
              <a:t>쪽지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/>
          <p:cNvCxnSpPr/>
          <p:nvPr/>
        </p:nvCxnSpPr>
        <p:spPr>
          <a:xfrm flipV="1">
            <a:off x="2578313" y="2016263"/>
            <a:ext cx="286552" cy="3265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0659533" y="24188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Gill Sans Ultra Bold" panose="020B0A02020104020203" pitchFamily="34" charset="0"/>
              </a:rPr>
              <a:t>Login / join</a:t>
            </a:r>
            <a:endParaRPr lang="ko-KR" altLang="en-US" sz="1000" dirty="0">
              <a:latin typeface="Gill Sans Ultra Bold" panose="020B0A02020104020203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47913" y="107354"/>
            <a:ext cx="2992131" cy="3405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latin typeface="Gill Sans Ultra Bold" panose="020B0A02020104020203" pitchFamily="34" charset="0"/>
              </a:rPr>
              <a:t>5TS</a:t>
            </a:r>
            <a:endParaRPr lang="ko-KR" altLang="en-US" sz="3000" dirty="0">
              <a:latin typeface="Gill Sans Ultra Bold" panose="020B0A02020104020203" pitchFamily="34" charset="0"/>
            </a:endParaRPr>
          </a:p>
        </p:txBody>
      </p:sp>
      <p:sp>
        <p:nvSpPr>
          <p:cNvPr id="38" name="제목 1"/>
          <p:cNvSpPr txBox="1">
            <a:spLocks/>
          </p:cNvSpPr>
          <p:nvPr/>
        </p:nvSpPr>
        <p:spPr>
          <a:xfrm>
            <a:off x="198120" y="74181"/>
            <a:ext cx="2697480" cy="373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 smtClean="0">
                <a:latin typeface="Segoe UI Black" panose="020B0A02040204020203" pitchFamily="34" charset="0"/>
              </a:rPr>
              <a:t>카페 분석</a:t>
            </a:r>
            <a:endParaRPr lang="ko-KR" altLang="en-US" sz="1500" dirty="0">
              <a:latin typeface="Segoe UI Black" panose="020B0A02040204020203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31618" y="465513"/>
            <a:ext cx="3592484" cy="997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대각선 방향의 모서리가 둥근 사각형 39"/>
          <p:cNvSpPr/>
          <p:nvPr/>
        </p:nvSpPr>
        <p:spPr>
          <a:xfrm>
            <a:off x="9881619" y="796850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판매점 검색 </a:t>
            </a:r>
            <a:endParaRPr lang="ko-KR" altLang="en-US" sz="15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1" name="대각선 방향의 모서리가 둥근 사각형 40"/>
          <p:cNvSpPr/>
          <p:nvPr/>
        </p:nvSpPr>
        <p:spPr>
          <a:xfrm>
            <a:off x="666814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블로그</a:t>
            </a:r>
            <a:endParaRPr lang="ko-KR" altLang="en-US" sz="15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2" name="대각선 방향의 모서리가 둥근 사각형 41"/>
          <p:cNvSpPr/>
          <p:nvPr/>
        </p:nvSpPr>
        <p:spPr>
          <a:xfrm>
            <a:off x="3146795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카페 분석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1" name="대각선 방향의 모서리가 둥근 사각형 50"/>
          <p:cNvSpPr/>
          <p:nvPr/>
        </p:nvSpPr>
        <p:spPr>
          <a:xfrm>
            <a:off x="5252437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가구 매칭</a:t>
            </a:r>
            <a:endParaRPr lang="ko-KR" altLang="en-US" sz="15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2" name="대각선 방향의 모서리가 둥근 사각형 51"/>
          <p:cNvSpPr/>
          <p:nvPr/>
        </p:nvSpPr>
        <p:spPr>
          <a:xfrm>
            <a:off x="7531612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최저가 검색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 flipV="1">
            <a:off x="198120" y="1246210"/>
            <a:ext cx="11676554" cy="529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55471" y="1090350"/>
            <a:ext cx="1011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accent6">
                    <a:lumMod val="50000"/>
                  </a:schemeClr>
                </a:solidFill>
              </a:rPr>
              <a:t>Nav bar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2970" y="1390443"/>
            <a:ext cx="158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카페 랭킹</a:t>
            </a:r>
            <a:endParaRPr lang="ko-KR" altLang="en-US" sz="20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807664" y="2378692"/>
            <a:ext cx="2252146" cy="139624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카페 이름</a:t>
            </a:r>
            <a:endParaRPr lang="en-US" altLang="ko-KR" sz="15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제목</a:t>
            </a:r>
            <a:endParaRPr lang="en-US" altLang="ko-KR" sz="15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“</a:t>
            </a:r>
          </a:p>
          <a:p>
            <a:pPr marL="342900" indent="-342900" algn="just"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“</a:t>
            </a:r>
          </a:p>
          <a:p>
            <a:pPr marL="342900" indent="-342900" algn="just"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…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113971" y="2375254"/>
            <a:ext cx="2252146" cy="139624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카페 이름</a:t>
            </a:r>
            <a:endParaRPr lang="en-US" altLang="ko-KR" sz="15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제목</a:t>
            </a:r>
            <a:endParaRPr lang="en-US" altLang="ko-KR" sz="15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“</a:t>
            </a:r>
          </a:p>
          <a:p>
            <a:pPr marL="342900" indent="-342900" algn="just"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“</a:t>
            </a:r>
          </a:p>
          <a:p>
            <a:pPr marL="342900" indent="-342900" algn="just"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…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8748384" y="2393976"/>
            <a:ext cx="2252146" cy="139624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카페 이름</a:t>
            </a:r>
            <a:endParaRPr lang="en-US" altLang="ko-KR" sz="15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제목</a:t>
            </a:r>
            <a:endParaRPr lang="en-US" altLang="ko-KR" sz="15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“</a:t>
            </a:r>
          </a:p>
          <a:p>
            <a:pPr marL="342900" indent="-342900" algn="just"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“</a:t>
            </a:r>
          </a:p>
          <a:p>
            <a:pPr marL="342900" indent="-342900" algn="just"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…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3479558" y="2375254"/>
            <a:ext cx="2252146" cy="139624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카페 이름</a:t>
            </a:r>
            <a:endParaRPr lang="en-US" altLang="ko-KR" sz="15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제목</a:t>
            </a:r>
            <a:endParaRPr lang="en-US" altLang="ko-KR" sz="15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“</a:t>
            </a:r>
          </a:p>
          <a:p>
            <a:pPr marL="342900" indent="-342900" algn="just"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“</a:t>
            </a:r>
          </a:p>
          <a:p>
            <a:pPr marL="342900" indent="-342900" algn="just"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…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921904" y="1722363"/>
            <a:ext cx="2535381" cy="548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카페 이름이랑 </a:t>
            </a:r>
            <a:r>
              <a:rPr lang="en-US" altLang="ko-KR" sz="1400" b="1" dirty="0" smtClean="0"/>
              <a:t>1~5</a:t>
            </a:r>
            <a:r>
              <a:rPr lang="ko-KR" altLang="en-US" sz="1400" b="1" dirty="0" smtClean="0"/>
              <a:t>위까지 인테리어 이름</a:t>
            </a:r>
            <a:endParaRPr lang="ko-KR" altLang="en-US" sz="1400" b="1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2393677" y="3253779"/>
            <a:ext cx="1866208" cy="316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상품 세부사항 조회</a:t>
            </a:r>
            <a:endParaRPr lang="ko-KR" altLang="en-US" sz="1400" b="1" dirty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1798168" y="2878038"/>
            <a:ext cx="439172" cy="3757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807664" y="4650026"/>
            <a:ext cx="2252146" cy="139624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카페 이름</a:t>
            </a:r>
            <a:endParaRPr lang="en-US" altLang="ko-KR" sz="15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제목</a:t>
            </a:r>
            <a:endParaRPr lang="en-US" altLang="ko-KR" sz="15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“</a:t>
            </a:r>
          </a:p>
          <a:p>
            <a:pPr marL="342900" indent="-342900" algn="just"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“</a:t>
            </a:r>
          </a:p>
          <a:p>
            <a:pPr marL="342900" indent="-342900" algn="just"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…</a:t>
            </a: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113971" y="4646588"/>
            <a:ext cx="2252146" cy="139624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카페 이름</a:t>
            </a:r>
            <a:endParaRPr lang="en-US" altLang="ko-KR" sz="15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제목</a:t>
            </a:r>
            <a:endParaRPr lang="en-US" altLang="ko-KR" sz="15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“</a:t>
            </a:r>
          </a:p>
          <a:p>
            <a:pPr marL="342900" indent="-342900" algn="just"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“</a:t>
            </a:r>
          </a:p>
          <a:p>
            <a:pPr marL="342900" indent="-342900" algn="just"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…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8748384" y="4665310"/>
            <a:ext cx="2252146" cy="139624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카페 이름</a:t>
            </a:r>
            <a:endParaRPr lang="en-US" altLang="ko-KR" sz="15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제목</a:t>
            </a:r>
            <a:endParaRPr lang="en-US" altLang="ko-KR" sz="15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“</a:t>
            </a:r>
          </a:p>
          <a:p>
            <a:pPr marL="342900" indent="-342900" algn="just"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“</a:t>
            </a:r>
          </a:p>
          <a:p>
            <a:pPr marL="342900" indent="-342900" algn="just"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…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479558" y="4646588"/>
            <a:ext cx="2252146" cy="139624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카페 이름</a:t>
            </a:r>
            <a:endParaRPr lang="en-US" altLang="ko-KR" sz="15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제목</a:t>
            </a:r>
            <a:endParaRPr lang="en-US" altLang="ko-KR" sz="15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“</a:t>
            </a:r>
          </a:p>
          <a:p>
            <a:pPr marL="342900" indent="-342900" algn="just"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“</a:t>
            </a:r>
          </a:p>
          <a:p>
            <a:pPr marL="342900" indent="-342900" algn="just"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8953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36" y="2130765"/>
            <a:ext cx="4162906" cy="36186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36" y="5749439"/>
            <a:ext cx="4118720" cy="7865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764" y="2151384"/>
            <a:ext cx="5433870" cy="3293452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 flipV="1">
            <a:off x="1446887" y="3113822"/>
            <a:ext cx="286552" cy="3265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1143236" y="2701636"/>
            <a:ext cx="1791157" cy="3628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넘기면서 사진 조회</a:t>
            </a:r>
            <a:endParaRPr lang="ko-KR" altLang="en-US" sz="1400" b="1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3984891" y="4796351"/>
            <a:ext cx="271225" cy="6614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2427317" y="4433455"/>
            <a:ext cx="2816864" cy="3628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공유하기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 주소는 없어도 될 듯</a:t>
            </a:r>
            <a:endParaRPr lang="ko-KR" altLang="en-US" sz="1400" b="1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3436397" y="4796351"/>
            <a:ext cx="819719" cy="5247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126343" y="6119235"/>
            <a:ext cx="412421" cy="460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5599840" y="5983826"/>
            <a:ext cx="1956429" cy="3628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인테리어에 대한 정보</a:t>
            </a:r>
            <a:endParaRPr lang="ko-KR" altLang="en-US" sz="1400" b="1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603834" y="5275106"/>
            <a:ext cx="49715" cy="384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7894153" y="5749438"/>
            <a:ext cx="2875072" cy="5765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좋아요 누른 사람들에 대한 인적 정보 그래프로 표시</a:t>
            </a:r>
            <a:endParaRPr lang="ko-KR" altLang="en-US" sz="1400" b="1" dirty="0"/>
          </a:p>
        </p:txBody>
      </p:sp>
      <p:sp>
        <p:nvSpPr>
          <p:cNvPr id="10" name="아래쪽 화살표 9"/>
          <p:cNvSpPr/>
          <p:nvPr/>
        </p:nvSpPr>
        <p:spPr>
          <a:xfrm>
            <a:off x="11330248" y="5877010"/>
            <a:ext cx="490451" cy="576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659533" y="24188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Login / join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247913" y="107354"/>
            <a:ext cx="2992131" cy="3405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latin typeface="Gill Sans Ultra Bold" panose="020B0A02020104020203" pitchFamily="34" charset="0"/>
              </a:rPr>
              <a:t>5TS</a:t>
            </a:r>
            <a:endParaRPr lang="ko-KR" altLang="en-US" sz="3000">
              <a:latin typeface="Gill Sans Ultra Bold" panose="020B0A020201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659533" y="24188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Login / join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1618" y="465513"/>
            <a:ext cx="3592484" cy="997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대각선 방향의 모서리가 둥근 사각형 30"/>
          <p:cNvSpPr/>
          <p:nvPr/>
        </p:nvSpPr>
        <p:spPr>
          <a:xfrm>
            <a:off x="9881619" y="796850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판매점 검색 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2" name="대각선 방향의 모서리가 둥근 사각형 31"/>
          <p:cNvSpPr/>
          <p:nvPr/>
        </p:nvSpPr>
        <p:spPr>
          <a:xfrm>
            <a:off x="666814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블로그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3" name="대각선 방향의 모서리가 둥근 사각형 32"/>
          <p:cNvSpPr/>
          <p:nvPr/>
        </p:nvSpPr>
        <p:spPr>
          <a:xfrm>
            <a:off x="3146795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카페 분석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4" name="대각선 방향의 모서리가 둥근 사각형 33"/>
          <p:cNvSpPr/>
          <p:nvPr/>
        </p:nvSpPr>
        <p:spPr>
          <a:xfrm>
            <a:off x="5252437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가구 매칭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대각선 방향의 모서리가 둥근 사각형 34"/>
          <p:cNvSpPr/>
          <p:nvPr/>
        </p:nvSpPr>
        <p:spPr>
          <a:xfrm>
            <a:off x="7531612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최저가 검색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 flipV="1">
            <a:off x="198120" y="1246210"/>
            <a:ext cx="11676554" cy="529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198120" y="74181"/>
            <a:ext cx="2697480" cy="373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smtClean="0">
                <a:latin typeface="Segoe UI Black" panose="020B0A02040204020203" pitchFamily="34" charset="0"/>
              </a:rPr>
              <a:t>카페 분석</a:t>
            </a:r>
            <a:endParaRPr lang="ko-KR" altLang="en-US" sz="1500"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20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2871452" y="2175335"/>
            <a:ext cx="7320814" cy="86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댓글입력</a:t>
            </a:r>
            <a:endParaRPr lang="ko-KR" altLang="en-US" sz="1400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418004" y="2175336"/>
            <a:ext cx="1178680" cy="86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사진첨부</a:t>
            </a:r>
            <a:endParaRPr lang="ko-KR" altLang="en-US" sz="1400" b="1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871452" y="3722384"/>
            <a:ext cx="7320814" cy="86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댓글</a:t>
            </a:r>
            <a:endParaRPr lang="ko-KR" altLang="en-US" sz="140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418004" y="3722384"/>
            <a:ext cx="1178680" cy="86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사진</a:t>
            </a:r>
            <a:endParaRPr lang="ko-KR" altLang="en-US" sz="14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871452" y="4658183"/>
            <a:ext cx="7320814" cy="86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댓글</a:t>
            </a:r>
            <a:endParaRPr lang="ko-KR" altLang="en-US" sz="1400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18004" y="4658184"/>
            <a:ext cx="1178680" cy="86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사진</a:t>
            </a:r>
            <a:endParaRPr lang="ko-KR" altLang="en-US" sz="1400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871452" y="5593982"/>
            <a:ext cx="7320814" cy="86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댓글</a:t>
            </a:r>
            <a:endParaRPr lang="ko-KR" altLang="en-US" sz="14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418004" y="5593983"/>
            <a:ext cx="1178680" cy="86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사진</a:t>
            </a:r>
            <a:endParaRPr lang="ko-KR" altLang="en-US" sz="14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418005" y="3107619"/>
            <a:ext cx="1178680" cy="362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파일 업로드</a:t>
            </a:r>
            <a:endParaRPr lang="ko-KR" altLang="en-US" sz="14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9189882" y="3107619"/>
            <a:ext cx="1002383" cy="362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댓글 작성</a:t>
            </a:r>
            <a:endParaRPr lang="ko-KR" altLang="en-US" sz="1400" b="1" dirty="0"/>
          </a:p>
        </p:txBody>
      </p:sp>
      <p:sp>
        <p:nvSpPr>
          <p:cNvPr id="20" name="직사각형 19"/>
          <p:cNvSpPr/>
          <p:nvPr/>
        </p:nvSpPr>
        <p:spPr>
          <a:xfrm>
            <a:off x="10659533" y="24188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Login / join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47913" y="107354"/>
            <a:ext cx="2992131" cy="3405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latin typeface="Gill Sans Ultra Bold" panose="020B0A02020104020203" pitchFamily="34" charset="0"/>
              </a:rPr>
              <a:t>5TS</a:t>
            </a:r>
            <a:endParaRPr lang="ko-KR" altLang="en-US" sz="3000">
              <a:latin typeface="Gill Sans Ultra Bold" panose="020B0A02020104020203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659533" y="24188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Login / join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1618" y="465513"/>
            <a:ext cx="3592484" cy="997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대각선 방향의 모서리가 둥근 사각형 24"/>
          <p:cNvSpPr/>
          <p:nvPr/>
        </p:nvSpPr>
        <p:spPr>
          <a:xfrm>
            <a:off x="9881619" y="796850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판매점 검색 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6" name="대각선 방향의 모서리가 둥근 사각형 25"/>
          <p:cNvSpPr/>
          <p:nvPr/>
        </p:nvSpPr>
        <p:spPr>
          <a:xfrm>
            <a:off x="666814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블로그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8" name="대각선 방향의 모서리가 둥근 사각형 27"/>
          <p:cNvSpPr/>
          <p:nvPr/>
        </p:nvSpPr>
        <p:spPr>
          <a:xfrm>
            <a:off x="3146795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카페 분석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9" name="대각선 방향의 모서리가 둥근 사각형 28"/>
          <p:cNvSpPr/>
          <p:nvPr/>
        </p:nvSpPr>
        <p:spPr>
          <a:xfrm>
            <a:off x="5252437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가구 매칭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8" name="대각선 방향의 모서리가 둥근 사각형 37"/>
          <p:cNvSpPr/>
          <p:nvPr/>
        </p:nvSpPr>
        <p:spPr>
          <a:xfrm>
            <a:off x="7531612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최저가 검색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 flipV="1">
            <a:off x="198120" y="1246210"/>
            <a:ext cx="11676554" cy="529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198120" y="74181"/>
            <a:ext cx="2697480" cy="373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smtClean="0">
                <a:latin typeface="Segoe UI Black" panose="020B0A02040204020203" pitchFamily="34" charset="0"/>
              </a:rPr>
              <a:t>카페 분석 </a:t>
            </a:r>
            <a:r>
              <a:rPr lang="en-US" altLang="ko-KR" sz="1500" smtClean="0">
                <a:latin typeface="Segoe UI Black" panose="020B0A02040204020203" pitchFamily="34" charset="0"/>
              </a:rPr>
              <a:t>(</a:t>
            </a:r>
            <a:r>
              <a:rPr lang="ko-KR" altLang="en-US" sz="1500" smtClean="0">
                <a:latin typeface="Segoe UI Black" panose="020B0A02040204020203" pitchFamily="34" charset="0"/>
              </a:rPr>
              <a:t>댓글창</a:t>
            </a:r>
            <a:r>
              <a:rPr lang="en-US" altLang="ko-KR" sz="1500" smtClean="0">
                <a:latin typeface="Segoe UI Black" panose="020B0A02040204020203" pitchFamily="34" charset="0"/>
              </a:rPr>
              <a:t>)</a:t>
            </a:r>
            <a:endParaRPr lang="ko-KR" altLang="en-US" sz="1500">
              <a:latin typeface="Segoe UI Black" panose="020B0A02040204020203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5471" y="1090350"/>
            <a:ext cx="1011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accent6">
                    <a:lumMod val="50000"/>
                  </a:schemeClr>
                </a:solidFill>
              </a:rPr>
              <a:t>Nav bar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204326" y="25036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My blog 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413742" y="238321"/>
            <a:ext cx="536046" cy="2095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atin typeface="Gill Sans Ultra Bold" panose="020B0A02020104020203" pitchFamily="34" charset="0"/>
              </a:rPr>
              <a:t>쪽지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91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542813" y="1451247"/>
            <a:ext cx="10986869" cy="3133279"/>
            <a:chOff x="626240" y="1628750"/>
            <a:chExt cx="7431929" cy="4941781"/>
          </a:xfrm>
        </p:grpSpPr>
        <p:grpSp>
          <p:nvGrpSpPr>
            <p:cNvPr id="25" name="그룹 24"/>
            <p:cNvGrpSpPr/>
            <p:nvPr/>
          </p:nvGrpSpPr>
          <p:grpSpPr>
            <a:xfrm>
              <a:off x="626240" y="1628750"/>
              <a:ext cx="7431929" cy="4941781"/>
              <a:chOff x="536331" y="1626577"/>
              <a:chExt cx="7431929" cy="4941781"/>
            </a:xfrm>
          </p:grpSpPr>
          <p:sp>
            <p:nvSpPr>
              <p:cNvPr id="3" name="대각선 방향의 모서리가 둥근 사각형 2"/>
              <p:cNvSpPr/>
              <p:nvPr/>
            </p:nvSpPr>
            <p:spPr>
              <a:xfrm>
                <a:off x="536331" y="1626577"/>
                <a:ext cx="7431929" cy="4941781"/>
              </a:xfrm>
              <a:prstGeom prst="round2Diag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페이지는 만들고 싶은 만큼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필요한 만큼 만들면 됩니다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833167" y="1862730"/>
                <a:ext cx="6793046" cy="4426437"/>
                <a:chOff x="833167" y="1862730"/>
                <a:chExt cx="6793046" cy="4426437"/>
              </a:xfrm>
            </p:grpSpPr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3167" y="1862730"/>
                  <a:ext cx="6793046" cy="4426437"/>
                </a:xfrm>
                <a:prstGeom prst="rect">
                  <a:avLst/>
                </a:prstGeom>
              </p:spPr>
            </p:pic>
            <p:sp>
              <p:nvSpPr>
                <p:cNvPr id="11" name="직사각형 10"/>
                <p:cNvSpPr/>
                <p:nvPr/>
              </p:nvSpPr>
              <p:spPr>
                <a:xfrm>
                  <a:off x="3438406" y="2881886"/>
                  <a:ext cx="3024420" cy="345972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Upload Image File</a:t>
                  </a:r>
                </a:p>
              </p:txBody>
            </p:sp>
          </p:grpSp>
        </p:grpSp>
        <p:sp>
          <p:nvSpPr>
            <p:cNvPr id="27" name="직사각형 26"/>
            <p:cNvSpPr/>
            <p:nvPr/>
          </p:nvSpPr>
          <p:spPr>
            <a:xfrm>
              <a:off x="908188" y="2251505"/>
              <a:ext cx="1512210" cy="21603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Upload image file</a:t>
              </a:r>
              <a:endParaRPr lang="ko-KR" altLang="en-US" sz="11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55774" y="4627925"/>
              <a:ext cx="1512210" cy="21603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Describe image file</a:t>
              </a:r>
              <a:endParaRPr lang="ko-KR" altLang="en-US" sz="11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520175" y="3417415"/>
              <a:ext cx="5040700" cy="70510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567510" y="3645030"/>
              <a:ext cx="4752660" cy="4318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Your Image </a:t>
              </a:r>
              <a:r>
                <a:rPr lang="en-US" altLang="ko-KR" sz="1100" dirty="0" smtClean="0"/>
                <a:t>should be in a png and jpeg</a:t>
              </a:r>
              <a:endParaRPr lang="ko-KR" altLang="en-US" sz="11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351480" y="3396570"/>
              <a:ext cx="1512210" cy="21603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File format</a:t>
              </a:r>
              <a:endParaRPr lang="ko-KR" altLang="en-US" sz="11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639520" y="4400412"/>
              <a:ext cx="1512210" cy="21603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공간 선택 </a:t>
              </a:r>
              <a:r>
                <a:rPr lang="en-US" altLang="ko-KR" sz="1100" dirty="0" smtClean="0"/>
                <a:t>( </a:t>
              </a:r>
              <a:r>
                <a:rPr lang="ko-KR" altLang="en-US" sz="1100" dirty="0" smtClean="0"/>
                <a:t>드랍 버튼</a:t>
              </a:r>
              <a:r>
                <a:rPr lang="en-US" altLang="ko-KR" sz="1100" dirty="0" smtClean="0"/>
                <a:t>)</a:t>
              </a:r>
              <a:endParaRPr lang="ko-KR" altLang="en-US" sz="11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166618" y="4349436"/>
              <a:ext cx="1656230" cy="31156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스타일 선택 </a:t>
              </a:r>
              <a:r>
                <a:rPr lang="en-US" altLang="ko-KR" sz="1100" dirty="0" smtClean="0"/>
                <a:t>( </a:t>
              </a:r>
              <a:r>
                <a:rPr lang="ko-KR" altLang="en-US" sz="1100" dirty="0" smtClean="0"/>
                <a:t>드랍 버튼</a:t>
              </a:r>
              <a:r>
                <a:rPr lang="en-US" altLang="ko-KR" sz="1100" dirty="0" smtClean="0"/>
                <a:t>)</a:t>
              </a:r>
              <a:endParaRPr lang="ko-KR" altLang="en-US" sz="1100" dirty="0"/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547467" y="4685543"/>
            <a:ext cx="2131996" cy="21267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위에 사진의 색과 어울리는 집 사진들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349757" y="4690118"/>
            <a:ext cx="2131996" cy="21267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위에 </a:t>
            </a:r>
            <a:r>
              <a:rPr lang="ko-KR" altLang="en-US" dirty="0"/>
              <a:t>사진의 </a:t>
            </a:r>
            <a:r>
              <a:rPr lang="ko-KR" altLang="en-US" dirty="0" smtClean="0"/>
              <a:t>색과 어울리는 집 사진들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1088967" y="3078157"/>
            <a:ext cx="10062490" cy="9385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6303825" y="4716442"/>
            <a:ext cx="2131996" cy="21267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위에 </a:t>
            </a:r>
            <a:r>
              <a:rPr lang="ko-KR" altLang="en-US" dirty="0"/>
              <a:t>사진의 </a:t>
            </a:r>
            <a:r>
              <a:rPr lang="ko-KR" altLang="en-US" dirty="0" smtClean="0"/>
              <a:t>색과 어울리는 집 사진들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5" y="6394213"/>
            <a:ext cx="1711764" cy="32574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863" y="6381567"/>
            <a:ext cx="1711764" cy="32574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073" y="6407069"/>
            <a:ext cx="1711764" cy="325746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30" y="4855410"/>
            <a:ext cx="1760200" cy="304676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55" y="4847925"/>
            <a:ext cx="1760200" cy="30467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03" y="4872749"/>
            <a:ext cx="1760200" cy="304676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10659533" y="24188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Login / join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247913" y="107354"/>
            <a:ext cx="2992131" cy="3405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latin typeface="Gill Sans Ultra Bold" panose="020B0A02020104020203" pitchFamily="34" charset="0"/>
              </a:rPr>
              <a:t>5TS</a:t>
            </a:r>
            <a:endParaRPr lang="ko-KR" altLang="en-US" sz="3000">
              <a:latin typeface="Gill Sans Ultra Bold" panose="020B0A02020104020203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659533" y="24188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Login / join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0659533" y="24188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Login / join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1618" y="465513"/>
            <a:ext cx="3592484" cy="997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대각선 방향의 모서리가 둥근 사각형 51"/>
          <p:cNvSpPr/>
          <p:nvPr/>
        </p:nvSpPr>
        <p:spPr>
          <a:xfrm>
            <a:off x="9881619" y="796850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판매점 검색 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3" name="대각선 방향의 모서리가 둥근 사각형 52"/>
          <p:cNvSpPr/>
          <p:nvPr/>
        </p:nvSpPr>
        <p:spPr>
          <a:xfrm>
            <a:off x="666814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블로그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4" name="대각선 방향의 모서리가 둥근 사각형 53"/>
          <p:cNvSpPr/>
          <p:nvPr/>
        </p:nvSpPr>
        <p:spPr>
          <a:xfrm>
            <a:off x="3146795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카페 분석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5" name="대각선 방향의 모서리가 둥근 사각형 54"/>
          <p:cNvSpPr/>
          <p:nvPr/>
        </p:nvSpPr>
        <p:spPr>
          <a:xfrm>
            <a:off x="5252437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가구 매칭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6" name="대각선 방향의 모서리가 둥근 사각형 55"/>
          <p:cNvSpPr/>
          <p:nvPr/>
        </p:nvSpPr>
        <p:spPr>
          <a:xfrm>
            <a:off x="7531612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최저가 검색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 flipV="1">
            <a:off x="198120" y="1246210"/>
            <a:ext cx="11676554" cy="529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제목 1"/>
          <p:cNvSpPr txBox="1">
            <a:spLocks/>
          </p:cNvSpPr>
          <p:nvPr/>
        </p:nvSpPr>
        <p:spPr>
          <a:xfrm>
            <a:off x="198120" y="74181"/>
            <a:ext cx="2697480" cy="373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smtClean="0">
                <a:latin typeface="Segoe UI Black" panose="020B0A02040204020203" pitchFamily="34" charset="0"/>
              </a:rPr>
              <a:t>가구 매칭</a:t>
            </a:r>
            <a:endParaRPr lang="ko-KR" altLang="en-US" sz="1500">
              <a:latin typeface="Segoe UI Black" panose="020B0A02040204020203" pitchFamily="34" charset="0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9397687" y="4680731"/>
            <a:ext cx="2131996" cy="21267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위에 사진의 색과 어울리는 집 사진들</a:t>
            </a:r>
            <a:endParaRPr lang="ko-KR" altLang="en-US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205" y="6389401"/>
            <a:ext cx="1711764" cy="325746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950" y="4850598"/>
            <a:ext cx="1760200" cy="304676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>
          <a:xfrm>
            <a:off x="9204326" y="25036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My blog 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413742" y="238321"/>
            <a:ext cx="536046" cy="2095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atin typeface="Gill Sans Ultra Bold" panose="020B0A02020104020203" pitchFamily="34" charset="0"/>
              </a:rPr>
              <a:t>쪽지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94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547467" y="4685543"/>
            <a:ext cx="2131996" cy="21267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위에 사진의 색과 어울리는 집 사진들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349757" y="4690118"/>
            <a:ext cx="2131996" cy="21267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위에 </a:t>
            </a:r>
            <a:r>
              <a:rPr lang="ko-KR" altLang="en-US" dirty="0"/>
              <a:t>사진의 </a:t>
            </a:r>
            <a:r>
              <a:rPr lang="ko-KR" altLang="en-US" dirty="0" smtClean="0"/>
              <a:t>색과 어울리는 집 사진들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6303825" y="4716442"/>
            <a:ext cx="2131996" cy="21267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위에 </a:t>
            </a:r>
            <a:r>
              <a:rPr lang="ko-KR" altLang="en-US" dirty="0"/>
              <a:t>사진의 </a:t>
            </a:r>
            <a:r>
              <a:rPr lang="ko-KR" altLang="en-US" dirty="0" smtClean="0"/>
              <a:t>색과 어울리는 집 사진들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5" y="6394213"/>
            <a:ext cx="1711764" cy="32574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863" y="6381567"/>
            <a:ext cx="1711764" cy="32574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073" y="6407069"/>
            <a:ext cx="1711764" cy="325746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30" y="4855410"/>
            <a:ext cx="1760200" cy="304676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55" y="4847925"/>
            <a:ext cx="1760200" cy="30467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03" y="4872749"/>
            <a:ext cx="1760200" cy="304676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10659533" y="24188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Login / join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247913" y="107354"/>
            <a:ext cx="2992131" cy="3405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latin typeface="Gill Sans Ultra Bold" panose="020B0A02020104020203" pitchFamily="34" charset="0"/>
              </a:rPr>
              <a:t>5TS</a:t>
            </a:r>
            <a:endParaRPr lang="ko-KR" altLang="en-US" sz="3000">
              <a:latin typeface="Gill Sans Ultra Bold" panose="020B0A02020104020203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659533" y="24188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Login / join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0659533" y="24188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Login / join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1618" y="465513"/>
            <a:ext cx="3592484" cy="997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대각선 방향의 모서리가 둥근 사각형 51"/>
          <p:cNvSpPr/>
          <p:nvPr/>
        </p:nvSpPr>
        <p:spPr>
          <a:xfrm>
            <a:off x="9881619" y="796850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판매점 검색 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3" name="대각선 방향의 모서리가 둥근 사각형 52"/>
          <p:cNvSpPr/>
          <p:nvPr/>
        </p:nvSpPr>
        <p:spPr>
          <a:xfrm>
            <a:off x="666814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블로그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4" name="대각선 방향의 모서리가 둥근 사각형 53"/>
          <p:cNvSpPr/>
          <p:nvPr/>
        </p:nvSpPr>
        <p:spPr>
          <a:xfrm>
            <a:off x="3146795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카페 분석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5" name="대각선 방향의 모서리가 둥근 사각형 54"/>
          <p:cNvSpPr/>
          <p:nvPr/>
        </p:nvSpPr>
        <p:spPr>
          <a:xfrm>
            <a:off x="5252437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가구 매칭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6" name="대각선 방향의 모서리가 둥근 사각형 55"/>
          <p:cNvSpPr/>
          <p:nvPr/>
        </p:nvSpPr>
        <p:spPr>
          <a:xfrm>
            <a:off x="7531612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최저가 검색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 flipV="1">
            <a:off x="198120" y="1246210"/>
            <a:ext cx="11676554" cy="529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제목 1"/>
          <p:cNvSpPr txBox="1">
            <a:spLocks/>
          </p:cNvSpPr>
          <p:nvPr/>
        </p:nvSpPr>
        <p:spPr>
          <a:xfrm>
            <a:off x="198120" y="74181"/>
            <a:ext cx="2697480" cy="373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smtClean="0">
                <a:latin typeface="Segoe UI Black" panose="020B0A02040204020203" pitchFamily="34" charset="0"/>
              </a:rPr>
              <a:t>가구 매칭</a:t>
            </a:r>
            <a:endParaRPr lang="ko-KR" altLang="en-US" sz="1500">
              <a:latin typeface="Segoe UI Black" panose="020B0A02040204020203" pitchFamily="34" charset="0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9397687" y="4680731"/>
            <a:ext cx="2131996" cy="21267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위에 사진의 색과 어울리는 집 사진들</a:t>
            </a:r>
            <a:endParaRPr lang="ko-KR" altLang="en-US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205" y="6389401"/>
            <a:ext cx="1711764" cy="325746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950" y="4850598"/>
            <a:ext cx="1760200" cy="3046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34" y="1562802"/>
            <a:ext cx="2340494" cy="2257813"/>
          </a:xfrm>
          <a:prstGeom prst="rect">
            <a:avLst/>
          </a:prstGeom>
        </p:spPr>
      </p:pic>
      <p:sp>
        <p:nvSpPr>
          <p:cNvPr id="63" name="모서리가 둥근 직사각형 62"/>
          <p:cNvSpPr/>
          <p:nvPr/>
        </p:nvSpPr>
        <p:spPr>
          <a:xfrm>
            <a:off x="3284561" y="1667537"/>
            <a:ext cx="2131996" cy="21267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위에 </a:t>
            </a:r>
            <a:r>
              <a:rPr lang="ko-KR" altLang="en-US" dirty="0"/>
              <a:t>사진의 </a:t>
            </a:r>
            <a:r>
              <a:rPr lang="ko-KR" altLang="en-US" dirty="0" smtClean="0"/>
              <a:t>색과 어울리는 집 사진들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238629" y="1693861"/>
            <a:ext cx="2131996" cy="21267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위에 </a:t>
            </a:r>
            <a:r>
              <a:rPr lang="ko-KR" altLang="en-US" dirty="0"/>
              <a:t>사진의 </a:t>
            </a:r>
            <a:r>
              <a:rPr lang="ko-KR" altLang="en-US" dirty="0" smtClean="0"/>
              <a:t>색과 어울리는 집 사진들</a:t>
            </a:r>
            <a:endParaRPr lang="ko-KR" altLang="en-US" dirty="0"/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667" y="3358986"/>
            <a:ext cx="1711764" cy="325746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877" y="3384488"/>
            <a:ext cx="1711764" cy="32574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459" y="1825344"/>
            <a:ext cx="1760200" cy="304676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107" y="1850168"/>
            <a:ext cx="1760200" cy="304676"/>
          </a:xfrm>
          <a:prstGeom prst="rect">
            <a:avLst/>
          </a:prstGeom>
        </p:spPr>
      </p:pic>
      <p:sp>
        <p:nvSpPr>
          <p:cNvPr id="69" name="모서리가 둥근 직사각형 68"/>
          <p:cNvSpPr/>
          <p:nvPr/>
        </p:nvSpPr>
        <p:spPr>
          <a:xfrm>
            <a:off x="9332491" y="1658150"/>
            <a:ext cx="2131996" cy="21267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위에 사진의 색과 어울리는 집 사진들</a:t>
            </a:r>
            <a:endParaRPr lang="ko-KR" altLang="en-US" dirty="0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009" y="3366820"/>
            <a:ext cx="1711764" cy="325746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754" y="1828017"/>
            <a:ext cx="1760200" cy="304676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9204326" y="25036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My blog 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413742" y="238321"/>
            <a:ext cx="536046" cy="2095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atin typeface="Gill Sans Ultra Bold" panose="020B0A02020104020203" pitchFamily="34" charset="0"/>
              </a:rPr>
              <a:t>쪽지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03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대각선 방향의 모서리가 둥근 사각형 2"/>
          <p:cNvSpPr/>
          <p:nvPr/>
        </p:nvSpPr>
        <p:spPr>
          <a:xfrm>
            <a:off x="579534" y="1862730"/>
            <a:ext cx="2276016" cy="1206220"/>
          </a:xfrm>
          <a:prstGeom prst="round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544340" y="1862730"/>
            <a:ext cx="2880400" cy="31093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 분석결과</a:t>
            </a:r>
            <a:r>
              <a:rPr lang="en-US" altLang="ko-KR" dirty="0" smtClean="0"/>
              <a:t>:</a:t>
            </a:r>
          </a:p>
          <a:p>
            <a:pPr algn="ctr"/>
            <a:r>
              <a:rPr lang="ko-KR" altLang="en-US" dirty="0" smtClean="0"/>
              <a:t>북유럽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의자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이 상품이 아닌가요</a:t>
            </a:r>
            <a:r>
              <a:rPr lang="en-US" altLang="ko-KR" dirty="0" smtClean="0"/>
              <a:t>?</a:t>
            </a:r>
          </a:p>
          <a:p>
            <a:pPr algn="ctr"/>
            <a:r>
              <a:rPr lang="en-US" altLang="ko-KR" sz="1600" dirty="0" smtClean="0"/>
              <a:t>&lt;</a:t>
            </a:r>
            <a:r>
              <a:rPr lang="ko-KR" altLang="en-US" sz="1600" dirty="0" smtClean="0"/>
              <a:t>북유럽 의자로 검색하기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</p:txBody>
      </p:sp>
      <p:sp>
        <p:nvSpPr>
          <p:cNvPr id="11" name="대각선 방향의 모서리가 둥근 사각형 10"/>
          <p:cNvSpPr/>
          <p:nvPr/>
        </p:nvSpPr>
        <p:spPr>
          <a:xfrm>
            <a:off x="579534" y="3222422"/>
            <a:ext cx="1051846" cy="422608"/>
          </a:xfrm>
          <a:prstGeom prst="round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업로드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" name="대각선 방향의 모서리가 둥근 사각형 13"/>
          <p:cNvSpPr/>
          <p:nvPr/>
        </p:nvSpPr>
        <p:spPr>
          <a:xfrm>
            <a:off x="3011411" y="1862730"/>
            <a:ext cx="4848833" cy="1782300"/>
          </a:xfrm>
          <a:prstGeom prst="round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선택하신 상품명은 </a:t>
            </a:r>
            <a:r>
              <a:rPr lang="en-US" altLang="ko-KR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“</a:t>
            </a:r>
            <a:r>
              <a:rPr lang="ko-KR" altLang="en-US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포앵</a:t>
            </a:r>
            <a:r>
              <a:rPr lang="ko-KR" altLang="en-US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의자</a:t>
            </a:r>
            <a:r>
              <a:rPr lang="en-US" altLang="ko-KR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” </a:t>
            </a:r>
            <a:r>
              <a:rPr lang="ko-KR" altLang="en-US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15" name="대각선 방향의 모서리가 둥근 사각형 14"/>
          <p:cNvSpPr/>
          <p:nvPr/>
        </p:nvSpPr>
        <p:spPr>
          <a:xfrm>
            <a:off x="3022128" y="1327378"/>
            <a:ext cx="2302424" cy="381880"/>
          </a:xfrm>
          <a:prstGeom prst="round2Diag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제품명으로 검색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대각선 방향의 모서리가 둥근 사각형 15"/>
          <p:cNvSpPr/>
          <p:nvPr/>
        </p:nvSpPr>
        <p:spPr>
          <a:xfrm>
            <a:off x="553126" y="3798502"/>
            <a:ext cx="7307118" cy="3059498"/>
          </a:xfrm>
          <a:prstGeom prst="round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pic>
        <p:nvPicPr>
          <p:cNvPr id="1028" name="Picture 4" descr="í¬ì¥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77" y="1934096"/>
            <a:ext cx="1088183" cy="108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대각선 방향의 모서리가 둥근 사각형 16"/>
          <p:cNvSpPr/>
          <p:nvPr/>
        </p:nvSpPr>
        <p:spPr>
          <a:xfrm>
            <a:off x="1803704" y="3222422"/>
            <a:ext cx="1051846" cy="422608"/>
          </a:xfrm>
          <a:prstGeom prst="round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검색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778258"/>
              </p:ext>
            </p:extLst>
          </p:nvPr>
        </p:nvGraphicFramePr>
        <p:xfrm>
          <a:off x="741582" y="4353730"/>
          <a:ext cx="686351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5879">
                  <a:extLst>
                    <a:ext uri="{9D8B030D-6E8A-4147-A177-3AD203B41FA5}">
                      <a16:colId xmlns:a16="http://schemas.microsoft.com/office/drawing/2014/main" val="1479952591"/>
                    </a:ext>
                  </a:extLst>
                </a:gridCol>
                <a:gridCol w="1715879">
                  <a:extLst>
                    <a:ext uri="{9D8B030D-6E8A-4147-A177-3AD203B41FA5}">
                      <a16:colId xmlns:a16="http://schemas.microsoft.com/office/drawing/2014/main" val="2374843217"/>
                    </a:ext>
                  </a:extLst>
                </a:gridCol>
                <a:gridCol w="1715879">
                  <a:extLst>
                    <a:ext uri="{9D8B030D-6E8A-4147-A177-3AD203B41FA5}">
                      <a16:colId xmlns:a16="http://schemas.microsoft.com/office/drawing/2014/main" val="3999812594"/>
                    </a:ext>
                  </a:extLst>
                </a:gridCol>
                <a:gridCol w="1715879">
                  <a:extLst>
                    <a:ext uri="{9D8B030D-6E8A-4147-A177-3AD203B41FA5}">
                      <a16:colId xmlns:a16="http://schemas.microsoft.com/office/drawing/2014/main" val="2986225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사이트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가격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주소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판매자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11</a:t>
                      </a:r>
                      <a:r>
                        <a:rPr lang="ko-KR" altLang="en-US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번가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1000</a:t>
                      </a:r>
                      <a:r>
                        <a:rPr lang="ko-KR" altLang="en-US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원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&lt;a&gt;www…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태훈몰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872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G</a:t>
                      </a:r>
                      <a:r>
                        <a:rPr lang="ko-KR" altLang="en-US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마켓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1020</a:t>
                      </a:r>
                      <a:r>
                        <a:rPr lang="ko-KR" altLang="en-US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원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&lt;a&gt;www…</a:t>
                      </a:r>
                      <a:endParaRPr lang="ko-KR" altLang="en-US" dirty="0" smtClean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승환몰</a:t>
                      </a:r>
                      <a:endParaRPr lang="ko-KR" altLang="en-US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081803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0659533" y="24188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Login / join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47913" y="107354"/>
            <a:ext cx="2992131" cy="3405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latin typeface="Gill Sans Ultra Bold" panose="020B0A02020104020203" pitchFamily="34" charset="0"/>
              </a:rPr>
              <a:t>5TS</a:t>
            </a:r>
            <a:endParaRPr lang="ko-KR" altLang="en-US" sz="3000">
              <a:latin typeface="Gill Sans Ultra Bold" panose="020B0A02020104020203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1618" y="465513"/>
            <a:ext cx="3592484" cy="997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대각선 방향의 모서리가 둥근 사각형 20"/>
          <p:cNvSpPr/>
          <p:nvPr/>
        </p:nvSpPr>
        <p:spPr>
          <a:xfrm>
            <a:off x="9881619" y="796850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판매점 검색 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2" name="대각선 방향의 모서리가 둥근 사각형 21"/>
          <p:cNvSpPr/>
          <p:nvPr/>
        </p:nvSpPr>
        <p:spPr>
          <a:xfrm>
            <a:off x="666814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블로그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4" name="대각선 방향의 모서리가 둥근 사각형 23"/>
          <p:cNvSpPr/>
          <p:nvPr/>
        </p:nvSpPr>
        <p:spPr>
          <a:xfrm>
            <a:off x="3146795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카페 분석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5" name="대각선 방향의 모서리가 둥근 사각형 24"/>
          <p:cNvSpPr/>
          <p:nvPr/>
        </p:nvSpPr>
        <p:spPr>
          <a:xfrm>
            <a:off x="5252437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가구 매칭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6" name="대각선 방향의 모서리가 둥근 사각형 25"/>
          <p:cNvSpPr/>
          <p:nvPr/>
        </p:nvSpPr>
        <p:spPr>
          <a:xfrm>
            <a:off x="7531612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C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최저가 검색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198120" y="1246210"/>
            <a:ext cx="11676554" cy="529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5471" y="1090350"/>
            <a:ext cx="1011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accent6">
                    <a:lumMod val="50000"/>
                  </a:schemeClr>
                </a:solidFill>
              </a:rPr>
              <a:t>Nav bar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대각선 방향의 모서리가 둥근 사각형 28"/>
          <p:cNvSpPr/>
          <p:nvPr/>
        </p:nvSpPr>
        <p:spPr>
          <a:xfrm>
            <a:off x="666814" y="1363578"/>
            <a:ext cx="2188736" cy="338606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C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사진으로 검색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198120" y="74181"/>
            <a:ext cx="2697480" cy="373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smtClean="0">
                <a:latin typeface="Segoe UI Black" panose="020B0A02040204020203" pitchFamily="34" charset="0"/>
              </a:rPr>
              <a:t>최저가 매칭</a:t>
            </a:r>
            <a:endParaRPr lang="ko-KR" altLang="en-US" sz="1500">
              <a:latin typeface="Segoe UI Black" panose="020B0A02040204020203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204326" y="25036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My blog 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413742" y="238321"/>
            <a:ext cx="536046" cy="2095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atin typeface="Gill Sans Ultra Bold" panose="020B0A02020104020203" pitchFamily="34" charset="0"/>
              </a:rPr>
              <a:t>쪽지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8544340" y="1862730"/>
            <a:ext cx="2880400" cy="31093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검색하신 제품이 없으시면 사진으로 검색 해보세요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4" name="대각선 방향의 모서리가 둥근 사각형 13"/>
          <p:cNvSpPr/>
          <p:nvPr/>
        </p:nvSpPr>
        <p:spPr>
          <a:xfrm>
            <a:off x="553127" y="1862730"/>
            <a:ext cx="5254833" cy="702150"/>
          </a:xfrm>
          <a:prstGeom prst="round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포앵</a:t>
            </a:r>
            <a:r>
              <a:rPr lang="ko-KR" altLang="en-US" dirty="0" smtClean="0"/>
              <a:t> 의자</a:t>
            </a:r>
            <a:endParaRPr lang="ko-KR" altLang="en-US" dirty="0"/>
          </a:p>
        </p:txBody>
      </p:sp>
      <p:sp>
        <p:nvSpPr>
          <p:cNvPr id="12" name="대각선 방향의 모서리가 둥근 사각형 11"/>
          <p:cNvSpPr/>
          <p:nvPr/>
        </p:nvSpPr>
        <p:spPr>
          <a:xfrm>
            <a:off x="553126" y="1327378"/>
            <a:ext cx="2302424" cy="381880"/>
          </a:xfrm>
          <a:prstGeom prst="round2Diag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사진으로 검색</a:t>
            </a:r>
          </a:p>
        </p:txBody>
      </p:sp>
      <p:sp>
        <p:nvSpPr>
          <p:cNvPr id="15" name="대각선 방향의 모서리가 둥근 사각형 14"/>
          <p:cNvSpPr/>
          <p:nvPr/>
        </p:nvSpPr>
        <p:spPr>
          <a:xfrm>
            <a:off x="3022128" y="1327378"/>
            <a:ext cx="2302424" cy="381880"/>
          </a:xfrm>
          <a:prstGeom prst="round2Diag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lt1"/>
                </a:solidFill>
              </a:rPr>
              <a:t>제품명으로 검색</a:t>
            </a:r>
          </a:p>
        </p:txBody>
      </p:sp>
      <p:sp>
        <p:nvSpPr>
          <p:cNvPr id="16" name="대각선 방향의 모서리가 둥근 사각형 15"/>
          <p:cNvSpPr/>
          <p:nvPr/>
        </p:nvSpPr>
        <p:spPr>
          <a:xfrm>
            <a:off x="553126" y="2718352"/>
            <a:ext cx="7307118" cy="4139648"/>
          </a:xfrm>
          <a:prstGeom prst="round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대각선 방향의 모서리가 둥근 사각형 16"/>
          <p:cNvSpPr/>
          <p:nvPr/>
        </p:nvSpPr>
        <p:spPr>
          <a:xfrm>
            <a:off x="6023990" y="1862730"/>
            <a:ext cx="1836254" cy="702150"/>
          </a:xfrm>
          <a:prstGeom prst="round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741582" y="4353730"/>
          <a:ext cx="686351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5879">
                  <a:extLst>
                    <a:ext uri="{9D8B030D-6E8A-4147-A177-3AD203B41FA5}">
                      <a16:colId xmlns:a16="http://schemas.microsoft.com/office/drawing/2014/main" val="1479952591"/>
                    </a:ext>
                  </a:extLst>
                </a:gridCol>
                <a:gridCol w="1715879">
                  <a:extLst>
                    <a:ext uri="{9D8B030D-6E8A-4147-A177-3AD203B41FA5}">
                      <a16:colId xmlns:a16="http://schemas.microsoft.com/office/drawing/2014/main" val="2374843217"/>
                    </a:ext>
                  </a:extLst>
                </a:gridCol>
                <a:gridCol w="1715879">
                  <a:extLst>
                    <a:ext uri="{9D8B030D-6E8A-4147-A177-3AD203B41FA5}">
                      <a16:colId xmlns:a16="http://schemas.microsoft.com/office/drawing/2014/main" val="3999812594"/>
                    </a:ext>
                  </a:extLst>
                </a:gridCol>
                <a:gridCol w="1715879">
                  <a:extLst>
                    <a:ext uri="{9D8B030D-6E8A-4147-A177-3AD203B41FA5}">
                      <a16:colId xmlns:a16="http://schemas.microsoft.com/office/drawing/2014/main" val="2986225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사이트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판매자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번가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&lt;a&gt;www…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태훈몰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872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</a:t>
                      </a:r>
                      <a:r>
                        <a:rPr lang="ko-KR" altLang="en-US" dirty="0" smtClean="0"/>
                        <a:t>마켓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1020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&lt;a&gt;www…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승환몰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081803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659533" y="24188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Login / join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47913" y="107354"/>
            <a:ext cx="2992131" cy="3405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latin typeface="Gill Sans Ultra Bold" panose="020B0A02020104020203" pitchFamily="34" charset="0"/>
              </a:rPr>
              <a:t>5TS</a:t>
            </a:r>
            <a:endParaRPr lang="ko-KR" altLang="en-US" sz="3000">
              <a:latin typeface="Gill Sans Ultra Bold" panose="020B0A02020104020203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1618" y="465513"/>
            <a:ext cx="3592484" cy="997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대각선 방향의 모서리가 둥근 사각형 21"/>
          <p:cNvSpPr/>
          <p:nvPr/>
        </p:nvSpPr>
        <p:spPr>
          <a:xfrm>
            <a:off x="9881619" y="796850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판매점 검색 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3" name="대각선 방향의 모서리가 둥근 사각형 22"/>
          <p:cNvSpPr/>
          <p:nvPr/>
        </p:nvSpPr>
        <p:spPr>
          <a:xfrm>
            <a:off x="666814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블로그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4" name="대각선 방향의 모서리가 둥근 사각형 23"/>
          <p:cNvSpPr/>
          <p:nvPr/>
        </p:nvSpPr>
        <p:spPr>
          <a:xfrm>
            <a:off x="3146795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카페 분석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5" name="대각선 방향의 모서리가 둥근 사각형 24"/>
          <p:cNvSpPr/>
          <p:nvPr/>
        </p:nvSpPr>
        <p:spPr>
          <a:xfrm>
            <a:off x="5252437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가구 매칭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6" name="대각선 방향의 모서리가 둥근 사각형 25"/>
          <p:cNvSpPr/>
          <p:nvPr/>
        </p:nvSpPr>
        <p:spPr>
          <a:xfrm>
            <a:off x="7531612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C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최저가 검색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198120" y="1246210"/>
            <a:ext cx="11676554" cy="529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5471" y="1090350"/>
            <a:ext cx="1011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accent6">
                    <a:lumMod val="50000"/>
                  </a:schemeClr>
                </a:solidFill>
              </a:rPr>
              <a:t>Nav bar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198120" y="74181"/>
            <a:ext cx="2697480" cy="373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smtClean="0">
                <a:latin typeface="Segoe UI Black" panose="020B0A02040204020203" pitchFamily="34" charset="0"/>
              </a:rPr>
              <a:t>최저가 매칭</a:t>
            </a:r>
            <a:endParaRPr lang="ko-KR" altLang="en-US" sz="1500">
              <a:latin typeface="Segoe UI Black" panose="020B0A02040204020203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204326" y="25036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My blog 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413742" y="238321"/>
            <a:ext cx="536046" cy="2095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atin typeface="Gill Sans Ultra Bold" panose="020B0A02020104020203" pitchFamily="34" charset="0"/>
              </a:rPr>
              <a:t>쪽지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33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9831631" y="4362911"/>
            <a:ext cx="3875561" cy="1434931"/>
          </a:xfrm>
        </p:spPr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ko-KR" altLang="en-US" sz="1500"/>
              <a:t>인테리어 판매점 검색</a:t>
            </a:r>
          </a:p>
          <a:p>
            <a:pPr>
              <a:defRPr/>
            </a:pPr>
            <a:r>
              <a:rPr lang="ko-KR" altLang="en-US" sz="1500" smtClean="0"/>
              <a:t>내주변 </a:t>
            </a:r>
            <a:r>
              <a:rPr lang="en-US" altLang="ko-KR" sz="1500" smtClean="0"/>
              <a:t>( </a:t>
            </a:r>
            <a:r>
              <a:rPr lang="ko-KR" altLang="en-US" sz="1500" smtClean="0"/>
              <a:t>추천코스 </a:t>
            </a:r>
            <a:r>
              <a:rPr lang="en-US" altLang="ko-KR" sz="1500" smtClean="0"/>
              <a:t>)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원하는 </a:t>
            </a:r>
            <a:r>
              <a:rPr lang="ko-KR" altLang="en-US" sz="1500" smtClean="0"/>
              <a:t>지역 </a:t>
            </a:r>
            <a:r>
              <a:rPr lang="en-US" altLang="ko-KR" sz="1500" smtClean="0"/>
              <a:t>( My </a:t>
            </a:r>
            <a:r>
              <a:rPr lang="ko-KR" altLang="en-US" sz="1500" smtClean="0"/>
              <a:t>코스 </a:t>
            </a:r>
            <a:r>
              <a:rPr lang="en-US" altLang="ko-KR" sz="1500" smtClean="0"/>
              <a:t>)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+다양한 웹 컨텐츠</a:t>
            </a:r>
          </a:p>
          <a:p>
            <a:pPr>
              <a:defRPr/>
            </a:pPr>
            <a:r>
              <a:rPr lang="ko-KR" altLang="en-US" sz="1500"/>
              <a:t>(회원가입, 메인화면, 쪽지</a:t>
            </a:r>
            <a:r>
              <a:rPr lang="ko-KR" altLang="en-US" sz="1500" smtClean="0"/>
              <a:t>,</a:t>
            </a:r>
            <a:endParaRPr lang="en-US" altLang="ko-KR" sz="1500" smtClean="0"/>
          </a:p>
          <a:p>
            <a:pPr marL="0" indent="0">
              <a:buNone/>
              <a:defRPr/>
            </a:pPr>
            <a:r>
              <a:rPr lang="en-US" altLang="ko-KR" sz="1500"/>
              <a:t> </a:t>
            </a:r>
            <a:r>
              <a:rPr lang="en-US" altLang="ko-KR" sz="1500" smtClean="0"/>
              <a:t>        </a:t>
            </a:r>
            <a:r>
              <a:rPr lang="ko-KR" altLang="en-US" sz="1500" smtClean="0"/>
              <a:t>인테리어 </a:t>
            </a:r>
            <a:r>
              <a:rPr lang="ko-KR" altLang="en-US" sz="1500"/>
              <a:t>관련 사이트 연결, </a:t>
            </a:r>
            <a:endParaRPr lang="en-US" altLang="ko-KR" sz="1500" smtClean="0"/>
          </a:p>
          <a:p>
            <a:pPr marL="0" indent="0">
              <a:buNone/>
              <a:defRPr/>
            </a:pPr>
            <a:r>
              <a:rPr lang="en-US" altLang="ko-KR" sz="1500" smtClean="0"/>
              <a:t>         </a:t>
            </a:r>
            <a:r>
              <a:rPr lang="ko-KR" altLang="en-US" sz="1500" smtClean="0"/>
              <a:t>연예인 </a:t>
            </a:r>
            <a:r>
              <a:rPr lang="ko-KR" altLang="en-US" sz="1500"/>
              <a:t>매거진, 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814" y="1301718"/>
            <a:ext cx="2013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판매점 검색 ▼</a:t>
            </a:r>
            <a:endParaRPr lang="ko-KR" altLang="en-US" sz="2000" b="1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53893" y="1779183"/>
            <a:ext cx="2599584" cy="210285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38" y="1882832"/>
            <a:ext cx="2265839" cy="1872026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1596042" y="4702307"/>
            <a:ext cx="7611401" cy="185855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사진</a:t>
            </a:r>
            <a:endParaRPr lang="en-US" altLang="ko-KR" sz="150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 </a:t>
            </a:r>
            <a:r>
              <a:rPr lang="ko-KR" altLang="en-US" sz="10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슬라이드 형식 </a:t>
            </a:r>
            <a:r>
              <a:rPr lang="en-US" altLang="ko-KR" sz="10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</a:t>
            </a:r>
            <a:endParaRPr lang="ko-KR" altLang="en-US" sz="10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8012" y="4012267"/>
            <a:ext cx="10708190" cy="457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659533" y="24188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Login / join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sp>
        <p:nvSpPr>
          <p:cNvPr id="38" name="제목 1"/>
          <p:cNvSpPr txBox="1">
            <a:spLocks/>
          </p:cNvSpPr>
          <p:nvPr/>
        </p:nvSpPr>
        <p:spPr>
          <a:xfrm>
            <a:off x="198120" y="74181"/>
            <a:ext cx="2697480" cy="373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smtClean="0">
                <a:latin typeface="Segoe UI Black" panose="020B0A02040204020203" pitchFamily="34" charset="0"/>
              </a:rPr>
              <a:t>판매점 메인 페이지</a:t>
            </a:r>
            <a:endParaRPr lang="ko-KR" altLang="en-US" sz="1500">
              <a:latin typeface="Segoe UI Black" panose="020B0A02040204020203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31618" y="465513"/>
            <a:ext cx="3592484" cy="997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03037" y="4227072"/>
            <a:ext cx="158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판매점</a:t>
            </a:r>
            <a:endParaRPr lang="en-US" altLang="ko-KR" sz="2000" b="1" smtClean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6042" y="5224673"/>
            <a:ext cx="59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◀</a:t>
            </a:r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8777462" y="5224673"/>
            <a:ext cx="59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▶</a:t>
            </a:r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747716" y="6100616"/>
            <a:ext cx="1625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매거진 제목 </a:t>
            </a:r>
            <a:r>
              <a:rPr lang="en-US" altLang="ko-KR" sz="1000" b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 </a:t>
            </a:r>
            <a:r>
              <a:rPr lang="ko-KR" altLang="en-US" sz="1000" b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간단한 내용</a:t>
            </a:r>
            <a:endParaRPr lang="ko-KR" altLang="en-US" sz="2500" b="1">
              <a:latin typeface="한컴 쿨재즈 L" panose="02020603020101020101" pitchFamily="18" charset="-127"/>
              <a:ea typeface="한컴 쿨재즈 L" panose="02020603020101020101" pitchFamily="18" charset="-127"/>
            </a:endParaRPr>
          </a:p>
        </p:txBody>
      </p:sp>
      <p:sp>
        <p:nvSpPr>
          <p:cNvPr id="52" name="대각선 방향의 모서리가 둥근 사각형 51"/>
          <p:cNvSpPr/>
          <p:nvPr/>
        </p:nvSpPr>
        <p:spPr>
          <a:xfrm>
            <a:off x="8584684" y="1410000"/>
            <a:ext cx="789453" cy="192165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자세히 보기</a:t>
            </a:r>
            <a:endParaRPr lang="ko-KR" altLang="en-US" sz="8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3" name="대각선 방향의 모서리가 둥근 사각형 52"/>
          <p:cNvSpPr/>
          <p:nvPr/>
        </p:nvSpPr>
        <p:spPr>
          <a:xfrm>
            <a:off x="8584684" y="4329942"/>
            <a:ext cx="789453" cy="192165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자세히 보기</a:t>
            </a:r>
            <a:endParaRPr lang="ko-KR" altLang="en-US" sz="8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247913" y="107354"/>
            <a:ext cx="2992131" cy="3405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latin typeface="Gill Sans Ultra Bold" panose="020B0A02020104020203" pitchFamily="34" charset="0"/>
              </a:rPr>
              <a:t>5TS</a:t>
            </a:r>
            <a:endParaRPr lang="ko-KR" altLang="en-US" sz="3000">
              <a:latin typeface="Gill Sans Ultra Bold" panose="020B0A02020104020203" pitchFamily="34" charset="0"/>
            </a:endParaRPr>
          </a:p>
        </p:txBody>
      </p:sp>
      <p:sp>
        <p:nvSpPr>
          <p:cNvPr id="57" name="대각선 방향의 모서리가 둥근 사각형 56"/>
          <p:cNvSpPr/>
          <p:nvPr/>
        </p:nvSpPr>
        <p:spPr>
          <a:xfrm>
            <a:off x="9881619" y="1355024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판매점 검색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8" name="대각선 방향의 모서리가 둥근 사각형 57"/>
          <p:cNvSpPr/>
          <p:nvPr/>
        </p:nvSpPr>
        <p:spPr>
          <a:xfrm>
            <a:off x="9881619" y="1648524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최저가 판매점 위치</a:t>
            </a:r>
          </a:p>
        </p:txBody>
      </p:sp>
      <p:sp>
        <p:nvSpPr>
          <p:cNvPr id="60" name="대각선 방향의 모서리가 둥근 사각형 59"/>
          <p:cNvSpPr/>
          <p:nvPr/>
        </p:nvSpPr>
        <p:spPr>
          <a:xfrm>
            <a:off x="9881619" y="796850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판매점 검색 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1" name="대각선 방향의 모서리가 둥근 사각형 60"/>
          <p:cNvSpPr/>
          <p:nvPr/>
        </p:nvSpPr>
        <p:spPr>
          <a:xfrm>
            <a:off x="666814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블로그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2" name="대각선 방향의 모서리가 둥근 사각형 61"/>
          <p:cNvSpPr/>
          <p:nvPr/>
        </p:nvSpPr>
        <p:spPr>
          <a:xfrm>
            <a:off x="3146795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카페 분석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3" name="대각선 방향의 모서리가 둥근 사각형 62"/>
          <p:cNvSpPr/>
          <p:nvPr/>
        </p:nvSpPr>
        <p:spPr>
          <a:xfrm>
            <a:off x="5252437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가구 매칭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4" name="대각선 방향의 모서리가 둥근 사각형 63"/>
          <p:cNvSpPr/>
          <p:nvPr/>
        </p:nvSpPr>
        <p:spPr>
          <a:xfrm>
            <a:off x="7531612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최저가 검색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 flipV="1">
            <a:off x="198120" y="1246210"/>
            <a:ext cx="11676554" cy="529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5471" y="1090350"/>
            <a:ext cx="1011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accent6">
                    <a:lumMod val="50000"/>
                  </a:schemeClr>
                </a:solidFill>
              </a:rPr>
              <a:t>Nav bar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204326" y="25036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My blog 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413742" y="238321"/>
            <a:ext cx="536046" cy="2095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atin typeface="Gill Sans Ultra Bold" panose="020B0A02020104020203" pitchFamily="34" charset="0"/>
              </a:rPr>
              <a:t>쪽지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828812"/>
              </p:ext>
            </p:extLst>
          </p:nvPr>
        </p:nvGraphicFramePr>
        <p:xfrm>
          <a:off x="3956165" y="2419222"/>
          <a:ext cx="5466831" cy="55851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2277">
                  <a:extLst>
                    <a:ext uri="{9D8B030D-6E8A-4147-A177-3AD203B41FA5}">
                      <a16:colId xmlns:a16="http://schemas.microsoft.com/office/drawing/2014/main" val="4177804472"/>
                    </a:ext>
                  </a:extLst>
                </a:gridCol>
                <a:gridCol w="3644554">
                  <a:extLst>
                    <a:ext uri="{9D8B030D-6E8A-4147-A177-3AD203B41FA5}">
                      <a16:colId xmlns:a16="http://schemas.microsoft.com/office/drawing/2014/main" val="3510769790"/>
                    </a:ext>
                  </a:extLst>
                </a:gridCol>
              </a:tblGrid>
              <a:tr h="558518">
                <a:tc>
                  <a:txBody>
                    <a:bodyPr/>
                    <a:lstStyle/>
                    <a:p>
                      <a:pPr algn="ctr" latinLnBrk="1"/>
                      <a:endParaRPr lang="en-US" altLang="ko-KR" sz="1000" smtClean="0"/>
                    </a:p>
                    <a:p>
                      <a:pPr algn="ctr" latinLnBrk="1"/>
                      <a:r>
                        <a:rPr lang="ko-KR" altLang="en-US" sz="1000" smtClean="0"/>
                        <a:t>지역 선택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 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329983"/>
                  </a:ext>
                </a:extLst>
              </a:tr>
            </a:tbl>
          </a:graphicData>
        </a:graphic>
      </p:graphicFrame>
      <p:sp>
        <p:nvSpPr>
          <p:cNvPr id="36" name="모서리가 둥근 직사각형 35"/>
          <p:cNvSpPr/>
          <p:nvPr/>
        </p:nvSpPr>
        <p:spPr>
          <a:xfrm>
            <a:off x="5914247" y="2492537"/>
            <a:ext cx="3331602" cy="31860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mtClean="0"/>
              <a:t>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89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86273" y="1395164"/>
            <a:ext cx="158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판매점 검색</a:t>
            </a:r>
            <a:endParaRPr lang="ko-KR" altLang="en-US" sz="2000" b="1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937563" y="4557482"/>
            <a:ext cx="2209232" cy="142527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사진</a:t>
            </a:r>
            <a:endParaRPr lang="en-US" altLang="ko-KR" sz="320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ko-KR" sz="16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 </a:t>
            </a:r>
            <a:r>
              <a:rPr lang="ko-KR" altLang="en-US" sz="16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슬라이드 형식 </a:t>
            </a:r>
            <a:r>
              <a:rPr lang="en-US" altLang="ko-KR" sz="16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</a:t>
            </a:r>
            <a:endParaRPr lang="ko-KR" altLang="en-US" sz="16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61128" y="4639177"/>
            <a:ext cx="19747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검색된 판매점 이름</a:t>
            </a:r>
            <a:endParaRPr lang="ko-KR" altLang="en-US" sz="1500" b="1">
              <a:latin typeface="한컴 쿨재즈 L" panose="02020603020101020101" pitchFamily="18" charset="-127"/>
              <a:ea typeface="한컴 쿨재즈 L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659533" y="24188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Login / join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sp>
        <p:nvSpPr>
          <p:cNvPr id="38" name="제목 1"/>
          <p:cNvSpPr txBox="1">
            <a:spLocks/>
          </p:cNvSpPr>
          <p:nvPr/>
        </p:nvSpPr>
        <p:spPr>
          <a:xfrm>
            <a:off x="198120" y="74181"/>
            <a:ext cx="2697480" cy="373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smtClean="0">
                <a:latin typeface="Segoe UI Black" panose="020B0A02040204020203" pitchFamily="34" charset="0"/>
              </a:rPr>
              <a:t>판매점 페이지 </a:t>
            </a:r>
            <a:endParaRPr lang="ko-KR" altLang="en-US" sz="1500">
              <a:latin typeface="Segoe UI Black" panose="020B0A02040204020203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31618" y="465513"/>
            <a:ext cx="3592484" cy="997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823211" y="4489750"/>
            <a:ext cx="2209232" cy="156074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사진</a:t>
            </a:r>
            <a:endParaRPr lang="en-US" altLang="ko-KR" sz="320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ko-KR" sz="16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 </a:t>
            </a:r>
            <a:r>
              <a:rPr lang="ko-KR" altLang="en-US" sz="16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슬라이드 형식 </a:t>
            </a:r>
            <a:r>
              <a:rPr lang="en-US" altLang="ko-KR" sz="16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</a:t>
            </a:r>
            <a:endParaRPr lang="ko-KR" altLang="en-US" sz="16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61126" y="5010217"/>
            <a:ext cx="197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설명 설명 설명 설명 설명 설명 설명 설명 설명 설명 설명 설명 설명 설명 설명 설명 설명 설명 설명 설명 설명 설명 설명 설명</a:t>
            </a:r>
            <a:endParaRPr lang="ko-KR" altLang="en-US" sz="800">
              <a:latin typeface="한컴 쿨재즈 L" panose="02020603020101020101" pitchFamily="18" charset="-127"/>
              <a:ea typeface="한컴 쿨재즈 L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99928" y="5354895"/>
            <a:ext cx="197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설명 설명 설명 설명 설명 설명 설명 설명 설명 설명 설명 설명 설명 설명 설명 설명 설명 설명 설명 설명 설명 설명 설명 설명</a:t>
            </a:r>
            <a:endParaRPr lang="ko-KR" altLang="en-US" sz="800">
              <a:latin typeface="한컴 쿨재즈 L" panose="02020603020101020101" pitchFamily="18" charset="-127"/>
              <a:ea typeface="한컴 쿨재즈 L" panose="0202060302010102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247913" y="107354"/>
            <a:ext cx="2992131" cy="3405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latin typeface="Gill Sans Ultra Bold" panose="020B0A02020104020203" pitchFamily="34" charset="0"/>
              </a:rPr>
              <a:t>5TS</a:t>
            </a:r>
            <a:endParaRPr lang="ko-KR" altLang="en-US" sz="3000">
              <a:latin typeface="Gill Sans Ultra Bold" panose="020B0A02020104020203" pitchFamily="34" charset="0"/>
            </a:endParaRPr>
          </a:p>
        </p:txBody>
      </p:sp>
      <p:sp>
        <p:nvSpPr>
          <p:cNvPr id="53" name="대각선 방향의 모서리가 둥근 사각형 52"/>
          <p:cNvSpPr/>
          <p:nvPr/>
        </p:nvSpPr>
        <p:spPr>
          <a:xfrm>
            <a:off x="9881619" y="1355024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판매점 검색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4" name="대각선 방향의 모서리가 둥근 사각형 53"/>
          <p:cNvSpPr/>
          <p:nvPr/>
        </p:nvSpPr>
        <p:spPr>
          <a:xfrm>
            <a:off x="9881619" y="1648524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최저가 판매점 정보</a:t>
            </a:r>
            <a:endParaRPr lang="ko-KR" altLang="en-US" sz="12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6" name="대각선 방향의 모서리가 둥근 사각형 55"/>
          <p:cNvSpPr/>
          <p:nvPr/>
        </p:nvSpPr>
        <p:spPr>
          <a:xfrm>
            <a:off x="9881619" y="796850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판매점 검색 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7" name="대각선 방향의 모서리가 둥근 사각형 56"/>
          <p:cNvSpPr/>
          <p:nvPr/>
        </p:nvSpPr>
        <p:spPr>
          <a:xfrm>
            <a:off x="666814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블로그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8" name="대각선 방향의 모서리가 둥근 사각형 57"/>
          <p:cNvSpPr/>
          <p:nvPr/>
        </p:nvSpPr>
        <p:spPr>
          <a:xfrm>
            <a:off x="3146795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카페 분석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9" name="대각선 방향의 모서리가 둥근 사각형 58"/>
          <p:cNvSpPr/>
          <p:nvPr/>
        </p:nvSpPr>
        <p:spPr>
          <a:xfrm>
            <a:off x="5252437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가구 매칭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0" name="대각선 방향의 모서리가 둥근 사각형 59"/>
          <p:cNvSpPr/>
          <p:nvPr/>
        </p:nvSpPr>
        <p:spPr>
          <a:xfrm>
            <a:off x="7531612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최저가 검색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 flipV="1">
            <a:off x="198120" y="1246210"/>
            <a:ext cx="11676554" cy="529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422996" y="4946955"/>
            <a:ext cx="19747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검색된 판매점 이름</a:t>
            </a:r>
            <a:endParaRPr lang="ko-KR" altLang="en-US" sz="1500" b="1">
              <a:latin typeface="한컴 쿨재즈 L" panose="02020603020101020101" pitchFamily="18" charset="-127"/>
              <a:ea typeface="한컴 쿨재즈 L" panose="02020603020101020101" pitchFamily="18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76638" y="1896679"/>
            <a:ext cx="2599584" cy="210285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36" y="1998303"/>
            <a:ext cx="2265839" cy="1872026"/>
          </a:xfrm>
          <a:prstGeom prst="rect">
            <a:avLst/>
          </a:prstGeom>
        </p:spPr>
      </p:pic>
      <p:sp>
        <p:nvSpPr>
          <p:cNvPr id="66" name="대각선 방향의 모서리가 둥근 사각형 65"/>
          <p:cNvSpPr/>
          <p:nvPr/>
        </p:nvSpPr>
        <p:spPr>
          <a:xfrm>
            <a:off x="8490410" y="2050684"/>
            <a:ext cx="932586" cy="269527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내 주변</a:t>
            </a:r>
            <a:endParaRPr lang="ko-KR" altLang="en-US" sz="10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50845"/>
              </p:ext>
            </p:extLst>
          </p:nvPr>
        </p:nvGraphicFramePr>
        <p:xfrm>
          <a:off x="3956165" y="2419222"/>
          <a:ext cx="5466831" cy="55851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2277">
                  <a:extLst>
                    <a:ext uri="{9D8B030D-6E8A-4147-A177-3AD203B41FA5}">
                      <a16:colId xmlns:a16="http://schemas.microsoft.com/office/drawing/2014/main" val="4177804472"/>
                    </a:ext>
                  </a:extLst>
                </a:gridCol>
                <a:gridCol w="3644554">
                  <a:extLst>
                    <a:ext uri="{9D8B030D-6E8A-4147-A177-3AD203B41FA5}">
                      <a16:colId xmlns:a16="http://schemas.microsoft.com/office/drawing/2014/main" val="3510769790"/>
                    </a:ext>
                  </a:extLst>
                </a:gridCol>
              </a:tblGrid>
              <a:tr h="558518">
                <a:tc>
                  <a:txBody>
                    <a:bodyPr/>
                    <a:lstStyle/>
                    <a:p>
                      <a:pPr algn="ctr" latinLnBrk="1"/>
                      <a:endParaRPr lang="en-US" altLang="ko-KR" sz="1000" smtClean="0"/>
                    </a:p>
                    <a:p>
                      <a:pPr algn="ctr" latinLnBrk="1"/>
                      <a:r>
                        <a:rPr lang="ko-KR" altLang="en-US" sz="1000" smtClean="0"/>
                        <a:t>지역 선택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 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329983"/>
                  </a:ext>
                </a:extLst>
              </a:tr>
            </a:tbl>
          </a:graphicData>
        </a:graphic>
      </p:graphicFrame>
      <p:sp>
        <p:nvSpPr>
          <p:cNvPr id="69" name="모서리가 둥근 직사각형 68"/>
          <p:cNvSpPr/>
          <p:nvPr/>
        </p:nvSpPr>
        <p:spPr>
          <a:xfrm>
            <a:off x="5914247" y="2492537"/>
            <a:ext cx="3331602" cy="31860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mtClean="0"/>
              <a:t>▼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5471" y="1090350"/>
            <a:ext cx="1011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accent6">
                    <a:lumMod val="50000"/>
                  </a:schemeClr>
                </a:solidFill>
              </a:rPr>
              <a:t>Nav bar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204326" y="25036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My blog 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413742" y="238321"/>
            <a:ext cx="536046" cy="2095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atin typeface="Gill Sans Ultra Bold" panose="020B0A02020104020203" pitchFamily="34" charset="0"/>
              </a:rPr>
              <a:t>쪽지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10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1280" y="404580"/>
            <a:ext cx="10972799" cy="1143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블로그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2037" y="2636890"/>
            <a:ext cx="10972799" cy="262515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글(업로드</a:t>
            </a:r>
            <a:r>
              <a:rPr lang="ko-KR" altLang="en-US" dirty="0" smtClean="0"/>
              <a:t>, 사진, 글, 댓글, 좋아요)</a:t>
            </a:r>
            <a:endParaRPr lang="ko-KR" altLang="en-US" dirty="0"/>
          </a:p>
          <a:p>
            <a:pPr>
              <a:defRPr/>
            </a:pPr>
            <a:r>
              <a:rPr lang="ko-KR" altLang="en-US" dirty="0"/>
              <a:t>블로그 랭킹</a:t>
            </a:r>
          </a:p>
          <a:p>
            <a:pPr>
              <a:defRPr/>
            </a:pPr>
            <a:r>
              <a:rPr lang="ko-KR" altLang="en-US" dirty="0"/>
              <a:t>분석: 글 읽은 사람의 회원정보를 바탕으로 블로그 추천</a:t>
            </a:r>
          </a:p>
          <a:p>
            <a:pPr>
              <a:defRPr/>
            </a:pPr>
            <a:r>
              <a:rPr lang="ko-KR" altLang="en-US" dirty="0"/>
              <a:t>비슷한 성향의 </a:t>
            </a:r>
            <a:r>
              <a:rPr lang="ko-KR" altLang="en-US" dirty="0" smtClean="0"/>
              <a:t>사람의 블로그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인테리어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매칭</a:t>
            </a:r>
            <a:endParaRPr lang="ko-KR" altLang="en-US" dirty="0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5447919" y="1916811"/>
            <a:ext cx="1728216" cy="504063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/>
              <a:t>가구 매칭</a:t>
            </a:r>
            <a:endParaRPr lang="ko-KR" altLang="en-US" dirty="0"/>
          </a:p>
        </p:txBody>
      </p:sp>
      <p:sp>
        <p:nvSpPr>
          <p:cNvPr id="10" name="대각선 방향의 모서리가 둥근 사각형 9"/>
          <p:cNvSpPr/>
          <p:nvPr/>
        </p:nvSpPr>
        <p:spPr>
          <a:xfrm>
            <a:off x="1434182" y="1916811"/>
            <a:ext cx="1728216" cy="504063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블로그</a:t>
            </a:r>
          </a:p>
        </p:txBody>
      </p:sp>
      <p:sp>
        <p:nvSpPr>
          <p:cNvPr id="11" name="대각선 방향의 모서리가 둥근 사각형 10"/>
          <p:cNvSpPr/>
          <p:nvPr/>
        </p:nvSpPr>
        <p:spPr>
          <a:xfrm>
            <a:off x="3431464" y="1916811"/>
            <a:ext cx="1728216" cy="504063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카페 분석</a:t>
            </a:r>
          </a:p>
        </p:txBody>
      </p:sp>
      <p:sp>
        <p:nvSpPr>
          <p:cNvPr id="12" name="대각선 방향의 모서리가 둥근 사각형 11"/>
          <p:cNvSpPr/>
          <p:nvPr/>
        </p:nvSpPr>
        <p:spPr>
          <a:xfrm>
            <a:off x="7464374" y="1916809"/>
            <a:ext cx="1728216" cy="504063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최저가 검색</a:t>
            </a:r>
          </a:p>
        </p:txBody>
      </p:sp>
      <p:sp>
        <p:nvSpPr>
          <p:cNvPr id="13" name="대각선 방향의 모서리가 둥근 사각형 12"/>
          <p:cNvSpPr/>
          <p:nvPr/>
        </p:nvSpPr>
        <p:spPr>
          <a:xfrm>
            <a:off x="9480829" y="1916808"/>
            <a:ext cx="1728216" cy="504063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판매점 검색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2037" y="5805330"/>
            <a:ext cx="626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블로그 개발자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김태훈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98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666814" y="1301719"/>
            <a:ext cx="2752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최저가 판매점 정보</a:t>
            </a:r>
            <a:endParaRPr lang="ko-KR" altLang="en-US" sz="2000" b="1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54101" y="1766658"/>
            <a:ext cx="2209232" cy="142527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사진</a:t>
            </a:r>
            <a:endParaRPr lang="en-US" altLang="ko-KR" sz="320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ko-KR" sz="16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 </a:t>
            </a:r>
            <a:r>
              <a:rPr lang="ko-KR" altLang="en-US" sz="16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슬라이드 형식 </a:t>
            </a:r>
            <a:r>
              <a:rPr lang="en-US" altLang="ko-KR" sz="16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</a:t>
            </a:r>
            <a:endParaRPr lang="ko-KR" altLang="en-US" sz="16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77666" y="1848353"/>
            <a:ext cx="19747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최저가 판매점 이름</a:t>
            </a:r>
            <a:endParaRPr lang="ko-KR" altLang="en-US" sz="1500" b="1">
              <a:latin typeface="한컴 쿨재즈 L" panose="02020603020101020101" pitchFamily="18" charset="-127"/>
              <a:ea typeface="한컴 쿨재즈 L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659533" y="24188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Login / join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sp>
        <p:nvSpPr>
          <p:cNvPr id="38" name="제목 1"/>
          <p:cNvSpPr txBox="1">
            <a:spLocks/>
          </p:cNvSpPr>
          <p:nvPr/>
        </p:nvSpPr>
        <p:spPr>
          <a:xfrm>
            <a:off x="198120" y="74181"/>
            <a:ext cx="2697480" cy="373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smtClean="0">
                <a:latin typeface="Segoe UI Black" panose="020B0A02040204020203" pitchFamily="34" charset="0"/>
              </a:rPr>
              <a:t>판매점 페이지</a:t>
            </a:r>
            <a:endParaRPr lang="ko-KR" altLang="en-US" sz="1500">
              <a:latin typeface="Segoe UI Black" panose="020B0A02040204020203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31618" y="465513"/>
            <a:ext cx="3592484" cy="997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54101" y="3366859"/>
            <a:ext cx="2209232" cy="156074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사진</a:t>
            </a:r>
            <a:endParaRPr lang="en-US" altLang="ko-KR" sz="320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ko-KR" sz="16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 </a:t>
            </a:r>
            <a:r>
              <a:rPr lang="ko-KR" altLang="en-US" sz="16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슬라이드 형식 </a:t>
            </a:r>
            <a:r>
              <a:rPr lang="en-US" altLang="ko-KR" sz="16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</a:t>
            </a:r>
            <a:endParaRPr lang="ko-KR" altLang="en-US" sz="16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4101" y="5102526"/>
            <a:ext cx="2209232" cy="156074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사진</a:t>
            </a:r>
            <a:endParaRPr lang="en-US" altLang="ko-KR" sz="320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ko-KR" sz="16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 </a:t>
            </a:r>
            <a:r>
              <a:rPr lang="ko-KR" altLang="en-US" sz="16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슬라이드 형식 </a:t>
            </a:r>
            <a:r>
              <a:rPr lang="en-US" altLang="ko-KR" sz="16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</a:t>
            </a:r>
            <a:endParaRPr lang="ko-KR" altLang="en-US" sz="16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77665" y="2418791"/>
            <a:ext cx="197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설명 설명 설명 설명 설명 설명 설명 설명 설명 설명 설명 설명 설명 설명 설명 설명 설명 설명 설명 설명 설명 설명 설명 설명</a:t>
            </a:r>
            <a:endParaRPr lang="ko-KR" altLang="en-US" sz="800">
              <a:latin typeface="한컴 쿨재즈 L" panose="02020603020101020101" pitchFamily="18" charset="-127"/>
              <a:ea typeface="한컴 쿨재즈 L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77665" y="2171518"/>
            <a:ext cx="16258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랭킹 점수 ★★★★★</a:t>
            </a:r>
            <a:endParaRPr lang="ko-KR" altLang="en-US" sz="1000" b="1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endParaRPr lang="ko-KR" altLang="en-US" sz="2500" b="1">
              <a:latin typeface="한컴 쿨재즈 L" panose="02020603020101020101" pitchFamily="18" charset="-127"/>
              <a:ea typeface="한컴 쿨재즈 L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30819" y="3661566"/>
            <a:ext cx="19747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최저가 판매점 이름</a:t>
            </a:r>
            <a:endParaRPr lang="ko-KR" altLang="en-US" sz="1500" b="1">
              <a:latin typeface="한컴 쿨재즈 L" panose="02020603020101020101" pitchFamily="18" charset="-127"/>
              <a:ea typeface="한컴 쿨재즈 L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30818" y="4232004"/>
            <a:ext cx="197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설명 설명 설명 설명 설명 설명 설명 설명 설명 설명 설명 설명 설명 설명 설명 설명 설명 설명 설명 설명 설명 설명 설명 설명</a:t>
            </a:r>
            <a:endParaRPr lang="ko-KR" altLang="en-US" sz="800">
              <a:latin typeface="한컴 쿨재즈 L" panose="02020603020101020101" pitchFamily="18" charset="-127"/>
              <a:ea typeface="한컴 쿨재즈 L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30818" y="3984731"/>
            <a:ext cx="16258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랭킹 점수 ★★★★★</a:t>
            </a:r>
            <a:endParaRPr lang="ko-KR" altLang="en-US" sz="1000" b="1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endParaRPr lang="ko-KR" altLang="en-US" sz="2500" b="1">
              <a:latin typeface="한컴 쿨재즈 L" panose="02020603020101020101" pitchFamily="18" charset="-127"/>
              <a:ea typeface="한컴 쿨재즈 L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77665" y="5369572"/>
            <a:ext cx="19747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최저가 판매점 이름</a:t>
            </a:r>
            <a:endParaRPr lang="ko-KR" altLang="en-US" sz="1500" b="1">
              <a:latin typeface="한컴 쿨재즈 L" panose="02020603020101020101" pitchFamily="18" charset="-127"/>
              <a:ea typeface="한컴 쿨재즈 L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77664" y="5940010"/>
            <a:ext cx="197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설명 설명 설명 설명 설명 설명 설명 설명 설명 설명 설명 설명 설명 설명 설명 설명 설명 설명 설명 설명 설명 설명 설명 설명</a:t>
            </a:r>
            <a:endParaRPr lang="ko-KR" altLang="en-US" sz="800">
              <a:latin typeface="한컴 쿨재즈 L" panose="02020603020101020101" pitchFamily="18" charset="-127"/>
              <a:ea typeface="한컴 쿨재즈 L" panose="0202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7664" y="5692737"/>
            <a:ext cx="16258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랭킹 점수 ★★★★★</a:t>
            </a:r>
            <a:endParaRPr lang="ko-KR" altLang="en-US" sz="1000" b="1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endParaRPr lang="ko-KR" altLang="en-US" sz="2500" b="1">
              <a:latin typeface="한컴 쿨재즈 L" panose="02020603020101020101" pitchFamily="18" charset="-127"/>
              <a:ea typeface="한컴 쿨재즈 L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247913" y="107354"/>
            <a:ext cx="2992131" cy="3405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latin typeface="Gill Sans Ultra Bold" panose="020B0A02020104020203" pitchFamily="34" charset="0"/>
              </a:rPr>
              <a:t>5TS</a:t>
            </a:r>
            <a:endParaRPr lang="ko-KR" altLang="en-US" sz="3000">
              <a:latin typeface="Gill Sans Ultra Bold" panose="020B0A02020104020203" pitchFamily="34" charset="0"/>
            </a:endParaRPr>
          </a:p>
        </p:txBody>
      </p:sp>
      <p:sp>
        <p:nvSpPr>
          <p:cNvPr id="61" name="대각선 방향의 모서리가 둥근 사각형 60"/>
          <p:cNvSpPr/>
          <p:nvPr/>
        </p:nvSpPr>
        <p:spPr>
          <a:xfrm>
            <a:off x="9881619" y="796850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판매점 검색 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2" name="대각선 방향의 모서리가 둥근 사각형 61"/>
          <p:cNvSpPr/>
          <p:nvPr/>
        </p:nvSpPr>
        <p:spPr>
          <a:xfrm>
            <a:off x="666814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블로그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3" name="대각선 방향의 모서리가 둥근 사각형 62"/>
          <p:cNvSpPr/>
          <p:nvPr/>
        </p:nvSpPr>
        <p:spPr>
          <a:xfrm>
            <a:off x="3146795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카페 분석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4" name="대각선 방향의 모서리가 둥근 사각형 63"/>
          <p:cNvSpPr/>
          <p:nvPr/>
        </p:nvSpPr>
        <p:spPr>
          <a:xfrm>
            <a:off x="5252437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가구 매칭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5" name="대각선 방향의 모서리가 둥근 사각형 64"/>
          <p:cNvSpPr/>
          <p:nvPr/>
        </p:nvSpPr>
        <p:spPr>
          <a:xfrm>
            <a:off x="7531612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최저가 검색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 flipV="1">
            <a:off x="198120" y="1246210"/>
            <a:ext cx="11676554" cy="529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대각선 방향의 모서리가 둥근 사각형 66"/>
          <p:cNvSpPr/>
          <p:nvPr/>
        </p:nvSpPr>
        <p:spPr>
          <a:xfrm>
            <a:off x="9881619" y="1355024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판매점 검색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8" name="대각선 방향의 모서리가 둥근 사각형 67"/>
          <p:cNvSpPr/>
          <p:nvPr/>
        </p:nvSpPr>
        <p:spPr>
          <a:xfrm>
            <a:off x="9881619" y="1648524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최저가 판매점 정보</a:t>
            </a:r>
            <a:endParaRPr lang="ko-KR" altLang="en-US" sz="13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5471" y="1090350"/>
            <a:ext cx="1011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accent6">
                    <a:lumMod val="50000"/>
                  </a:schemeClr>
                </a:solidFill>
              </a:rPr>
              <a:t>Nav bar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204326" y="25036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My blog 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413742" y="238321"/>
            <a:ext cx="536046" cy="2095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atin typeface="Gill Sans Ultra Bold" panose="020B0A02020104020203" pitchFamily="34" charset="0"/>
              </a:rPr>
              <a:t>쪽지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6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카페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7206" y="2564880"/>
            <a:ext cx="10972799" cy="244834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 smtClean="0"/>
              <a:t>네이버</a:t>
            </a:r>
            <a:r>
              <a:rPr lang="en-US" altLang="ko-KR" dirty="0" smtClean="0"/>
              <a:t>,</a:t>
            </a:r>
            <a:r>
              <a:rPr lang="ko-KR" altLang="en-US" dirty="0" smtClean="0"/>
              <a:t>다음 카페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인테리어 사이트 등 내에서 </a:t>
            </a:r>
            <a:r>
              <a:rPr lang="ko-KR" altLang="en-US" dirty="0"/>
              <a:t>긍정적이고 </a:t>
            </a:r>
            <a:r>
              <a:rPr lang="ko-KR" altLang="en-US" dirty="0" err="1"/>
              <a:t>핫한</a:t>
            </a:r>
            <a:r>
              <a:rPr lang="ko-KR" altLang="en-US" dirty="0"/>
              <a:t> </a:t>
            </a:r>
            <a:r>
              <a:rPr lang="ko-KR" altLang="en-US" dirty="0" smtClean="0"/>
              <a:t>인테리어를 </a:t>
            </a:r>
            <a:r>
              <a:rPr lang="ko-KR" altLang="en-US" dirty="0"/>
              <a:t>찾아주기</a:t>
            </a:r>
          </a:p>
          <a:p>
            <a:pPr marL="0" indent="0">
              <a:buNone/>
              <a:defRPr/>
            </a:pPr>
            <a:r>
              <a:rPr lang="en-US" altLang="ko-KR" dirty="0" smtClean="0"/>
              <a:t>    (</a:t>
            </a:r>
            <a:r>
              <a:rPr lang="ko-KR" altLang="en-US" dirty="0" smtClean="0"/>
              <a:t>네이버 </a:t>
            </a:r>
            <a:r>
              <a:rPr lang="ko-KR" altLang="en-US" dirty="0"/>
              <a:t>리뷰를 분석(</a:t>
            </a:r>
            <a:r>
              <a:rPr lang="ko-KR" altLang="en-US" dirty="0" err="1"/>
              <a:t>tf-idf</a:t>
            </a:r>
            <a:r>
              <a:rPr lang="ko-KR" altLang="en-US" dirty="0"/>
              <a:t>)해서 </a:t>
            </a:r>
            <a:r>
              <a:rPr lang="ko-KR" altLang="en-US" dirty="0" err="1"/>
              <a:t>머신러닝으로</a:t>
            </a:r>
            <a:r>
              <a:rPr lang="ko-KR" altLang="en-US" dirty="0"/>
              <a:t> 분류 후 카페 리뷰를 분석해서 </a:t>
            </a:r>
            <a:r>
              <a:rPr lang="ko-KR" altLang="en-US" dirty="0" smtClean="0"/>
              <a:t>랭 킹을 </a:t>
            </a:r>
            <a:r>
              <a:rPr lang="ko-KR" altLang="en-US" dirty="0"/>
              <a:t>직접 </a:t>
            </a:r>
            <a:r>
              <a:rPr lang="ko-KR" altLang="en-US" dirty="0" smtClean="0"/>
              <a:t>매김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>
              <a:defRPr/>
            </a:pPr>
            <a:r>
              <a:rPr lang="ko-KR" altLang="en-US" dirty="0" smtClean="0"/>
              <a:t>그래프로 </a:t>
            </a:r>
            <a:r>
              <a:rPr lang="ko-KR" altLang="en-US" dirty="0"/>
              <a:t>표시</a:t>
            </a:r>
          </a:p>
          <a:p>
            <a:pPr>
              <a:defRPr/>
            </a:pPr>
            <a:r>
              <a:rPr lang="ko-KR" altLang="en-US" dirty="0"/>
              <a:t>여러 </a:t>
            </a:r>
            <a:r>
              <a:rPr lang="ko-KR" altLang="en-US" dirty="0" err="1" smtClean="0"/>
              <a:t>카페내의</a:t>
            </a:r>
            <a:r>
              <a:rPr lang="ko-KR" altLang="en-US" dirty="0" smtClean="0"/>
              <a:t> </a:t>
            </a:r>
            <a:r>
              <a:rPr lang="ko-KR" altLang="en-US" dirty="0"/>
              <a:t>랭킹을 모두 </a:t>
            </a:r>
            <a:r>
              <a:rPr lang="ko-KR" altLang="en-US" dirty="0" smtClean="0"/>
              <a:t>매김</a:t>
            </a:r>
            <a:endParaRPr lang="en-US" altLang="ko-KR" dirty="0" smtClean="0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5447919" y="1916811"/>
            <a:ext cx="1728216" cy="504063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가구 매칭</a:t>
            </a:r>
          </a:p>
        </p:txBody>
      </p:sp>
      <p:sp>
        <p:nvSpPr>
          <p:cNvPr id="10" name="대각선 방향의 모서리가 둥근 사각형 9"/>
          <p:cNvSpPr/>
          <p:nvPr/>
        </p:nvSpPr>
        <p:spPr>
          <a:xfrm>
            <a:off x="1434182" y="1916811"/>
            <a:ext cx="1728216" cy="504063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블로그</a:t>
            </a:r>
          </a:p>
        </p:txBody>
      </p:sp>
      <p:sp>
        <p:nvSpPr>
          <p:cNvPr id="11" name="대각선 방향의 모서리가 둥근 사각형 10"/>
          <p:cNvSpPr/>
          <p:nvPr/>
        </p:nvSpPr>
        <p:spPr>
          <a:xfrm>
            <a:off x="3431464" y="1916811"/>
            <a:ext cx="1728216" cy="504063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dirty="0"/>
              <a:t>카페 분석</a:t>
            </a:r>
          </a:p>
        </p:txBody>
      </p:sp>
      <p:sp>
        <p:nvSpPr>
          <p:cNvPr id="12" name="대각선 방향의 모서리가 둥근 사각형 11"/>
          <p:cNvSpPr/>
          <p:nvPr/>
        </p:nvSpPr>
        <p:spPr>
          <a:xfrm>
            <a:off x="7464374" y="1916809"/>
            <a:ext cx="1728216" cy="504063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최저가 검색</a:t>
            </a:r>
          </a:p>
        </p:txBody>
      </p:sp>
      <p:sp>
        <p:nvSpPr>
          <p:cNvPr id="13" name="대각선 방향의 모서리가 둥근 사각형 12"/>
          <p:cNvSpPr/>
          <p:nvPr/>
        </p:nvSpPr>
        <p:spPr>
          <a:xfrm>
            <a:off x="9480829" y="1916808"/>
            <a:ext cx="1728216" cy="504063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판매점 검색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2037" y="5805330"/>
            <a:ext cx="626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카페 분석 개발자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김승환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95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가구 매칭</a:t>
            </a:r>
            <a:endParaRPr lang="ko-KR" altLang="en-US" dirty="0"/>
          </a:p>
        </p:txBody>
      </p:sp>
      <p:sp>
        <p:nvSpPr>
          <p:cNvPr id="19" name="대각선 방향의 모서리가 둥근 사각형 18"/>
          <p:cNvSpPr/>
          <p:nvPr/>
        </p:nvSpPr>
        <p:spPr>
          <a:xfrm>
            <a:off x="5447919" y="1916811"/>
            <a:ext cx="1728216" cy="504063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dirty="0"/>
              <a:t>가구 매칭</a:t>
            </a:r>
          </a:p>
        </p:txBody>
      </p:sp>
      <p:sp>
        <p:nvSpPr>
          <p:cNvPr id="20" name="대각선 방향의 모서리가 둥근 사각형 19"/>
          <p:cNvSpPr/>
          <p:nvPr/>
        </p:nvSpPr>
        <p:spPr>
          <a:xfrm>
            <a:off x="1434182" y="1916811"/>
            <a:ext cx="1728216" cy="504063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블로그</a:t>
            </a:r>
          </a:p>
        </p:txBody>
      </p:sp>
      <p:sp>
        <p:nvSpPr>
          <p:cNvPr id="21" name="대각선 방향의 모서리가 둥근 사각형 20"/>
          <p:cNvSpPr/>
          <p:nvPr/>
        </p:nvSpPr>
        <p:spPr>
          <a:xfrm>
            <a:off x="3431464" y="1916811"/>
            <a:ext cx="1728216" cy="504063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카페 분석</a:t>
            </a:r>
          </a:p>
        </p:txBody>
      </p:sp>
      <p:sp>
        <p:nvSpPr>
          <p:cNvPr id="22" name="대각선 방향의 모서리가 둥근 사각형 21"/>
          <p:cNvSpPr/>
          <p:nvPr/>
        </p:nvSpPr>
        <p:spPr>
          <a:xfrm>
            <a:off x="7464374" y="1916809"/>
            <a:ext cx="1728216" cy="504063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최저가 검색</a:t>
            </a:r>
          </a:p>
        </p:txBody>
      </p:sp>
      <p:sp>
        <p:nvSpPr>
          <p:cNvPr id="23" name="대각선 방향의 모서리가 둥근 사각형 22"/>
          <p:cNvSpPr/>
          <p:nvPr/>
        </p:nvSpPr>
        <p:spPr>
          <a:xfrm>
            <a:off x="9480829" y="1916808"/>
            <a:ext cx="1728216" cy="504063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판매점 검색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037" y="5805330"/>
            <a:ext cx="626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가구 매칭 개발자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김선종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09598" y="2636891"/>
            <a:ext cx="10972799" cy="266437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 smtClean="0"/>
              <a:t> </a:t>
            </a:r>
            <a:r>
              <a:rPr lang="ko-KR" altLang="en-US" dirty="0" smtClean="0"/>
              <a:t>가구</a:t>
            </a:r>
            <a:r>
              <a:rPr lang="ko-KR" altLang="en-US" dirty="0"/>
              <a:t>를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입력하면</a:t>
            </a:r>
            <a:r>
              <a:rPr lang="en-US" altLang="en-US" dirty="0" smtClean="0"/>
              <a:t> </a:t>
            </a:r>
            <a:r>
              <a:rPr lang="en-US" altLang="en-US" dirty="0" err="1"/>
              <a:t>어울리는</a:t>
            </a:r>
            <a:r>
              <a:rPr lang="en-US" altLang="en-US" dirty="0"/>
              <a:t> </a:t>
            </a:r>
            <a:r>
              <a:rPr lang="ko-KR" altLang="en-US" dirty="0" smtClean="0"/>
              <a:t>인테리어</a:t>
            </a:r>
            <a:r>
              <a:rPr lang="ko-KR" altLang="en-US" dirty="0"/>
              <a:t>를</a:t>
            </a:r>
            <a:r>
              <a:rPr lang="en-US" altLang="en-US" dirty="0" smtClean="0"/>
              <a:t> </a:t>
            </a:r>
            <a:r>
              <a:rPr lang="en-US" altLang="en-US" dirty="0" err="1"/>
              <a:t>매칭</a:t>
            </a:r>
            <a:endParaRPr lang="en-US" altLang="en-US" dirty="0"/>
          </a:p>
          <a:p>
            <a:pPr marL="0" indent="0">
              <a:buNone/>
              <a:defRPr/>
            </a:pPr>
            <a:r>
              <a:rPr lang="en-US" altLang="en-US" dirty="0" smtClean="0"/>
              <a:t>   (</a:t>
            </a:r>
            <a:r>
              <a:rPr lang="en-US" altLang="en-US" dirty="0" err="1"/>
              <a:t>인테리어</a:t>
            </a:r>
            <a:r>
              <a:rPr lang="en-US" altLang="en-US" dirty="0"/>
              <a:t> </a:t>
            </a:r>
            <a:r>
              <a:rPr lang="en-US" altLang="en-US" dirty="0" err="1"/>
              <a:t>글에</a:t>
            </a:r>
            <a:r>
              <a:rPr lang="en-US" altLang="en-US" dirty="0"/>
              <a:t> </a:t>
            </a:r>
            <a:r>
              <a:rPr lang="en-US" altLang="en-US" dirty="0" err="1"/>
              <a:t>올라와있는</a:t>
            </a:r>
            <a:r>
              <a:rPr lang="en-US" altLang="en-US" dirty="0"/>
              <a:t> </a:t>
            </a:r>
            <a:r>
              <a:rPr lang="en-US" altLang="en-US" dirty="0" err="1"/>
              <a:t>사진들의</a:t>
            </a:r>
            <a:r>
              <a:rPr lang="en-US" altLang="en-US" dirty="0"/>
              <a:t> </a:t>
            </a:r>
            <a:r>
              <a:rPr lang="en-US" altLang="en-US" dirty="0" err="1"/>
              <a:t>색을</a:t>
            </a:r>
            <a:r>
              <a:rPr lang="ko-KR" altLang="en-US" dirty="0"/>
              <a:t> 추출</a:t>
            </a:r>
            <a:r>
              <a:rPr lang="en-US" altLang="en-US" dirty="0" err="1"/>
              <a:t>해서</a:t>
            </a:r>
            <a:r>
              <a:rPr lang="en-US" altLang="en-US" dirty="0"/>
              <a:t> </a:t>
            </a:r>
            <a:r>
              <a:rPr lang="en-US" altLang="en-US" dirty="0" err="1"/>
              <a:t>추천</a:t>
            </a:r>
            <a:r>
              <a:rPr lang="en-US" altLang="en-US" dirty="0" smtClean="0"/>
              <a:t>)</a:t>
            </a:r>
          </a:p>
          <a:p>
            <a:pPr>
              <a:defRPr/>
            </a:pPr>
            <a:r>
              <a:rPr lang="en-US" altLang="en-US" dirty="0" smtClean="0"/>
              <a:t> </a:t>
            </a:r>
            <a:r>
              <a:rPr lang="ko-KR" altLang="en-US" dirty="0" smtClean="0"/>
              <a:t>가구 업로드 후 추출한 색을 </a:t>
            </a:r>
            <a:r>
              <a:rPr lang="ko-KR" altLang="en-US" dirty="0" smtClean="0"/>
              <a:t>보여주기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차트에 있는 색 클릭 시 해당 색의 인테리어 매칭 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 </a:t>
            </a:r>
            <a:r>
              <a:rPr lang="ko-KR" altLang="en-US" dirty="0"/>
              <a:t>사진 </a:t>
            </a:r>
            <a:r>
              <a:rPr lang="ko-KR" altLang="en-US" dirty="0" smtClean="0"/>
              <a:t>부분 </a:t>
            </a:r>
            <a:r>
              <a:rPr lang="ko-KR" altLang="en-US" dirty="0"/>
              <a:t>확대 </a:t>
            </a:r>
            <a:r>
              <a:rPr lang="ko-KR" altLang="en-US" dirty="0" smtClean="0"/>
              <a:t>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99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최저가 검색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2564880"/>
            <a:ext cx="10972799" cy="183304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/>
              <a:t>제품 최저가 검색</a:t>
            </a:r>
          </a:p>
          <a:p>
            <a:pPr>
              <a:defRPr/>
            </a:pPr>
            <a:r>
              <a:rPr lang="ko-KR" altLang="en-US" dirty="0"/>
              <a:t>사진을 </a:t>
            </a:r>
            <a:r>
              <a:rPr lang="ko-KR" altLang="en-US" dirty="0" err="1"/>
              <a:t>캡쳐해서</a:t>
            </a:r>
            <a:r>
              <a:rPr lang="ko-KR" altLang="en-US" dirty="0"/>
              <a:t> 넣으면 제품을 찾아주고 인터넷 최저가 검색</a:t>
            </a:r>
          </a:p>
          <a:p>
            <a:pPr>
              <a:defRPr/>
            </a:pPr>
            <a:r>
              <a:rPr lang="ko-KR" altLang="en-US" smtClean="0"/>
              <a:t>사진의 취향 분석 </a:t>
            </a:r>
            <a:endParaRPr lang="en-US" altLang="ko-KR" smtClean="0"/>
          </a:p>
          <a:p>
            <a:pPr marL="0" indent="0">
              <a:buNone/>
              <a:defRPr/>
            </a:pPr>
            <a:r>
              <a:rPr lang="en-US" altLang="ko-KR"/>
              <a:t> </a:t>
            </a:r>
            <a:r>
              <a:rPr lang="en-US" altLang="ko-KR" smtClean="0"/>
              <a:t> (</a:t>
            </a:r>
            <a:r>
              <a:rPr lang="ko-KR" altLang="en-US" smtClean="0"/>
              <a:t>피처를 사진</a:t>
            </a:r>
            <a:r>
              <a:rPr lang="en-US" altLang="ko-KR" smtClean="0"/>
              <a:t>, </a:t>
            </a:r>
            <a:r>
              <a:rPr lang="ko-KR" altLang="en-US" smtClean="0"/>
              <a:t>타겟을 취향 </a:t>
            </a:r>
            <a:r>
              <a:rPr lang="en-US" altLang="ko-KR" smtClean="0"/>
              <a:t>(ex </a:t>
            </a:r>
            <a:r>
              <a:rPr lang="ko-KR" altLang="en-US" smtClean="0"/>
              <a:t>북유럽풍</a:t>
            </a:r>
            <a:r>
              <a:rPr lang="en-US" altLang="ko-KR" smtClean="0"/>
              <a:t>)</a:t>
            </a:r>
            <a:r>
              <a:rPr lang="ko-KR" altLang="en-US" smtClean="0"/>
              <a:t>으로 학습</a:t>
            </a:r>
            <a:endParaRPr lang="ko-KR" altLang="en-US" dirty="0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5447919" y="1916811"/>
            <a:ext cx="1728216" cy="504063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가구 매칭</a:t>
            </a:r>
          </a:p>
        </p:txBody>
      </p:sp>
      <p:sp>
        <p:nvSpPr>
          <p:cNvPr id="10" name="대각선 방향의 모서리가 둥근 사각형 9"/>
          <p:cNvSpPr/>
          <p:nvPr/>
        </p:nvSpPr>
        <p:spPr>
          <a:xfrm>
            <a:off x="1434182" y="1916811"/>
            <a:ext cx="1728216" cy="504063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블로그</a:t>
            </a:r>
          </a:p>
        </p:txBody>
      </p:sp>
      <p:sp>
        <p:nvSpPr>
          <p:cNvPr id="11" name="대각선 방향의 모서리가 둥근 사각형 10"/>
          <p:cNvSpPr/>
          <p:nvPr/>
        </p:nvSpPr>
        <p:spPr>
          <a:xfrm>
            <a:off x="3431464" y="1916811"/>
            <a:ext cx="1728216" cy="504063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카페 분석</a:t>
            </a:r>
          </a:p>
        </p:txBody>
      </p:sp>
      <p:sp>
        <p:nvSpPr>
          <p:cNvPr id="12" name="대각선 방향의 모서리가 둥근 사각형 11"/>
          <p:cNvSpPr/>
          <p:nvPr/>
        </p:nvSpPr>
        <p:spPr>
          <a:xfrm>
            <a:off x="7464374" y="1916809"/>
            <a:ext cx="1728216" cy="504063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dirty="0"/>
              <a:t>최저가 검색</a:t>
            </a:r>
          </a:p>
        </p:txBody>
      </p:sp>
      <p:sp>
        <p:nvSpPr>
          <p:cNvPr id="13" name="대각선 방향의 모서리가 둥근 사각형 12"/>
          <p:cNvSpPr/>
          <p:nvPr/>
        </p:nvSpPr>
        <p:spPr>
          <a:xfrm>
            <a:off x="9480829" y="1916808"/>
            <a:ext cx="1728216" cy="504063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판매점 검색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2037" y="5805330"/>
            <a:ext cx="626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최저가 검색 개발자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박현준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38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판매점 검색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2564880"/>
            <a:ext cx="10972799" cy="262515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 dirty="0"/>
              <a:t>인테리어 </a:t>
            </a:r>
            <a:r>
              <a:rPr lang="ko-KR" altLang="en-US" dirty="0" smtClean="0"/>
              <a:t>판매점 전체 검색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최저가 판매점의 실제 매장 위치 표시</a:t>
            </a:r>
            <a:endParaRPr lang="ko-KR" altLang="en-US" dirty="0"/>
          </a:p>
          <a:p>
            <a:pPr>
              <a:defRPr/>
            </a:pPr>
            <a:r>
              <a:rPr lang="ko-KR" altLang="en-US" dirty="0" err="1"/>
              <a:t>내주변</a:t>
            </a:r>
            <a:endParaRPr lang="ko-KR" altLang="en-US" dirty="0"/>
          </a:p>
          <a:p>
            <a:pPr>
              <a:defRPr/>
            </a:pPr>
            <a:r>
              <a:rPr lang="ko-KR" altLang="en-US" dirty="0"/>
              <a:t>원하는 지역</a:t>
            </a:r>
          </a:p>
          <a:p>
            <a:pPr>
              <a:defRPr/>
            </a:pPr>
            <a:r>
              <a:rPr lang="ko-KR" altLang="en-US" dirty="0"/>
              <a:t>+다양한 웹 컨텐츠</a:t>
            </a:r>
          </a:p>
          <a:p>
            <a:pPr>
              <a:defRPr/>
            </a:pPr>
            <a:r>
              <a:rPr lang="ko-KR" altLang="en-US" dirty="0" smtClean="0"/>
              <a:t>■</a:t>
            </a:r>
            <a:r>
              <a:rPr lang="en-US" altLang="ko-KR" dirty="0" smtClean="0"/>
              <a:t>BIG</a:t>
            </a:r>
            <a:r>
              <a:rPr lang="ko-KR" altLang="en-US" dirty="0" smtClean="0"/>
              <a:t>(</a:t>
            </a:r>
            <a:r>
              <a:rPr lang="ko-KR" altLang="en-US" dirty="0"/>
              <a:t>회원가입</a:t>
            </a:r>
            <a:r>
              <a:rPr lang="ko-KR" altLang="en-US"/>
              <a:t>, </a:t>
            </a:r>
            <a:r>
              <a:rPr lang="ko-KR" altLang="en-US" smtClean="0"/>
              <a:t>메인화면 , 쪽지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5447919" y="1916811"/>
            <a:ext cx="1728216" cy="504063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가구 매칭</a:t>
            </a:r>
          </a:p>
        </p:txBody>
      </p:sp>
      <p:sp>
        <p:nvSpPr>
          <p:cNvPr id="10" name="대각선 방향의 모서리가 둥근 사각형 9"/>
          <p:cNvSpPr/>
          <p:nvPr/>
        </p:nvSpPr>
        <p:spPr>
          <a:xfrm>
            <a:off x="1434182" y="1916811"/>
            <a:ext cx="1728216" cy="504063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블로그</a:t>
            </a:r>
          </a:p>
        </p:txBody>
      </p:sp>
      <p:sp>
        <p:nvSpPr>
          <p:cNvPr id="11" name="대각선 방향의 모서리가 둥근 사각형 10"/>
          <p:cNvSpPr/>
          <p:nvPr/>
        </p:nvSpPr>
        <p:spPr>
          <a:xfrm>
            <a:off x="3431464" y="1916811"/>
            <a:ext cx="1728216" cy="504063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카페 분석</a:t>
            </a:r>
          </a:p>
        </p:txBody>
      </p:sp>
      <p:sp>
        <p:nvSpPr>
          <p:cNvPr id="12" name="대각선 방향의 모서리가 둥근 사각형 11"/>
          <p:cNvSpPr/>
          <p:nvPr/>
        </p:nvSpPr>
        <p:spPr>
          <a:xfrm>
            <a:off x="7464374" y="1916809"/>
            <a:ext cx="1728216" cy="504063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최저가 검색</a:t>
            </a:r>
          </a:p>
        </p:txBody>
      </p:sp>
      <p:sp>
        <p:nvSpPr>
          <p:cNvPr id="13" name="대각선 방향의 모서리가 둥근 사각형 12"/>
          <p:cNvSpPr/>
          <p:nvPr/>
        </p:nvSpPr>
        <p:spPr>
          <a:xfrm>
            <a:off x="9480829" y="1916808"/>
            <a:ext cx="1728216" cy="504063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dirty="0"/>
              <a:t>판매점 검색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2037" y="5805330"/>
            <a:ext cx="626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판매점 검색 개발자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고예린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724102" y="2096569"/>
            <a:ext cx="3965170" cy="457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943991" y="3219189"/>
            <a:ext cx="3745281" cy="7841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latin typeface="Gill Sans Ultra Bold" panose="020B0A02020104020203" pitchFamily="34" charset="0"/>
              </a:rPr>
              <a:t>5TS</a:t>
            </a:r>
            <a:endParaRPr lang="ko-KR" altLang="en-US" sz="3000">
              <a:latin typeface="Gill Sans Ultra Bold" panose="020B0A02020104020203" pitchFamily="34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484400" y="2327341"/>
            <a:ext cx="2664457" cy="48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인테리어 추천</a:t>
            </a:r>
            <a:endParaRPr lang="ko-KR" altLang="en-US" sz="3000" b="1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4321478" y="2833229"/>
            <a:ext cx="8534399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2000" b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</a:t>
            </a:r>
            <a:r>
              <a:rPr lang="en-US" altLang="ko-KR" sz="20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ite name : </a:t>
            </a:r>
            <a:r>
              <a:rPr lang="ko-KR" altLang="en-US" sz="20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이렇게 살래 </a:t>
            </a:r>
            <a:r>
              <a:rPr lang="en-US" altLang="ko-KR" sz="2000" smtClean="0"/>
              <a:t>? </a:t>
            </a:r>
            <a:endParaRPr lang="ko-KR" altLang="en-US" sz="2000" dirty="0"/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2110556" y="4141393"/>
            <a:ext cx="7412147" cy="97541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SzPct val="80000"/>
              <a:buFont typeface="Wingdings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1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5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조원 </a:t>
            </a:r>
            <a:r>
              <a:rPr lang="en-US" altLang="ko-KR" sz="15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</a:t>
            </a:r>
            <a:r>
              <a:rPr lang="ko-KR" altLang="en-US" sz="15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박현준</a:t>
            </a:r>
            <a:r>
              <a:rPr lang="en-US" altLang="ko-KR" sz="15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5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고예린</a:t>
            </a:r>
            <a:r>
              <a:rPr lang="en-US" altLang="ko-KR" sz="15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5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김승환</a:t>
            </a:r>
            <a:r>
              <a:rPr lang="en-US" altLang="ko-KR" sz="15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5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김태훈</a:t>
            </a:r>
            <a:r>
              <a:rPr lang="en-US" altLang="ko-KR" sz="15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5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김선종</a:t>
            </a:r>
            <a:endParaRPr lang="ko-KR" altLang="en-US" sz="15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24102" y="4715742"/>
            <a:ext cx="3965170" cy="457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49734" y="1579198"/>
            <a:ext cx="11139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mtClean="0">
                <a:latin typeface="한컴 쿨재즈 L" panose="02020603020101020101" pitchFamily="18" charset="-127"/>
                <a:ea typeface="한컴 쿨재즈 L" panose="02020603020101020101" pitchFamily="18" charset="-127"/>
              </a:rPr>
              <a:t>화면 설계</a:t>
            </a:r>
            <a:endParaRPr lang="ko-KR" altLang="en-US" sz="2500" b="1">
              <a:latin typeface="한컴 쿨재즈 L" panose="02020603020101020101" pitchFamily="18" charset="-127"/>
              <a:ea typeface="한컴 쿨재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20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대각선 방향의 모서리가 둥근 사각형 11"/>
          <p:cNvSpPr/>
          <p:nvPr/>
        </p:nvSpPr>
        <p:spPr>
          <a:xfrm>
            <a:off x="9881619" y="796850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판매점 검색 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6814" y="1464557"/>
            <a:ext cx="158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블로그 랭킹</a:t>
            </a:r>
            <a:endParaRPr lang="ko-KR" altLang="en-US" sz="2000" b="1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54101" y="2079808"/>
            <a:ext cx="2252146" cy="11181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블로그 랭킹</a:t>
            </a:r>
            <a:endParaRPr lang="ko-KR" altLang="en-US" sz="15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66458" y="3675738"/>
            <a:ext cx="10708190" cy="457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659533" y="241881"/>
            <a:ext cx="1354585" cy="206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Gill Sans Ultra Bold" panose="020B0A02020104020203" pitchFamily="34" charset="0"/>
              </a:rPr>
              <a:t>Login / join</a:t>
            </a:r>
            <a:endParaRPr lang="ko-KR" altLang="en-US" sz="1000">
              <a:latin typeface="Gill Sans Ultra Bold" panose="020B0A02020104020203" pitchFamily="34" charset="0"/>
            </a:endParaRPr>
          </a:p>
        </p:txBody>
      </p:sp>
      <p:sp>
        <p:nvSpPr>
          <p:cNvPr id="38" name="제목 1"/>
          <p:cNvSpPr txBox="1">
            <a:spLocks/>
          </p:cNvSpPr>
          <p:nvPr/>
        </p:nvSpPr>
        <p:spPr>
          <a:xfrm>
            <a:off x="198120" y="74181"/>
            <a:ext cx="2697480" cy="373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smtClean="0">
                <a:solidFill>
                  <a:srgbClr val="FF0000"/>
                </a:solidFill>
                <a:latin typeface="Segoe UI Black" panose="020B0A02040204020203" pitchFamily="34" charset="0"/>
              </a:rPr>
              <a:t>메인 페이지 </a:t>
            </a:r>
            <a:r>
              <a:rPr lang="en-US" altLang="ko-KR" sz="1500" smtClean="0">
                <a:solidFill>
                  <a:srgbClr val="FF0000"/>
                </a:solidFill>
                <a:latin typeface="Segoe UI Black" panose="020B0A02040204020203" pitchFamily="34" charset="0"/>
              </a:rPr>
              <a:t>(</a:t>
            </a:r>
            <a:r>
              <a:rPr lang="ko-KR" altLang="en-US" sz="1500">
                <a:solidFill>
                  <a:srgbClr val="FF0000"/>
                </a:solidFill>
                <a:latin typeface="Segoe UI Black" panose="020B0A02040204020203" pitchFamily="34" charset="0"/>
              </a:rPr>
              <a:t> </a:t>
            </a:r>
            <a:r>
              <a:rPr lang="ko-KR" altLang="en-US" sz="1500" smtClean="0">
                <a:solidFill>
                  <a:srgbClr val="FF0000"/>
                </a:solidFill>
                <a:latin typeface="Segoe UI Black" panose="020B0A02040204020203" pitchFamily="34" charset="0"/>
              </a:rPr>
              <a:t>로그인 전 </a:t>
            </a:r>
            <a:r>
              <a:rPr lang="en-US" altLang="ko-KR" sz="1500" smtClean="0">
                <a:solidFill>
                  <a:srgbClr val="FF0000"/>
                </a:solidFill>
                <a:latin typeface="Segoe UI Black" panose="020B0A02040204020203" pitchFamily="34" charset="0"/>
              </a:rPr>
              <a:t>)</a:t>
            </a:r>
            <a:endParaRPr lang="ko-KR" altLang="en-US" sz="1500">
              <a:solidFill>
                <a:srgbClr val="FF0000"/>
              </a:solidFill>
              <a:latin typeface="Segoe UI Black" panose="020B0A02040204020203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31618" y="465513"/>
            <a:ext cx="3592484" cy="997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대각선 방향의 모서리가 둥근 사각형 39"/>
          <p:cNvSpPr/>
          <p:nvPr/>
        </p:nvSpPr>
        <p:spPr>
          <a:xfrm>
            <a:off x="666814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블로그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1" name="대각선 방향의 모서리가 둥근 사각형 40"/>
          <p:cNvSpPr/>
          <p:nvPr/>
        </p:nvSpPr>
        <p:spPr>
          <a:xfrm>
            <a:off x="3146795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카페 분석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2" name="대각선 방향의 모서리가 둥근 사각형 41"/>
          <p:cNvSpPr/>
          <p:nvPr/>
        </p:nvSpPr>
        <p:spPr>
          <a:xfrm>
            <a:off x="5252437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가구 매칭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3" name="대각선 방향의 모서리가 둥근 사각형 42"/>
          <p:cNvSpPr/>
          <p:nvPr/>
        </p:nvSpPr>
        <p:spPr>
          <a:xfrm>
            <a:off x="7531612" y="804381"/>
            <a:ext cx="1675832" cy="2935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최저가 검색</a:t>
            </a:r>
            <a:endParaRPr lang="ko-KR" altLang="en-US" sz="15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 flipV="1">
            <a:off x="198120" y="1246210"/>
            <a:ext cx="11676554" cy="529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03037" y="3851292"/>
            <a:ext cx="158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카페 랭킹</a:t>
            </a:r>
            <a:endParaRPr lang="ko-KR" altLang="en-US" sz="2000" b="1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2" name="대각선 방향의 모서리가 둥근 사각형 51"/>
          <p:cNvSpPr/>
          <p:nvPr/>
        </p:nvSpPr>
        <p:spPr>
          <a:xfrm>
            <a:off x="9544063" y="1621995"/>
            <a:ext cx="789453" cy="192165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자세히 보기</a:t>
            </a:r>
            <a:endParaRPr lang="ko-KR" altLang="en-US" sz="8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3" name="대각선 방향의 모서리가 둥근 사각형 52"/>
          <p:cNvSpPr/>
          <p:nvPr/>
        </p:nvSpPr>
        <p:spPr>
          <a:xfrm>
            <a:off x="9592999" y="4196498"/>
            <a:ext cx="789453" cy="192165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자세히 보기</a:t>
            </a:r>
            <a:endParaRPr lang="ko-KR" altLang="en-US" sz="80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49596" y="2082555"/>
            <a:ext cx="2252146" cy="11181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블로그 랭킹</a:t>
            </a:r>
            <a:endParaRPr lang="ko-KR" altLang="en-US" sz="15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60627" y="2079808"/>
            <a:ext cx="2252146" cy="11181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블로그 랭킹</a:t>
            </a:r>
            <a:endParaRPr lang="ko-KR" altLang="en-US" sz="15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8081370" y="2093901"/>
            <a:ext cx="2252146" cy="11181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블로그 랭킹</a:t>
            </a:r>
            <a:endParaRPr lang="ko-KR" altLang="en-US" sz="15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03037" y="4737414"/>
            <a:ext cx="2252146" cy="11181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블로그 랭킹</a:t>
            </a:r>
            <a:endParaRPr lang="ko-KR" altLang="en-US" sz="15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198532" y="4740161"/>
            <a:ext cx="2252146" cy="11181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블로그 랭킹</a:t>
            </a:r>
            <a:endParaRPr lang="ko-KR" altLang="en-US" sz="15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609563" y="4737414"/>
            <a:ext cx="2252146" cy="11181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블로그 랭킹</a:t>
            </a:r>
            <a:endParaRPr lang="ko-KR" altLang="en-US" sz="15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30306" y="4751507"/>
            <a:ext cx="2252146" cy="11181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블로그 랭킹</a:t>
            </a:r>
            <a:endParaRPr lang="ko-KR" altLang="en-US" sz="15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471" y="1090350"/>
            <a:ext cx="1011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accent6">
                    <a:lumMod val="50000"/>
                  </a:schemeClr>
                </a:solidFill>
              </a:rPr>
              <a:t>Nav bar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247913" y="107354"/>
            <a:ext cx="2992131" cy="3405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latin typeface="Gill Sans Ultra Bold" panose="020B0A02020104020203" pitchFamily="34" charset="0"/>
              </a:rPr>
              <a:t>5TS</a:t>
            </a:r>
            <a:endParaRPr lang="ko-KR" altLang="en-US" sz="3000"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71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1562</Words>
  <Application>Microsoft Office PowerPoint</Application>
  <PresentationFormat>와이드스크린</PresentationFormat>
  <Paragraphs>591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맑은 고딕</vt:lpstr>
      <vt:lpstr>한컴 쿨재즈 L</vt:lpstr>
      <vt:lpstr>함초롬돋움</vt:lpstr>
      <vt:lpstr>Arial</vt:lpstr>
      <vt:lpstr>Gill Sans Ultra Bold</vt:lpstr>
      <vt:lpstr>Segoe UI Black</vt:lpstr>
      <vt:lpstr>Wingdings</vt:lpstr>
      <vt:lpstr>Office 테마</vt:lpstr>
      <vt:lpstr>PowerPoint 프레젠테이션</vt:lpstr>
      <vt:lpstr>메인 화면 구성</vt:lpstr>
      <vt:lpstr>블로그</vt:lpstr>
      <vt:lpstr>카페 분석</vt:lpstr>
      <vt:lpstr>가구 매칭</vt:lpstr>
      <vt:lpstr>최저가 검색</vt:lpstr>
      <vt:lpstr>판매점 검색</vt:lpstr>
      <vt:lpstr>PowerPoint 프레젠테이션</vt:lpstr>
      <vt:lpstr>PowerPoint 프레젠테이션</vt:lpstr>
      <vt:lpstr>회원가입</vt:lpstr>
      <vt:lpstr>PowerPoint 프레젠테이션</vt:lpstr>
      <vt:lpstr>PowerPoint 프레젠테이션</vt:lpstr>
      <vt:lpstr>마이 페이지 ( 회원정보 수정 )</vt:lpstr>
      <vt:lpstr>PowerPoint 프레젠테이션</vt:lpstr>
      <vt:lpstr>블로그</vt:lpstr>
      <vt:lpstr>블로그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경빈</dc:creator>
  <cp:lastModifiedBy>tj</cp:lastModifiedBy>
  <cp:revision>51</cp:revision>
  <dcterms:created xsi:type="dcterms:W3CDTF">2018-10-08T01:42:08Z</dcterms:created>
  <dcterms:modified xsi:type="dcterms:W3CDTF">2018-11-02T06:28:10Z</dcterms:modified>
</cp:coreProperties>
</file>