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9A7A6-F860-4487-A453-19AA0E1572DB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FD178-77D8-4206-AE7E-22FCA41E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59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FD178-77D8-4206-AE7E-22FCA41E18A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16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F6F06-8664-4811-9B8F-EE51EDBD7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3C503E-5E3A-4DA2-B1C8-FCD1FF856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84FBB4-152C-4CDB-AE43-E774D7BA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9A2E-8FE8-41E4-97F6-D9E63CB43E21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178D83-4AD5-4FFE-8D68-189E273C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683831-65FF-430E-8990-0389EDD1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0A15-192F-4A3E-A602-0D0F2AB18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8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A28FA-122F-487F-B3F7-F8C00E3B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175EFF-C60E-40C4-A768-234208921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16838A-DA46-415C-904C-4C90A32ED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9A2E-8FE8-41E4-97F6-D9E63CB43E21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682C53-9B09-422F-A48C-7C2EF8FA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AB9DB2-D828-465F-936D-DB170643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0A15-192F-4A3E-A602-0D0F2AB18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38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AA9326-246C-4200-BAE6-B9971CF87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00F1FE-B614-4D27-87FD-569E54F53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B30AB-ECC7-4DC7-BBFF-188394AE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9A2E-8FE8-41E4-97F6-D9E63CB43E21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296F29-7BF3-4FB1-B9C4-ACD3B93B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5A400F-F3DF-4733-8C69-DEC4F5B1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0A15-192F-4A3E-A602-0D0F2AB18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69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8BE80-BEA3-453E-86B6-825775732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2BF20-9E4E-41C5-A8A2-B94BD5EB8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B4876-F3B6-4E52-B3A9-41FBDB26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9A2E-8FE8-41E4-97F6-D9E63CB43E21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C26142-FBC8-49DE-A690-1CB47954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A4BA3-CD4C-444C-A913-7DC7349C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0A15-192F-4A3E-A602-0D0F2AB18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48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1476D-ACDE-40E4-AFEF-7DF529AF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907376-C075-40C3-A362-995D5A144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A59F4F-9526-4B83-A97C-E252DA999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9A2E-8FE8-41E4-97F6-D9E63CB43E21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CA4D1-D075-462B-A0BF-96DF1D18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9EF2B8-0BFB-4282-BEF9-F188576A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0A15-192F-4A3E-A602-0D0F2AB18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29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7BFA6-F467-4EFA-A819-9B4D729F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3B04B3-B7DA-44FC-838D-DC2AE0A16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0A01A-9157-4925-A660-C9D91F7A4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670A90-01F9-48DD-9EE3-DD5D8BC7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9A2E-8FE8-41E4-97F6-D9E63CB43E21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CE39DF-E13A-493E-9398-096DCF95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E7807C-B7EA-4FAF-866A-528D93BE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0A15-192F-4A3E-A602-0D0F2AB18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1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43DCB-B403-482B-86F6-D7FA45413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21AB54-3BD5-4533-A581-C5316D66A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138ABD-666B-4E9B-90D8-094F89D18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4B57FD-FD3C-430E-B3CA-C907D5F51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850224-25A0-451D-9D47-BE75B4E30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7B55F4-46D8-4040-A29C-61EEADC6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9A2E-8FE8-41E4-97F6-D9E63CB43E21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C38C35-3FA7-4354-8DD0-D04D14E32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A0DCEB-0FDA-41BE-A12F-F6D79F05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0A15-192F-4A3E-A602-0D0F2AB18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85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D15F2-6E7C-4835-8388-8F528397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2236E9-9CC6-4CC0-82F6-6AB2B1EC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9A2E-8FE8-41E4-97F6-D9E63CB43E21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71D3C0-CE33-458F-8DFA-4AED850F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7E6C26-AD0F-4BC1-826B-1FCFD223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0A15-192F-4A3E-A602-0D0F2AB18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16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3FFCF1-669C-41AE-906D-3E9A982B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9A2E-8FE8-41E4-97F6-D9E63CB43E21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E3F61E-EEFA-4A8B-9F00-BA9C43C7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924007-0637-499F-A5F6-D83673FA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0A15-192F-4A3E-A602-0D0F2AB18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63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21D6B-4D42-442E-B996-F87FEF1F3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FB8811-C147-461E-8443-B15A77E48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4499C4-E513-4F4C-AA85-4121A80A9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DC8102-323D-40F4-8AC1-CC403097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9A2E-8FE8-41E4-97F6-D9E63CB43E21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B30686-6F2B-49CD-977A-3870FC1E8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8EAD05-B1D6-45DD-ADD4-C5A0993DC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0A15-192F-4A3E-A602-0D0F2AB18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90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F8D51-89E9-4BDF-AC77-9EC13A387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A99B15-5FA0-45BF-BA49-3745C79A9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77F0A1-3668-4139-9E50-C2B3C23E0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6EC83F-F272-43AF-BBC2-E5672E81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9A2E-8FE8-41E4-97F6-D9E63CB43E21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5BEC38-6100-46F8-B82B-8049CBEB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1E0DCF-67E3-4966-9F52-A676AECE9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0A15-192F-4A3E-A602-0D0F2AB18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53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651808-3D31-4304-B1CA-282A8E40D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7DAE7C-C0D2-4E47-83E6-AB9E8213C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1E680-01A5-40FA-9850-BE262A2FC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69A2E-8FE8-41E4-97F6-D9E63CB43E21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618230-C1F7-4BDE-A0FC-F83A10294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90AE19-5F02-4F1E-964A-365C740D4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10A15-192F-4A3E-A602-0D0F2AB18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24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1F6D2AC-1313-4F38-8FAE-36A4E4F2A48C}"/>
              </a:ext>
            </a:extLst>
          </p:cNvPr>
          <p:cNvSpPr txBox="1"/>
          <p:nvPr/>
        </p:nvSpPr>
        <p:spPr>
          <a:xfrm>
            <a:off x="1426345" y="657087"/>
            <a:ext cx="9339309" cy="5543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5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</a:t>
            </a:r>
            <a:r>
              <a:rPr lang="en-US" altLang="zh-CN" sz="5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sion </a:t>
            </a:r>
            <a:r>
              <a:rPr lang="en-US" altLang="zh-CN" sz="5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5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ransformer</a:t>
            </a:r>
          </a:p>
          <a:p>
            <a:pPr algn="ctr">
              <a:lnSpc>
                <a:spcPct val="200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NLP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transformer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应用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CV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的开山之作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5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鲍威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2021.11.14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68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62EFF67-710A-4B13-8903-C6F6F279C8F9}"/>
              </a:ext>
            </a:extLst>
          </p:cNvPr>
          <p:cNvSpPr txBox="1"/>
          <p:nvPr/>
        </p:nvSpPr>
        <p:spPr>
          <a:xfrm>
            <a:off x="660646" y="358126"/>
            <a:ext cx="10028069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实验及分析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 startAt="2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实验结果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 startAt="2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A4FED9-46E7-4E84-ACD8-B91C511D472A}"/>
              </a:ext>
            </a:extLst>
          </p:cNvPr>
          <p:cNvSpPr txBox="1"/>
          <p:nvPr/>
        </p:nvSpPr>
        <p:spPr>
          <a:xfrm>
            <a:off x="1276534" y="5596679"/>
            <a:ext cx="9775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Scalability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：当模型和数据量提升时，性能持续提升，并且未见饱和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左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不同预训练数据集对于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ViT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的影响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右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同一数据集不同体量对于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ViT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的影响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C9D115-99D2-43F2-BCFD-B2485AFE4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498" y="544557"/>
            <a:ext cx="8530856" cy="456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59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62EFF67-710A-4B13-8903-C6F6F279C8F9}"/>
              </a:ext>
            </a:extLst>
          </p:cNvPr>
          <p:cNvSpPr txBox="1"/>
          <p:nvPr/>
        </p:nvSpPr>
        <p:spPr>
          <a:xfrm>
            <a:off x="660646" y="251594"/>
            <a:ext cx="10028069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+mj-lt"/>
              <a:buAutoNum type="alphaUcPeriod" startAt="2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实验结果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 startAt="2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A4FED9-46E7-4E84-ACD8-B91C511D472A}"/>
              </a:ext>
            </a:extLst>
          </p:cNvPr>
          <p:cNvSpPr txBox="1"/>
          <p:nvPr/>
        </p:nvSpPr>
        <p:spPr>
          <a:xfrm>
            <a:off x="1019081" y="4379278"/>
            <a:ext cx="97754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左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patch embedding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投影矩阵可视化，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The components resemble plausible basis functions for a low-dimensional representation of the fine structure within each patch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???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positional embedding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相似度矩阵。结果表明：相近的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patches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positional embedding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比较相似，而且同行或同列的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positional embedding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也相近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右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Layers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Mean Attention Distance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，其类比于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CNN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的感受野。结果表明：前面层的 感受野虽然差异很大，但总体相比后面层 感受野较小，且基本覆盖全局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F536525-3FA9-4A7F-BA93-9EC8E823A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91" y="818576"/>
            <a:ext cx="114776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47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62EFF67-710A-4B13-8903-C6F6F279C8F9}"/>
              </a:ext>
            </a:extLst>
          </p:cNvPr>
          <p:cNvSpPr txBox="1"/>
          <p:nvPr/>
        </p:nvSpPr>
        <p:spPr>
          <a:xfrm>
            <a:off x="660646" y="251594"/>
            <a:ext cx="10028069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+mj-lt"/>
              <a:buAutoNum type="alphaUcPeriod" startAt="2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实验结果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 startAt="2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A4FED9-46E7-4E84-ACD8-B91C511D472A}"/>
              </a:ext>
            </a:extLst>
          </p:cNvPr>
          <p:cNvSpPr txBox="1"/>
          <p:nvPr/>
        </p:nvSpPr>
        <p:spPr>
          <a:xfrm>
            <a:off x="913289" y="5984867"/>
            <a:ext cx="9775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Attention Map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可视化。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ViT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更加关注语义上更相似的区域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B07ED2-65F5-4E68-9ADF-2223D1B38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03" y="965909"/>
            <a:ext cx="9775426" cy="484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11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62EFF67-710A-4B13-8903-C6F6F279C8F9}"/>
              </a:ext>
            </a:extLst>
          </p:cNvPr>
          <p:cNvSpPr txBox="1"/>
          <p:nvPr/>
        </p:nvSpPr>
        <p:spPr>
          <a:xfrm>
            <a:off x="602571" y="-112300"/>
            <a:ext cx="10844814" cy="6854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结论及思考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将图像看作序列进行处理的方法是可行的，而且在拥有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大规模预训练模型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时表现比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CNN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要好，在小规模数据集上表现较差。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ViT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显示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预训练真的很重要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与何凯明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rethinking[6]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不相符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，但是仍然具有很多的问题，应用性很窄，后续也出现了很多针对性的算法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(e.g. 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Swin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Transformer[7])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，确实能够感受到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Transformer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的强大。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为了验证是否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小数据上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Transformer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的效果较差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，我在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SAR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舰船检测数据集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(5604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张图片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上做了实验，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Swin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的性能比不上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CNN(AP: 59.3 vs. 60.3)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最重要的是，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Vision Transformer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真的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适合多模态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，多模态的数据只需要简单的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Linear Layer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就能放进一个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encoder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里，期待大一统。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但是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就在昨天，何凯明最新论文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MAE[8]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又再次说明了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ViT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中预训练好像也不是那么重要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????????????????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61B34A0-9867-486A-9678-F283603FE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5961"/>
            <a:ext cx="12192000" cy="346607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E108FC0-6931-49CA-AB83-CAEFC605E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606" y="597645"/>
            <a:ext cx="54673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62EFF67-710A-4B13-8903-C6F6F279C8F9}"/>
              </a:ext>
            </a:extLst>
          </p:cNvPr>
          <p:cNvSpPr txBox="1"/>
          <p:nvPr/>
        </p:nvSpPr>
        <p:spPr>
          <a:xfrm>
            <a:off x="660646" y="127307"/>
            <a:ext cx="10028069" cy="6286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参考文献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[1] Nicolas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Carion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Francisco Massa, Gabriel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Synnaeve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Nicolas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Usunier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Alexander Kirillov, and Sergey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Zagoruyko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Endto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-end object detection with transformers.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arXiv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preprint arXiv:2005.12872, 2020.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[2] Alexey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Dosovitskiy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Lucas Beyer, Alexander Kolesnikov, Dirk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Weissenborn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Xiaohua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Zhai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Thomas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Unterthiner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Mostafa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Dehghani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Matthias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Minderer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Georg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Heigold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Sylvain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Gelly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Jakob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Uszkoreit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and Neil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Houlsby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An image is worth 16x16 words: Transformers for image recognition at scale. In International Conference on Learning Representations, 2021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[3]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Kaiming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He,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Xiangyu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Zhang,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Shaoqing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Ren, and Jian Sun. Deep residual learning for image recognition. In Proceedings of the IEEE conference on computer vision and pattern recognition, pages 770–778, 2016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[4]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Xiaolong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Wang, Ross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Girshick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Abhinav Gupta, and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Kaiming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He. Non-local neural networks. In IEEE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Conferenceon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Computer Vision and Pattern Recognition, CVPR 2018, 2018.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[5] Ashish Vaswani, Noam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Shazeer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Niki Parmar, Jakob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Uszkoreit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Llion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Jones, Aidan N Gomez,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Łukasz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Kaiser, and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Illia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Polosukhin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Attention is all you need. In Advances in Neural Information Processing Systems, pages 5998–6008, 2017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[6]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Kaiming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He, Ross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Girshick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and Piotr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Doll´ar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Rethinking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imagenet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pre-training. In Proceedings of the IEEE International Conference on Computer Vision, pages 4918–4927, 2019.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[7] Ze Liu, Yutong Lin, Yue Cao, Han Hu,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Yixuan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Wei, Zheng Zhang, Stephen Lin, and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Baining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Guo.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Swin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transformer: Hierarchical vision transformer using shifted windows.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arXiv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preprint arXiv:2103.14030, 2021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[8] 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Kaiming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He,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Xinlei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Chen,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Saining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Xie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Yanghao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Li, Piotr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Dollár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Ross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Girshick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Masked Autoencoders Are Scalable Vision Learners.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arXiv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preprint arXiv:2111.06377, 2021</a:t>
            </a:r>
          </a:p>
        </p:txBody>
      </p:sp>
    </p:spTree>
    <p:extLst>
      <p:ext uri="{BB962C8B-B14F-4D97-AF65-F5344CB8AC3E}">
        <p14:creationId xmlns:p14="http://schemas.microsoft.com/office/powerpoint/2010/main" val="217972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1F6D2AC-1313-4F38-8FAE-36A4E4F2A48C}"/>
              </a:ext>
            </a:extLst>
          </p:cNvPr>
          <p:cNvSpPr txBox="1"/>
          <p:nvPr/>
        </p:nvSpPr>
        <p:spPr>
          <a:xfrm>
            <a:off x="1757778" y="142042"/>
            <a:ext cx="90374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 Image Is Worth 16x16 Words: Transformers For Image Recognition At Scale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F344BE-0DBD-4186-9145-83C331B55CC6}"/>
              </a:ext>
            </a:extLst>
          </p:cNvPr>
          <p:cNvSpPr txBox="1"/>
          <p:nvPr/>
        </p:nvSpPr>
        <p:spPr>
          <a:xfrm>
            <a:off x="470518" y="1219260"/>
            <a:ext cx="11265762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前言：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首个将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Transformer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CV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结合的论文：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DETR[1](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针对检测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。但是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ViT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[2]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却以优异的性能开始席卷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CV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212114D-275D-4624-891B-7D2571408491}"/>
              </a:ext>
            </a:extLst>
          </p:cNvPr>
          <p:cNvGrpSpPr/>
          <p:nvPr/>
        </p:nvGrpSpPr>
        <p:grpSpPr>
          <a:xfrm>
            <a:off x="470517" y="3429000"/>
            <a:ext cx="11293866" cy="2790595"/>
            <a:chOff x="470517" y="3429000"/>
            <a:chExt cx="11293866" cy="279059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9F97EA8-1A8D-42C4-8465-812BBAF53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17" y="3938635"/>
              <a:ext cx="3604334" cy="228096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633ECDD-04EB-4E5A-9DB7-F78A1601BFBD}"/>
                </a:ext>
              </a:extLst>
            </p:cNvPr>
            <p:cNvSpPr/>
            <p:nvPr/>
          </p:nvSpPr>
          <p:spPr>
            <a:xfrm>
              <a:off x="1265068" y="3429000"/>
              <a:ext cx="2015231" cy="3573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分类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:ImageNet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6F61BAB-76DF-4D7D-804E-773E765C3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4851" y="3938634"/>
              <a:ext cx="3339725" cy="2280961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8D8BD94-B712-4B54-AFB1-97402C587C63}"/>
                </a:ext>
              </a:extLst>
            </p:cNvPr>
            <p:cNvSpPr/>
            <p:nvPr/>
          </p:nvSpPr>
          <p:spPr>
            <a:xfrm>
              <a:off x="5088384" y="3429000"/>
              <a:ext cx="2015231" cy="3573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检测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:COCO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E5362B4-E245-4454-9151-29C960E74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79185" y="3938634"/>
              <a:ext cx="4085198" cy="2280960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603C9D1-DA51-4A7F-AE4A-BF3B58F0492A}"/>
                </a:ext>
              </a:extLst>
            </p:cNvPr>
            <p:cNvSpPr/>
            <p:nvPr/>
          </p:nvSpPr>
          <p:spPr>
            <a:xfrm>
              <a:off x="8714168" y="3429000"/>
              <a:ext cx="2015231" cy="3573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分割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:ADE20K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432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1CDDBFDC-C6D9-43CF-99D3-D5E4A996E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111" y="292962"/>
            <a:ext cx="3380945" cy="135828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F6BF9C8-5FDE-4CD3-922C-5A2EBADAFA68}"/>
              </a:ext>
            </a:extLst>
          </p:cNvPr>
          <p:cNvSpPr txBox="1"/>
          <p:nvPr/>
        </p:nvSpPr>
        <p:spPr>
          <a:xfrm>
            <a:off x="559294" y="544559"/>
            <a:ext cx="11265762" cy="556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回顾：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DNN (MLP)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MNIST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数据集，图像以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784(28x28)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维向量的形式输入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CNN (Convolutional + Attention)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1)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维卷积核可以实现捕获图像的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local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dependency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，代表：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ResNet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[3]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2)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无法对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long-range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区域建模，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attention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机制的进入，代表：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Non-Local [4]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u="sng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Transformer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(Attention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MLP):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完全摆脱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CNN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结构，将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long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dependency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发挥到极致，代表：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ViT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CNN + Transformer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To be continued …</a:t>
            </a:r>
          </a:p>
        </p:txBody>
      </p:sp>
    </p:spTree>
    <p:extLst>
      <p:ext uri="{BB962C8B-B14F-4D97-AF65-F5344CB8AC3E}">
        <p14:creationId xmlns:p14="http://schemas.microsoft.com/office/powerpoint/2010/main" val="98617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0F6BF9C8-5FDE-4CD3-922C-5A2EBADAFA68}"/>
              </a:ext>
            </a:extLst>
          </p:cNvPr>
          <p:cNvSpPr txBox="1"/>
          <p:nvPr/>
        </p:nvSpPr>
        <p:spPr>
          <a:xfrm>
            <a:off x="643631" y="1219260"/>
            <a:ext cx="11265762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动机：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Transformer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NLP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中表现很好，那在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CV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中呢？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novelty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取决于是否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work)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模型结构：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D5AAA8-6A5C-4165-B6EF-60D8329C62FD}"/>
              </a:ext>
            </a:extLst>
          </p:cNvPr>
          <p:cNvSpPr txBox="1"/>
          <p:nvPr/>
        </p:nvSpPr>
        <p:spPr>
          <a:xfrm>
            <a:off x="1757778" y="142042"/>
            <a:ext cx="90374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 Image Is Worth 16x16 Words: Transformers For Image Recognition At Scale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BA6519-ADA4-4D36-896E-6674F8694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371" y="3196378"/>
            <a:ext cx="5675745" cy="2908748"/>
          </a:xfrm>
          <a:prstGeom prst="rect">
            <a:avLst/>
          </a:prstGeom>
        </p:spPr>
      </p:pic>
      <p:sp>
        <p:nvSpPr>
          <p:cNvPr id="4" name="左大括号 3">
            <a:extLst>
              <a:ext uri="{FF2B5EF4-FFF2-40B4-BE49-F238E27FC236}">
                <a16:creationId xmlns:a16="http://schemas.microsoft.com/office/drawing/2014/main" id="{D86534C9-664F-43E7-9E9D-9FD50BCF74CA}"/>
              </a:ext>
            </a:extLst>
          </p:cNvPr>
          <p:cNvSpPr/>
          <p:nvPr/>
        </p:nvSpPr>
        <p:spPr>
          <a:xfrm>
            <a:off x="7288568" y="3237891"/>
            <a:ext cx="310718" cy="2908748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C53571-3778-4488-BBDA-743E75D72530}"/>
              </a:ext>
            </a:extLst>
          </p:cNvPr>
          <p:cNvSpPr txBox="1"/>
          <p:nvPr/>
        </p:nvSpPr>
        <p:spPr>
          <a:xfrm>
            <a:off x="7856738" y="3207745"/>
            <a:ext cx="3941685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模型输入：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Patches embedding + position embedding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特征处理：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Transformer Encoder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模型输出：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MLP head</a:t>
            </a:r>
          </a:p>
        </p:txBody>
      </p:sp>
    </p:spTree>
    <p:extLst>
      <p:ext uri="{BB962C8B-B14F-4D97-AF65-F5344CB8AC3E}">
        <p14:creationId xmlns:p14="http://schemas.microsoft.com/office/powerpoint/2010/main" val="118670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62EFF67-710A-4B13-8903-C6F6F279C8F9}"/>
              </a:ext>
            </a:extLst>
          </p:cNvPr>
          <p:cNvSpPr txBox="1"/>
          <p:nvPr/>
        </p:nvSpPr>
        <p:spPr>
          <a:xfrm>
            <a:off x="660646" y="358126"/>
            <a:ext cx="10870707" cy="388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输入：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Patches embedding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就像论文题目一样，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‘An Image Is Worth 16x16 Words’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将图像形成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patches(words).   H, W, C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切割拉平后形成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 / p*W/ p, P*P*C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，然后经过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Linear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形成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个维度为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patches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Class token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：在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patch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前加上一个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维向量用于类别表征。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N+1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Position embedding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：如何保证序列的位置关系？一种实现方式是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sin-cos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函数：根据频率变化确定位置。参考：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https://kazemnejad.com/blog/transformer_architecture_positional_encoding/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4D038D3-6D83-43C1-A2FE-DC89F26DB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572" y="0"/>
            <a:ext cx="3325428" cy="10509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64323B3-4113-465E-B6F8-4AB30A644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74" y="4754325"/>
            <a:ext cx="3317172" cy="15368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B81B19B-83AA-4AD9-86DB-FAD550FBE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346" y="4600007"/>
            <a:ext cx="1255398" cy="1845493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3166996E-F059-494F-9896-B9D790B790DF}"/>
              </a:ext>
            </a:extLst>
          </p:cNvPr>
          <p:cNvSpPr/>
          <p:nvPr/>
        </p:nvSpPr>
        <p:spPr>
          <a:xfrm>
            <a:off x="7944331" y="5211608"/>
            <a:ext cx="294427" cy="559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71BE35B-4D3A-4576-A3FF-189D0DC02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1605" y="4600007"/>
            <a:ext cx="2544011" cy="1780044"/>
          </a:xfrm>
          <a:prstGeom prst="rect">
            <a:avLst/>
          </a:prstGeom>
        </p:spPr>
      </p:pic>
      <p:sp>
        <p:nvSpPr>
          <p:cNvPr id="13" name="十字形 12">
            <a:extLst>
              <a:ext uri="{FF2B5EF4-FFF2-40B4-BE49-F238E27FC236}">
                <a16:creationId xmlns:a16="http://schemas.microsoft.com/office/drawing/2014/main" id="{CB80CB93-6EE8-4B2A-912C-5ED77FD44F1A}"/>
              </a:ext>
            </a:extLst>
          </p:cNvPr>
          <p:cNvSpPr/>
          <p:nvPr/>
        </p:nvSpPr>
        <p:spPr>
          <a:xfrm>
            <a:off x="4767029" y="5238664"/>
            <a:ext cx="475861" cy="496308"/>
          </a:xfrm>
          <a:prstGeom prst="plus">
            <a:avLst>
              <a:gd name="adj" fmla="val 35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0D937E3-5BEE-4F8C-A3B7-CF5D7BEFBA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1477" y="4600007"/>
            <a:ext cx="3537853" cy="196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9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62EFF67-710A-4B13-8903-C6F6F279C8F9}"/>
              </a:ext>
            </a:extLst>
          </p:cNvPr>
          <p:cNvSpPr txBox="1"/>
          <p:nvPr/>
        </p:nvSpPr>
        <p:spPr>
          <a:xfrm>
            <a:off x="660646" y="358126"/>
            <a:ext cx="10028069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UcPeriod" startAt="2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特征处理：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Transformer Block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Multi-Head Self-Attention(MSA)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self-attention[5]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捕获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patches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之间的关系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(long dependency)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multi-head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可以丰富表征，类似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CNN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中的通道。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2487D0-3F96-48DD-B084-0BE2DB4D8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369" y="159798"/>
            <a:ext cx="1285157" cy="260115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7B4D06C-7E33-40FE-B824-43E3D0B85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878" y="2284071"/>
            <a:ext cx="5538327" cy="953763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B4671CC-52DC-45DC-B515-B28B28E55BD9}"/>
              </a:ext>
            </a:extLst>
          </p:cNvPr>
          <p:cNvSpPr/>
          <p:nvPr/>
        </p:nvSpPr>
        <p:spPr>
          <a:xfrm>
            <a:off x="7643675" y="2330279"/>
            <a:ext cx="1535837" cy="8613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这个公式到底在干嘛？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2A8FCAF-4EA4-44FE-A625-9A79BD895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453" y="3429000"/>
            <a:ext cx="3768456" cy="242804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F188A01-2AF5-4A2E-992B-CCFAD5395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684" y="3429000"/>
            <a:ext cx="3768456" cy="2463861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DA6A1CEB-ED6E-40F1-A7FE-CD0B1572663D}"/>
              </a:ext>
            </a:extLst>
          </p:cNvPr>
          <p:cNvSpPr/>
          <p:nvPr/>
        </p:nvSpPr>
        <p:spPr>
          <a:xfrm>
            <a:off x="5637707" y="4381283"/>
            <a:ext cx="504178" cy="559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2FD2361-AE0B-410B-B587-8F2938915272}"/>
              </a:ext>
            </a:extLst>
          </p:cNvPr>
          <p:cNvSpPr txBox="1"/>
          <p:nvPr/>
        </p:nvSpPr>
        <p:spPr>
          <a:xfrm>
            <a:off x="1339453" y="5857043"/>
            <a:ext cx="9349262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Self-attention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就是对于序列中每个单词，我想知道我与其他所有单词的关系有多硬，我好决定我自身处于什么状态</a:t>
            </a:r>
          </a:p>
        </p:txBody>
      </p:sp>
    </p:spTree>
    <p:extLst>
      <p:ext uri="{BB962C8B-B14F-4D97-AF65-F5344CB8AC3E}">
        <p14:creationId xmlns:p14="http://schemas.microsoft.com/office/powerpoint/2010/main" val="272003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62EFF67-710A-4B13-8903-C6F6F279C8F9}"/>
              </a:ext>
            </a:extLst>
          </p:cNvPr>
          <p:cNvSpPr txBox="1"/>
          <p:nvPr/>
        </p:nvSpPr>
        <p:spPr>
          <a:xfrm>
            <a:off x="660646" y="358126"/>
            <a:ext cx="10028069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UcPeriod" startAt="2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特征处理：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Transformer Block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Feed-Forward Network(FFN)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MLP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增加了参数，增加了学习能力。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2487D0-3F96-48DD-B084-0BE2DB4D8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369" y="159798"/>
            <a:ext cx="1285157" cy="2601157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3A9D1452-4C27-4B31-BAA5-9FF2031C7B76}"/>
              </a:ext>
            </a:extLst>
          </p:cNvPr>
          <p:cNvGrpSpPr/>
          <p:nvPr/>
        </p:nvGrpSpPr>
        <p:grpSpPr>
          <a:xfrm>
            <a:off x="1966032" y="1515303"/>
            <a:ext cx="7417293" cy="1318549"/>
            <a:chOff x="2303755" y="1488372"/>
            <a:chExt cx="7417293" cy="1318549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2FC86EA-9A9B-4E57-A32A-A22E1D4D8E3F}"/>
                </a:ext>
              </a:extLst>
            </p:cNvPr>
            <p:cNvSpPr/>
            <p:nvPr/>
          </p:nvSpPr>
          <p:spPr>
            <a:xfrm>
              <a:off x="2689933" y="1945572"/>
              <a:ext cx="7031115" cy="8613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采用了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Layer Normalization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GELU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激活函数和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Residual connection</a:t>
              </a:r>
              <a:endPara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" name="爆炸形: 8 pt  1">
              <a:extLst>
                <a:ext uri="{FF2B5EF4-FFF2-40B4-BE49-F238E27FC236}">
                  <a16:creationId xmlns:a16="http://schemas.microsoft.com/office/drawing/2014/main" id="{4E3EFECF-6826-4896-AF1E-A3503BD4112B}"/>
                </a:ext>
              </a:extLst>
            </p:cNvPr>
            <p:cNvSpPr/>
            <p:nvPr/>
          </p:nvSpPr>
          <p:spPr>
            <a:xfrm>
              <a:off x="2303755" y="1488372"/>
              <a:ext cx="914400" cy="914400"/>
            </a:xfrm>
            <a:prstGeom prst="irregularSeal1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B89AFCD9-EFE6-4BE7-A9A4-A11EAC735E4E}"/>
              </a:ext>
            </a:extLst>
          </p:cNvPr>
          <p:cNvSpPr txBox="1"/>
          <p:nvPr/>
        </p:nvSpPr>
        <p:spPr>
          <a:xfrm>
            <a:off x="660646" y="2988053"/>
            <a:ext cx="10028069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UcPeriod" startAt="3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模型输出：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MLP-head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根据类别数目定义，输出类别。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011C92-0FA8-4B9B-BAE1-1EB27C63A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394" y="3264121"/>
            <a:ext cx="2466975" cy="150495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0B241DB-4109-4BC5-AF91-DD0B01477DF6}"/>
              </a:ext>
            </a:extLst>
          </p:cNvPr>
          <p:cNvSpPr txBox="1"/>
          <p:nvPr/>
        </p:nvSpPr>
        <p:spPr>
          <a:xfrm>
            <a:off x="660645" y="4804505"/>
            <a:ext cx="10028069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小结：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每一个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patch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表示一个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word, word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dimension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就是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里面像素多少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一个图片看做一个句子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71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62EFF67-710A-4B13-8903-C6F6F279C8F9}"/>
              </a:ext>
            </a:extLst>
          </p:cNvPr>
          <p:cNvSpPr txBox="1"/>
          <p:nvPr/>
        </p:nvSpPr>
        <p:spPr>
          <a:xfrm>
            <a:off x="660646" y="358126"/>
            <a:ext cx="10028069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实验及分析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实验参数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478C18-248E-4B0D-B3EB-F4C4FBED8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763" y="1580041"/>
            <a:ext cx="6644474" cy="138359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7A4FED9-46E7-4E84-ACD8-B91C511D472A}"/>
              </a:ext>
            </a:extLst>
          </p:cNvPr>
          <p:cNvSpPr txBox="1"/>
          <p:nvPr/>
        </p:nvSpPr>
        <p:spPr>
          <a:xfrm>
            <a:off x="3471168" y="3069000"/>
            <a:ext cx="501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ViT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-L/16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‘Large’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patch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大小是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16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EF310C-ABDB-4A11-951F-0DAD59BC171E}"/>
              </a:ext>
            </a:extLst>
          </p:cNvPr>
          <p:cNvSpPr txBox="1"/>
          <p:nvPr/>
        </p:nvSpPr>
        <p:spPr>
          <a:xfrm>
            <a:off x="1229048" y="3491437"/>
            <a:ext cx="5015884" cy="336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pretrained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optimizer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Adam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Learning rate: 0.001(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详见原文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Batch size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4096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Weight decay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0.1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Datasets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ImageNet-1K(1.3M)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ImageNet-	21K(14M)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JFT(303M)</a:t>
            </a:r>
          </a:p>
          <a:p>
            <a:pPr lvl="1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2328A04-DA3C-463E-A79B-F5247062A17F}"/>
              </a:ext>
            </a:extLst>
          </p:cNvPr>
          <p:cNvSpPr txBox="1"/>
          <p:nvPr/>
        </p:nvSpPr>
        <p:spPr>
          <a:xfrm>
            <a:off x="6244932" y="3491436"/>
            <a:ext cx="5015884" cy="336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Fine-tune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optimizer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SGD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Learning rate: 0.001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Batch size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512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Weight decay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0.1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Datasets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ImageNet-1K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CIFAR10/100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Oxford-IIIT Pets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Oxford Flowers-102</a:t>
            </a:r>
          </a:p>
          <a:p>
            <a:pPr lvl="1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816A93A-E109-484D-822B-8EEBA09AC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867" y="3307293"/>
            <a:ext cx="2680419" cy="186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9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62EFF67-710A-4B13-8903-C6F6F279C8F9}"/>
              </a:ext>
            </a:extLst>
          </p:cNvPr>
          <p:cNvSpPr txBox="1"/>
          <p:nvPr/>
        </p:nvSpPr>
        <p:spPr>
          <a:xfrm>
            <a:off x="660646" y="358126"/>
            <a:ext cx="10028069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实验及分析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 startAt="2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实验结果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 startAt="2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A4FED9-46E7-4E84-ACD8-B91C511D472A}"/>
              </a:ext>
            </a:extLst>
          </p:cNvPr>
          <p:cNvSpPr txBox="1"/>
          <p:nvPr/>
        </p:nvSpPr>
        <p:spPr>
          <a:xfrm>
            <a:off x="1764807" y="5247833"/>
            <a:ext cx="8018385" cy="957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主实验取得了全面领先的性能，即先在较大的数据集上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预训练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，然后再对特定的较小数据集进行微调，则效果优于 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ResNet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F20AB8-66D3-4921-AE7B-2462C1C32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48" y="1690066"/>
            <a:ext cx="6724973" cy="330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82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1320</Words>
  <Application>Microsoft Office PowerPoint</Application>
  <PresentationFormat>宽屏</PresentationFormat>
  <Paragraphs>90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楷体</vt:lpstr>
      <vt:lpstr>宋体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鲍 威</dc:creator>
  <cp:lastModifiedBy>鲍威</cp:lastModifiedBy>
  <cp:revision>188</cp:revision>
  <dcterms:created xsi:type="dcterms:W3CDTF">2020-11-04T06:00:59Z</dcterms:created>
  <dcterms:modified xsi:type="dcterms:W3CDTF">2021-11-14T08:53:46Z</dcterms:modified>
</cp:coreProperties>
</file>