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sldIdLst>
    <p:sldId id="256" r:id="rId2"/>
    <p:sldId id="269" r:id="rId3"/>
    <p:sldId id="272" r:id="rId4"/>
    <p:sldId id="315" r:id="rId5"/>
    <p:sldId id="292" r:id="rId6"/>
    <p:sldId id="293" r:id="rId7"/>
    <p:sldId id="273" r:id="rId8"/>
    <p:sldId id="316" r:id="rId9"/>
    <p:sldId id="317" r:id="rId10"/>
    <p:sldId id="285" r:id="rId11"/>
    <p:sldId id="294" r:id="rId12"/>
    <p:sldId id="318" r:id="rId13"/>
    <p:sldId id="296" r:id="rId14"/>
    <p:sldId id="297" r:id="rId15"/>
    <p:sldId id="319" r:id="rId16"/>
    <p:sldId id="298" r:id="rId17"/>
    <p:sldId id="299" r:id="rId18"/>
    <p:sldId id="320" r:id="rId19"/>
    <p:sldId id="300" r:id="rId20"/>
    <p:sldId id="301" r:id="rId21"/>
    <p:sldId id="302" r:id="rId22"/>
    <p:sldId id="321" r:id="rId23"/>
    <p:sldId id="303" r:id="rId24"/>
    <p:sldId id="304" r:id="rId25"/>
    <p:sldId id="322" r:id="rId26"/>
    <p:sldId id="323" r:id="rId27"/>
    <p:sldId id="305" r:id="rId28"/>
    <p:sldId id="324" r:id="rId29"/>
    <p:sldId id="325" r:id="rId30"/>
    <p:sldId id="326" r:id="rId31"/>
    <p:sldId id="306" r:id="rId32"/>
    <p:sldId id="307" r:id="rId33"/>
    <p:sldId id="308" r:id="rId34"/>
    <p:sldId id="309" r:id="rId35"/>
    <p:sldId id="310" r:id="rId36"/>
    <p:sldId id="312" r:id="rId37"/>
    <p:sldId id="313" r:id="rId38"/>
    <p:sldId id="270" r:id="rId39"/>
    <p:sldId id="31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genda" id="{22856803-3462-43FC-A21C-70A8DAB53118}">
          <p14:sldIdLst>
            <p14:sldId id="256"/>
            <p14:sldId id="269"/>
          </p14:sldIdLst>
        </p14:section>
        <p14:section name="Introduction" id="{EF32D728-7153-4C22-9055-75432EEE6D7D}">
          <p14:sldIdLst>
            <p14:sldId id="272"/>
            <p14:sldId id="315"/>
            <p14:sldId id="292"/>
            <p14:sldId id="293"/>
          </p14:sldIdLst>
        </p14:section>
        <p14:section name="Problem Statement" id="{5814CBED-BC41-4F0F-9B10-0AEF0C252F65}">
          <p14:sldIdLst>
            <p14:sldId id="273"/>
            <p14:sldId id="316"/>
            <p14:sldId id="317"/>
          </p14:sldIdLst>
        </p14:section>
        <p14:section name="Methodology" id="{5852D169-5DC5-44C3-B9D7-F9279E4BAA99}">
          <p14:sldIdLst>
            <p14:sldId id="285"/>
            <p14:sldId id="294"/>
            <p14:sldId id="318"/>
            <p14:sldId id="296"/>
            <p14:sldId id="297"/>
            <p14:sldId id="319"/>
          </p14:sldIdLst>
        </p14:section>
        <p14:section name="Results" id="{98A5155E-F92E-457F-8341-9D0B51D160BC}">
          <p14:sldIdLst>
            <p14:sldId id="298"/>
            <p14:sldId id="299"/>
            <p14:sldId id="320"/>
          </p14:sldIdLst>
        </p14:section>
        <p14:section name="Bus Imps" id="{192740F2-FE33-4CB1-95E3-5D3212C5A10F}">
          <p14:sldIdLst>
            <p14:sldId id="300"/>
            <p14:sldId id="301"/>
            <p14:sldId id="302"/>
            <p14:sldId id="321"/>
          </p14:sldIdLst>
        </p14:section>
        <p14:section name="Chal &amp; Lim" id="{03B44C63-D294-4728-A71E-2C213C846127}">
          <p14:sldIdLst>
            <p14:sldId id="303"/>
            <p14:sldId id="304"/>
            <p14:sldId id="322"/>
            <p14:sldId id="323"/>
            <p14:sldId id="305"/>
            <p14:sldId id="324"/>
            <p14:sldId id="325"/>
            <p14:sldId id="326"/>
          </p14:sldIdLst>
        </p14:section>
        <p14:section name="Future Work" id="{2BD3FF4B-58F9-46DD-9EDC-1B625602FEEF}">
          <p14:sldIdLst>
            <p14:sldId id="306"/>
            <p14:sldId id="307"/>
            <p14:sldId id="308"/>
          </p14:sldIdLst>
        </p14:section>
        <p14:section name="Conclusion" id="{F6DAACA7-0FE1-4DCF-9BAA-5556515AFEEB}">
          <p14:sldIdLst>
            <p14:sldId id="309"/>
            <p14:sldId id="310"/>
          </p14:sldIdLst>
        </p14:section>
        <p14:section name="Tech Proposal" id="{348E70B0-558E-4C27-A73A-7AF636D1F27C}">
          <p14:sldIdLst>
            <p14:sldId id="312"/>
            <p14:sldId id="313"/>
          </p14:sldIdLst>
        </p14:section>
        <p14:section name="Ref &amp; TY" id="{A3B13E92-2E1C-4D37-B74D-DD32798EDD74}">
          <p14:sldIdLst>
            <p14:sldId id="270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6600"/>
    <a:srgbClr val="FFFF00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323" autoAdjust="0"/>
  </p:normalViewPr>
  <p:slideViewPr>
    <p:cSldViewPr snapToGrid="0">
      <p:cViewPr varScale="1">
        <p:scale>
          <a:sx n="61" d="100"/>
          <a:sy n="61" d="100"/>
        </p:scale>
        <p:origin x="7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130C-0692-48E0-8E9B-F4BF20BD74A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A1AEE-7B88-4923-821C-5F3B41AC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of preprocessing description omitted </a:t>
            </a:r>
            <a:r>
              <a:rPr lang="en-US" dirty="0" err="1"/>
              <a:t>bc</a:t>
            </a:r>
            <a:r>
              <a:rPr lang="en-US" dirty="0"/>
              <a:t> this isn’t a </a:t>
            </a:r>
            <a:r>
              <a:rPr lang="en-US"/>
              <a:t>technical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A1AEE-7B88-4923-821C-5F3B41ACDF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1433"/>
            <a:ext cx="9144000" cy="1398530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5538"/>
            <a:ext cx="9144000" cy="1398530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4950693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fld id="{448A05A9-4227-4179-A18F-2ACB0A462277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FD33E-E01E-4AE8-90FA-1734FAF3F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B74A-E98A-429C-A8D0-E21F954F91D9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111F7-A28D-4114-B89B-F57CF4786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5F22-FBF1-45CB-922F-3122AA512852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5C680-BC75-49E2-B878-C943E33B6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0D893A-B5B9-4710-BEEF-CABAA963A7AB}"/>
              </a:ext>
            </a:extLst>
          </p:cNvPr>
          <p:cNvSpPr/>
          <p:nvPr userDrawn="1"/>
        </p:nvSpPr>
        <p:spPr>
          <a:xfrm>
            <a:off x="0" y="1690688"/>
            <a:ext cx="12192000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D62C-FB6B-4C92-9914-FBF515C43F8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2737D-EC1E-43F6-80F5-B44D49955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D06E-8A6B-4FED-81CE-C67BD58B5713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7F403-CC04-412E-BE0E-E318CD788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9429FC-8584-43A1-96BA-7E9B8D060267}"/>
              </a:ext>
            </a:extLst>
          </p:cNvPr>
          <p:cNvSpPr/>
          <p:nvPr userDrawn="1"/>
        </p:nvSpPr>
        <p:spPr>
          <a:xfrm>
            <a:off x="0" y="1690688"/>
            <a:ext cx="12192000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D430-EBC6-4662-9570-4B16CBE3D8DA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C47D5-0736-4A59-BF1F-CE0A8BCE7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632A6F-D611-4826-966D-037DFE62C1A2}"/>
              </a:ext>
            </a:extLst>
          </p:cNvPr>
          <p:cNvSpPr/>
          <p:nvPr userDrawn="1"/>
        </p:nvSpPr>
        <p:spPr>
          <a:xfrm>
            <a:off x="0" y="1690688"/>
            <a:ext cx="12192000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41F3-AD46-446C-AA26-E8464E51BF6D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9AAE2-D7E1-4C96-861D-E9B4B5D2C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4D41-4D5D-4499-A617-874A9E84A2BD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2106C-11A3-4066-A362-1BF3AB53A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1871-073C-4DF3-9380-17902BD69C52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30225-0076-467F-A5EB-0D497C5C6F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1826A3-3C82-495E-A879-EE7A75544C9E}"/>
              </a:ext>
            </a:extLst>
          </p:cNvPr>
          <p:cNvSpPr/>
          <p:nvPr userDrawn="1"/>
        </p:nvSpPr>
        <p:spPr>
          <a:xfrm>
            <a:off x="5611813" y="0"/>
            <a:ext cx="658018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04" y="2378075"/>
            <a:ext cx="4736205" cy="1600200"/>
          </a:xfr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987425"/>
            <a:ext cx="56581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466E-9BA6-46F1-9E4B-A92648A13B37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BF9D5-C812-4258-8E7B-F47324DCA2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63" y="853621"/>
            <a:ext cx="48218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729E-9A8B-478D-85F2-0DD472AC3829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BF93D-4C76-4BDF-B5B8-5E652286B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E1CC05-9A2B-4014-BF82-56EC609955E6}"/>
              </a:ext>
            </a:extLst>
          </p:cNvPr>
          <p:cNvSpPr/>
          <p:nvPr userDrawn="1"/>
        </p:nvSpPr>
        <p:spPr>
          <a:xfrm>
            <a:off x="5611813" y="0"/>
            <a:ext cx="658018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4900D1-B675-44EB-9817-D717723A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463" y="2378075"/>
            <a:ext cx="4736205" cy="1600200"/>
          </a:xfr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6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40F3-8F68-49AA-8E36-1AED98A9C146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006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FF66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krahul/twitter-hate-speech?select=train_E6oV3lV.c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7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9.xml"/><Relationship Id="rId5" Type="http://schemas.openxmlformats.org/officeDocument/2006/relationships/slide" Target="slide16.xml"/><Relationship Id="rId10" Type="http://schemas.openxmlformats.org/officeDocument/2006/relationships/slide" Target="slide36.xml"/><Relationship Id="rId4" Type="http://schemas.openxmlformats.org/officeDocument/2006/relationships/slide" Target="slide10.xml"/><Relationship Id="rId9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s.aei.org/the-use-of-ai-in-online-content-moderation/" TargetMode="External"/><Relationship Id="rId2" Type="http://schemas.openxmlformats.org/officeDocument/2006/relationships/hyperlink" Target="https://www.kaggle.com/datasets/vkrahul/twitter-hate-speech?select=train_E6oV3lV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lcenter.org/fighting-hate/extremist-files/group/stormfro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024826" cy="320087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Hate Speech Detection</a:t>
            </a:r>
          </a:p>
          <a:p>
            <a:r>
              <a:rPr lang="en-US" sz="4000" dirty="0"/>
              <a:t>Deep Learning with Transformers</a:t>
            </a:r>
          </a:p>
          <a:p>
            <a:endParaRPr lang="en-US" sz="4000" dirty="0"/>
          </a:p>
          <a:p>
            <a:r>
              <a:rPr lang="en-US" sz="2800" b="1" dirty="0"/>
              <a:t>October 2023</a:t>
            </a:r>
          </a:p>
          <a:p>
            <a:r>
              <a:rPr lang="en-US" sz="2800" dirty="0"/>
              <a:t>Siobhan Hwang &amp; Andrew </a:t>
            </a:r>
            <a:r>
              <a:rPr lang="en-US" sz="2800" dirty="0" err="1"/>
              <a:t>O’Drain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Training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Evaluation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573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Data Collection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/>
              <a:t>Kaggle, a reputable online platform for datasets and data science competitions 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>
                <a:hlinkClick r:id="rId2"/>
              </a:rPr>
              <a:t>https://www.kaggle.com/datasets/vkrahul/twitter-hate-speech?select=train_E6oV3lV.csv</a:t>
            </a:r>
            <a:endParaRPr lang="en-US" dirty="0"/>
          </a:p>
          <a:p>
            <a:r>
              <a:rPr lang="en-US" dirty="0"/>
              <a:t>Original Contributor</a:t>
            </a:r>
          </a:p>
          <a:p>
            <a:pPr lvl="1"/>
            <a:r>
              <a:rPr lang="en-US" dirty="0"/>
              <a:t>Rahul Agarwal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Text; 31,962 Twitter Tweets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162929" y="6311900"/>
            <a:ext cx="1866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1203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Data Preprocessing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716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Cleaning</a:t>
            </a:r>
            <a:endParaRPr lang="en-US" sz="3200" dirty="0"/>
          </a:p>
          <a:p>
            <a:pPr lvl="1"/>
            <a:r>
              <a:rPr lang="en-US" sz="2800" dirty="0"/>
              <a:t>Translate all non-English Tweets into English</a:t>
            </a:r>
          </a:p>
          <a:p>
            <a:pPr lvl="1"/>
            <a:r>
              <a:rPr lang="en-US" sz="2800" dirty="0"/>
              <a:t>Convert all text to lowercase characters</a:t>
            </a:r>
          </a:p>
          <a:p>
            <a:pPr lvl="1"/>
            <a:r>
              <a:rPr lang="en-US" sz="2800" dirty="0"/>
              <a:t>Expand contractions (It’s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/>
              <a:t>It is)</a:t>
            </a:r>
          </a:p>
          <a:p>
            <a:pPr lvl="1"/>
            <a:r>
              <a:rPr lang="en-US" sz="2800" dirty="0"/>
              <a:t>Replace emojis with descriptions (🔥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/>
              <a:t> fire)</a:t>
            </a:r>
          </a:p>
          <a:p>
            <a:pPr lvl="1"/>
            <a:r>
              <a:rPr lang="en-US" sz="2800" dirty="0"/>
              <a:t>Remove extraneous information</a:t>
            </a:r>
          </a:p>
          <a:p>
            <a:pPr lvl="2"/>
            <a:r>
              <a:rPr lang="en-US" sz="2600" dirty="0" err="1"/>
              <a:t>Urls</a:t>
            </a:r>
            <a:endParaRPr lang="en-US" sz="2600" dirty="0"/>
          </a:p>
          <a:p>
            <a:pPr lvl="2"/>
            <a:r>
              <a:rPr lang="en-US" sz="2600" dirty="0"/>
              <a:t>User mentions</a:t>
            </a:r>
          </a:p>
          <a:p>
            <a:pPr lvl="2"/>
            <a:r>
              <a:rPr lang="en-US" sz="2600" dirty="0"/>
              <a:t>Special Characters</a:t>
            </a:r>
          </a:p>
          <a:p>
            <a:pPr lvl="2"/>
            <a:r>
              <a:rPr lang="en-US" sz="2600" dirty="0"/>
              <a:t>Punctuation</a:t>
            </a:r>
          </a:p>
          <a:p>
            <a:pPr lvl="2"/>
            <a:r>
              <a:rPr lang="en-US" sz="2600" dirty="0"/>
              <a:t>Extra spaces</a:t>
            </a:r>
          </a:p>
          <a:p>
            <a:pPr lvl="2"/>
            <a:r>
              <a:rPr lang="en-US" sz="2600" dirty="0"/>
              <a:t>Html coded characters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162929" y="6311900"/>
            <a:ext cx="1866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5667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Model - </a:t>
            </a:r>
            <a:r>
              <a:rPr lang="en-US" dirty="0" err="1"/>
              <a:t>XLNet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3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Pre-trained transformer-based language model</a:t>
            </a:r>
          </a:p>
          <a:p>
            <a:pPr lvl="1"/>
            <a:r>
              <a:rPr lang="en-US" dirty="0"/>
              <a:t>Developed by Google AI</a:t>
            </a:r>
          </a:p>
          <a:p>
            <a:pPr lvl="1"/>
            <a:r>
              <a:rPr lang="en-US" dirty="0"/>
              <a:t>State-of-the-art results in natural language processing (NLP) tasks</a:t>
            </a:r>
          </a:p>
          <a:p>
            <a:r>
              <a:rPr lang="en-US" dirty="0"/>
              <a:t>Relevance</a:t>
            </a:r>
          </a:p>
          <a:p>
            <a:pPr lvl="1"/>
            <a:r>
              <a:rPr lang="en-US" dirty="0"/>
              <a:t>Able to capture complex patterns in text data</a:t>
            </a:r>
          </a:p>
          <a:p>
            <a:pPr lvl="1"/>
            <a:r>
              <a:rPr lang="en-US" dirty="0"/>
              <a:t>Effective at handling sequential data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Able to capture bidirectional context</a:t>
            </a:r>
          </a:p>
          <a:p>
            <a:pPr lvl="1"/>
            <a:r>
              <a:rPr lang="en-US" dirty="0"/>
              <a:t>Attention mechanism focuses on relevant parts</a:t>
            </a:r>
          </a:p>
          <a:p>
            <a:pPr lvl="1"/>
            <a:r>
              <a:rPr lang="en-US" dirty="0"/>
              <a:t>Strong performance on various NLP benchmarks (</a:t>
            </a:r>
            <a:r>
              <a:rPr lang="en-US" dirty="0">
                <a:hlinkClick r:id="rId2" action="ppaction://hlinksldjump"/>
              </a:rPr>
              <a:t>Yang et al.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162929" y="6311900"/>
            <a:ext cx="1866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1376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Training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3400"/>
            <a:ext cx="11353800" cy="4351338"/>
          </a:xfrm>
        </p:spPr>
        <p:txBody>
          <a:bodyPr/>
          <a:lstStyle/>
          <a:p>
            <a:r>
              <a:rPr lang="en-US" sz="3200" b="1" dirty="0"/>
              <a:t>Dataset split</a:t>
            </a:r>
          </a:p>
          <a:p>
            <a:pPr lvl="1"/>
            <a:r>
              <a:rPr lang="en-US" sz="2800" dirty="0"/>
              <a:t>70% training</a:t>
            </a:r>
          </a:p>
          <a:p>
            <a:pPr lvl="1"/>
            <a:r>
              <a:rPr lang="en-US" sz="2800" dirty="0"/>
              <a:t>15% validation</a:t>
            </a:r>
          </a:p>
          <a:p>
            <a:pPr lvl="1"/>
            <a:r>
              <a:rPr lang="en-US" sz="2800" dirty="0"/>
              <a:t>15% testing</a:t>
            </a:r>
          </a:p>
          <a:p>
            <a:r>
              <a:rPr lang="en-US" sz="3200" b="1" dirty="0"/>
              <a:t>Epochs</a:t>
            </a:r>
            <a:r>
              <a:rPr lang="en-US" sz="3200" dirty="0"/>
              <a:t> (runs): 10</a:t>
            </a:r>
          </a:p>
          <a:p>
            <a:r>
              <a:rPr lang="en-US" sz="3200" b="1" dirty="0"/>
              <a:t>Total time</a:t>
            </a:r>
            <a:r>
              <a:rPr lang="en-US" sz="3200" dirty="0"/>
              <a:t>: 150 minutes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162929" y="6311900"/>
            <a:ext cx="1866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8715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Evaluation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3400"/>
            <a:ext cx="11353800" cy="4116137"/>
          </a:xfrm>
        </p:spPr>
        <p:txBody>
          <a:bodyPr lIns="182880" numCol="2">
            <a:normAutofit/>
          </a:bodyPr>
          <a:lstStyle/>
          <a:p>
            <a:r>
              <a:rPr lang="en-US" b="1" dirty="0"/>
              <a:t>Training Loss </a:t>
            </a:r>
          </a:p>
          <a:p>
            <a:pPr lvl="1"/>
            <a:r>
              <a:rPr lang="en-US" dirty="0"/>
              <a:t>difference between predictions and targets</a:t>
            </a:r>
            <a:endParaRPr lang="en-US" b="1" dirty="0"/>
          </a:p>
          <a:p>
            <a:r>
              <a:rPr lang="en-US" b="1" dirty="0"/>
              <a:t>Validation Loss </a:t>
            </a:r>
          </a:p>
          <a:p>
            <a:pPr lvl="1"/>
            <a:r>
              <a:rPr lang="en-US" dirty="0"/>
              <a:t>how well the model generalizes to new, unseen data</a:t>
            </a:r>
            <a:endParaRPr lang="en-US" b="1" dirty="0"/>
          </a:p>
          <a:p>
            <a:r>
              <a:rPr lang="en-US" b="1" dirty="0"/>
              <a:t>Accuracy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overall percentage of correct predictions</a:t>
            </a:r>
          </a:p>
          <a:p>
            <a:r>
              <a:rPr lang="en-US" b="1" dirty="0"/>
              <a:t>Precision</a:t>
            </a:r>
            <a:endParaRPr lang="en-US" dirty="0"/>
          </a:p>
          <a:p>
            <a:pPr lvl="1"/>
            <a:r>
              <a:rPr lang="en-US" dirty="0"/>
              <a:t>quality of predictions</a:t>
            </a:r>
          </a:p>
          <a:p>
            <a:r>
              <a:rPr lang="en-US" b="1" dirty="0"/>
              <a:t>Recall</a:t>
            </a:r>
          </a:p>
          <a:p>
            <a:pPr lvl="1"/>
            <a:r>
              <a:rPr lang="en-US" dirty="0"/>
              <a:t>ability to find objective instances</a:t>
            </a:r>
          </a:p>
          <a:p>
            <a:r>
              <a:rPr lang="en-US" b="1" dirty="0"/>
              <a:t>F1-Score</a:t>
            </a:r>
          </a:p>
          <a:p>
            <a:pPr lvl="1"/>
            <a:r>
              <a:rPr lang="en-US" dirty="0"/>
              <a:t>comprehensive evaluation, balance between precision and recall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162929" y="6311900"/>
            <a:ext cx="1866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7914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Performance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885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Performance </a:t>
            </a:r>
            <a:r>
              <a:rPr lang="en-US" sz="4400" dirty="0"/>
              <a:t>(averages over 10 epochs)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558326" y="6311900"/>
            <a:ext cx="1075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00119E-A383-4423-8975-312ED0586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13450"/>
              </p:ext>
            </p:extLst>
          </p:nvPr>
        </p:nvGraphicFramePr>
        <p:xfrm>
          <a:off x="566237" y="2188094"/>
          <a:ext cx="4992089" cy="311213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194820">
                  <a:extLst>
                    <a:ext uri="{9D8B030D-6E8A-4147-A177-3AD203B41FA5}">
                      <a16:colId xmlns:a16="http://schemas.microsoft.com/office/drawing/2014/main" val="2538104309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1620474704"/>
                    </a:ext>
                  </a:extLst>
                </a:gridCol>
              </a:tblGrid>
              <a:tr h="1037377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Training Loss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0.11112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50586"/>
                  </a:ext>
                </a:extLst>
              </a:tr>
              <a:tr h="1037377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Validation Loss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0.20962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4709"/>
                  </a:ext>
                </a:extLst>
              </a:tr>
              <a:tr h="1037377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Validation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0.93823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332290"/>
                  </a:ext>
                </a:extLst>
              </a:tr>
            </a:tbl>
          </a:graphicData>
        </a:graphic>
      </p:graphicFrame>
      <p:sp>
        <p:nvSpPr>
          <p:cNvPr id="10" name="Content Placeholder 18">
            <a:extLst>
              <a:ext uri="{FF2B5EF4-FFF2-40B4-BE49-F238E27FC236}">
                <a16:creationId xmlns:a16="http://schemas.microsoft.com/office/drawing/2014/main" id="{62EFD370-CD62-45E8-A09E-FC6D1EBACD2B}"/>
              </a:ext>
            </a:extLst>
          </p:cNvPr>
          <p:cNvSpPr txBox="1">
            <a:spLocks/>
          </p:cNvSpPr>
          <p:nvPr/>
        </p:nvSpPr>
        <p:spPr>
          <a:xfrm>
            <a:off x="6096000" y="1844566"/>
            <a:ext cx="5257800" cy="41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Loss</a:t>
            </a:r>
          </a:p>
          <a:p>
            <a:pPr lvl="1"/>
            <a:r>
              <a:rPr lang="en-US" dirty="0"/>
              <a:t>Our model has learned the patterns in the training data well.</a:t>
            </a:r>
          </a:p>
          <a:p>
            <a:r>
              <a:rPr lang="en-US" dirty="0"/>
              <a:t>Validation Loss</a:t>
            </a:r>
          </a:p>
          <a:p>
            <a:pPr lvl="1"/>
            <a:r>
              <a:rPr lang="en-US" dirty="0"/>
              <a:t>Our model’s predictions on the validation data are reasonably close to the actual target values.</a:t>
            </a:r>
          </a:p>
          <a:p>
            <a:r>
              <a:rPr lang="en-US" dirty="0"/>
              <a:t>Validation Accuracy</a:t>
            </a:r>
          </a:p>
          <a:p>
            <a:pPr lvl="1"/>
            <a:r>
              <a:rPr lang="en-US" dirty="0"/>
              <a:t>93.82% of predictions on unseen data are correct. </a:t>
            </a:r>
          </a:p>
        </p:txBody>
      </p:sp>
    </p:spTree>
    <p:extLst>
      <p:ext uri="{BB962C8B-B14F-4D97-AF65-F5344CB8AC3E}">
        <p14:creationId xmlns:p14="http://schemas.microsoft.com/office/powerpoint/2010/main" val="176882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Performance </a:t>
            </a:r>
            <a:r>
              <a:rPr lang="en-US" sz="4400" dirty="0"/>
              <a:t>(averages over 10 epochs)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558326" y="6311900"/>
            <a:ext cx="1075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Results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7CEE2B8-0DED-4A06-A466-D5C518D49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387090"/>
              </p:ext>
            </p:extLst>
          </p:nvPr>
        </p:nvGraphicFramePr>
        <p:xfrm>
          <a:off x="300515" y="2194560"/>
          <a:ext cx="5974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4314">
                  <a:extLst>
                    <a:ext uri="{9D8B030D-6E8A-4147-A177-3AD203B41FA5}">
                      <a16:colId xmlns:a16="http://schemas.microsoft.com/office/drawing/2014/main" val="2538104309"/>
                    </a:ext>
                  </a:extLst>
                </a:gridCol>
                <a:gridCol w="1397064">
                  <a:extLst>
                    <a:ext uri="{9D8B030D-6E8A-4147-A177-3AD203B41FA5}">
                      <a16:colId xmlns:a16="http://schemas.microsoft.com/office/drawing/2014/main" val="2089404798"/>
                    </a:ext>
                  </a:extLst>
                </a:gridCol>
                <a:gridCol w="1070400">
                  <a:extLst>
                    <a:ext uri="{9D8B030D-6E8A-4147-A177-3AD203B41FA5}">
                      <a16:colId xmlns:a16="http://schemas.microsoft.com/office/drawing/2014/main" val="2534787428"/>
                    </a:ext>
                  </a:extLst>
                </a:gridCol>
                <a:gridCol w="1252810">
                  <a:extLst>
                    <a:ext uri="{9D8B030D-6E8A-4147-A177-3AD203B41FA5}">
                      <a16:colId xmlns:a16="http://schemas.microsoft.com/office/drawing/2014/main" val="3212897135"/>
                    </a:ext>
                  </a:extLst>
                </a:gridCol>
              </a:tblGrid>
              <a:tr h="69753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68132"/>
                  </a:ext>
                </a:extLst>
              </a:tr>
              <a:tr h="69753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No Hate Speech</a:t>
                      </a:r>
                      <a:br>
                        <a:rPr lang="en-US" sz="2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(Label 0)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869006"/>
                  </a:ext>
                </a:extLst>
              </a:tr>
              <a:tr h="69753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Hate Speech</a:t>
                      </a:r>
                      <a:br>
                        <a:rPr lang="en-US" sz="2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(Label 1)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855013"/>
                  </a:ext>
                </a:extLst>
              </a:tr>
            </a:tbl>
          </a:graphicData>
        </a:graphic>
      </p:graphicFrame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B211210A-8BE2-403A-8944-C7A39DFB165E}"/>
              </a:ext>
            </a:extLst>
          </p:cNvPr>
          <p:cNvSpPr txBox="1">
            <a:spLocks/>
          </p:cNvSpPr>
          <p:nvPr/>
        </p:nvSpPr>
        <p:spPr>
          <a:xfrm>
            <a:off x="6275103" y="1811308"/>
            <a:ext cx="5616382" cy="4405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Our model predicts the absence of hate speech at 94% and the presence of hate speech at 59.1%.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It correctly identified 99.5% of Tweets without hate speech. It correctly identified 14.4% of Tweets containing hate speech. 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Our model is vey balanced in detecting the absence of hate speech. Improvements can be made to increase the detection of hate speech. </a:t>
            </a:r>
          </a:p>
        </p:txBody>
      </p:sp>
    </p:spTree>
    <p:extLst>
      <p:ext uri="{BB962C8B-B14F-4D97-AF65-F5344CB8AC3E}">
        <p14:creationId xmlns:p14="http://schemas.microsoft.com/office/powerpoint/2010/main" val="341892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Business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Benefits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Use Cases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28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5E83-C838-4A87-A48C-4991559D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30C7-D4BB-48B1-8803-8390EFDA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835572"/>
            <a:ext cx="5465712" cy="523415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2" action="ppaction://hlinksldjump"/>
              </a:rPr>
              <a:t>Introduction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3" action="ppaction://hlinksldjump"/>
              </a:rPr>
              <a:t>Problem Statement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4" action="ppaction://hlinksldjump"/>
              </a:rPr>
              <a:t>Methodology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5" action="ppaction://hlinksldjump"/>
              </a:rPr>
              <a:t>Results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6" action="ppaction://hlinksldjump"/>
              </a:rPr>
              <a:t>Business Implications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7" action="ppaction://hlinksldjump"/>
              </a:rPr>
              <a:t>Challenges &amp; Limitations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8" action="ppaction://hlinksldjump"/>
              </a:rPr>
              <a:t>Future Work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9" action="ppaction://hlinksldjump"/>
              </a:rPr>
              <a:t>Conclusion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10" action="ppaction://hlinksldjump"/>
              </a:rPr>
              <a:t>Technical Proposal</a:t>
            </a:r>
            <a:endParaRPr lang="en-US" dirty="0">
              <a:solidFill>
                <a:srgbClr val="3B3B3B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3B3B3B"/>
                </a:solidFill>
                <a:hlinkClick r:id="rId11" action="ppaction://hlinksldjump"/>
              </a:rPr>
              <a:t>References</a:t>
            </a:r>
            <a:endParaRPr lang="en-US" dirty="0">
              <a:solidFill>
                <a:srgbClr val="3B3B3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509C7-045B-46DA-BB28-C7A5DBFF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1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674305" y="6311900"/>
            <a:ext cx="2843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Business Implications</a:t>
            </a:r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BAF36C07-786A-413F-AB10-3689F6D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86" y="1803400"/>
            <a:ext cx="11127828" cy="426051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User Safety &amp; Experience</a:t>
            </a:r>
          </a:p>
          <a:p>
            <a:pPr lvl="1"/>
            <a:r>
              <a:rPr lang="en-US" dirty="0"/>
              <a:t>Content moderation</a:t>
            </a:r>
          </a:p>
          <a:p>
            <a:pPr lvl="1"/>
            <a:r>
              <a:rPr lang="en-US" dirty="0"/>
              <a:t>Harassment prevention</a:t>
            </a:r>
          </a:p>
          <a:p>
            <a:pPr lvl="1"/>
            <a:r>
              <a:rPr lang="en-US" dirty="0"/>
              <a:t>Positive user engagement</a:t>
            </a:r>
          </a:p>
          <a:p>
            <a:r>
              <a:rPr lang="en-US" dirty="0"/>
              <a:t>User Trust &amp; Loyalty</a:t>
            </a:r>
          </a:p>
          <a:p>
            <a:pPr lvl="1"/>
            <a:r>
              <a:rPr lang="en-US" dirty="0"/>
              <a:t>Actively work to protect users from toxic interactions</a:t>
            </a:r>
          </a:p>
          <a:p>
            <a:r>
              <a:rPr lang="en-US" dirty="0"/>
              <a:t>Promotion of Inclusivity</a:t>
            </a:r>
          </a:p>
          <a:p>
            <a:pPr lvl="1"/>
            <a:r>
              <a:rPr lang="en-US" dirty="0"/>
              <a:t>Foster diverse online community</a:t>
            </a:r>
          </a:p>
          <a:p>
            <a:pPr lvl="1"/>
            <a:r>
              <a:rPr lang="en-US" dirty="0"/>
              <a:t>Demonstrate corporate social responsibility, commitment to safer online sphere</a:t>
            </a:r>
          </a:p>
          <a:p>
            <a:r>
              <a:rPr lang="en-US" dirty="0"/>
              <a:t>Brand Reputation Protection</a:t>
            </a:r>
          </a:p>
          <a:p>
            <a:pPr lvl="1"/>
            <a:r>
              <a:rPr lang="en-US" dirty="0"/>
              <a:t>Maintain a positive image</a:t>
            </a:r>
          </a:p>
          <a:p>
            <a:pPr lvl="1"/>
            <a:r>
              <a:rPr lang="en-US" dirty="0"/>
              <a:t>Avoid controversies</a:t>
            </a:r>
          </a:p>
          <a:p>
            <a:r>
              <a:rPr lang="en-US" dirty="0"/>
              <a:t>Liability Reduction &amp; Compliance</a:t>
            </a:r>
          </a:p>
          <a:p>
            <a:pPr lvl="1"/>
            <a:r>
              <a:rPr lang="en-US" dirty="0"/>
              <a:t>Comply with laws against hate speech</a:t>
            </a:r>
          </a:p>
          <a:p>
            <a:r>
              <a:rPr lang="en-US" dirty="0"/>
              <a:t>Data-Driven Insights</a:t>
            </a:r>
          </a:p>
          <a:p>
            <a:pPr lvl="1"/>
            <a:r>
              <a:rPr lang="en-US" dirty="0"/>
              <a:t>User behavior analysis</a:t>
            </a:r>
          </a:p>
          <a:p>
            <a:pPr lvl="1"/>
            <a:r>
              <a:rPr lang="en-US" dirty="0"/>
              <a:t>Targeted interventions</a:t>
            </a:r>
          </a:p>
          <a:p>
            <a:r>
              <a:rPr lang="en-US" dirty="0"/>
              <a:t>Operational Efficiency</a:t>
            </a:r>
          </a:p>
          <a:p>
            <a:pPr lvl="1"/>
            <a:r>
              <a:rPr lang="en-US" dirty="0"/>
              <a:t>Automated moderation</a:t>
            </a:r>
          </a:p>
          <a:p>
            <a:pPr lvl="1"/>
            <a:r>
              <a:rPr lang="en-US" dirty="0"/>
              <a:t>Real-time responses</a:t>
            </a:r>
          </a:p>
        </p:txBody>
      </p:sp>
    </p:spTree>
    <p:extLst>
      <p:ext uri="{BB962C8B-B14F-4D97-AF65-F5344CB8AC3E}">
        <p14:creationId xmlns:p14="http://schemas.microsoft.com/office/powerpoint/2010/main" val="339134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Use Cases </a:t>
            </a:r>
            <a:r>
              <a:rPr lang="en-US" sz="4400" dirty="0"/>
              <a:t>(slide 1 of 2)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3" y="1825625"/>
            <a:ext cx="11161295" cy="4351338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Content Moderation</a:t>
            </a:r>
          </a:p>
          <a:p>
            <a:pPr lvl="1"/>
            <a:r>
              <a:rPr lang="en-US" dirty="0"/>
              <a:t>Social Media Platforms</a:t>
            </a:r>
          </a:p>
          <a:p>
            <a:pPr lvl="1"/>
            <a:r>
              <a:rPr lang="en-US" dirty="0"/>
              <a:t>Online Forums &amp; Communities</a:t>
            </a:r>
          </a:p>
          <a:p>
            <a:pPr lvl="1"/>
            <a:r>
              <a:rPr lang="en-US" dirty="0"/>
              <a:t>Customer Support Platforms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E-commerce Platforms</a:t>
            </a:r>
          </a:p>
          <a:p>
            <a:pPr lvl="1"/>
            <a:r>
              <a:rPr lang="en-US" dirty="0"/>
              <a:t>Product Reviews</a:t>
            </a:r>
          </a:p>
          <a:p>
            <a:pPr lvl="1"/>
            <a:r>
              <a:rPr lang="en-US" dirty="0"/>
              <a:t>User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Gaming Industry</a:t>
            </a:r>
          </a:p>
          <a:p>
            <a:pPr lvl="1"/>
            <a:r>
              <a:rPr lang="en-US" dirty="0"/>
              <a:t>In-Game Chats</a:t>
            </a:r>
          </a:p>
          <a:p>
            <a:pPr lvl="1"/>
            <a:r>
              <a:rPr lang="en-US" dirty="0"/>
              <a:t>Player Interactions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News and Media Outlets</a:t>
            </a:r>
          </a:p>
          <a:p>
            <a:pPr lvl="1"/>
            <a:r>
              <a:rPr lang="en-US" dirty="0"/>
              <a:t>Comments Sections</a:t>
            </a:r>
          </a:p>
          <a:p>
            <a:pPr lvl="1"/>
            <a:r>
              <a:rPr lang="en-US" dirty="0"/>
              <a:t>Live Chat During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Education Platforms</a:t>
            </a:r>
          </a:p>
          <a:p>
            <a:pPr lvl="1"/>
            <a:r>
              <a:rPr lang="en-US" dirty="0"/>
              <a:t>Online Class Discussions &amp; Comments</a:t>
            </a:r>
          </a:p>
          <a:p>
            <a:pPr lvl="1"/>
            <a:r>
              <a:rPr lang="en-US" dirty="0"/>
              <a:t>E-Learning Forums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674305" y="6311900"/>
            <a:ext cx="2843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86679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Use Cases </a:t>
            </a:r>
            <a:r>
              <a:rPr lang="en-US" sz="4400" dirty="0"/>
              <a:t>(slide 2 of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674305" y="6311900"/>
            <a:ext cx="2843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Business Implications</a:t>
            </a: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339463EC-52D9-47DA-AC9F-0BA33F51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2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Human Resource &amp; Employee Collaboration</a:t>
            </a:r>
          </a:p>
          <a:p>
            <a:pPr lvl="1"/>
            <a:r>
              <a:rPr lang="en-US" sz="2600" dirty="0"/>
              <a:t>Internal Communication Tools</a:t>
            </a:r>
          </a:p>
          <a:p>
            <a:pPr lvl="1"/>
            <a:r>
              <a:rPr lang="en-US" sz="2600" dirty="0"/>
              <a:t>Feedback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Market Research &amp; Sentiment Analysis</a:t>
            </a:r>
          </a:p>
          <a:p>
            <a:pPr lvl="1"/>
            <a:r>
              <a:rPr lang="en-US" sz="2600" dirty="0"/>
              <a:t>Social Listening</a:t>
            </a:r>
          </a:p>
          <a:p>
            <a:pPr lvl="1"/>
            <a:r>
              <a:rPr lang="en-US" sz="2600" dirty="0"/>
              <a:t>Product Reviews Analysis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Advertising &amp; Brand Management</a:t>
            </a:r>
          </a:p>
          <a:p>
            <a:pPr lvl="1"/>
            <a:r>
              <a:rPr lang="en-US" sz="2600" dirty="0"/>
              <a:t>Ad Comments</a:t>
            </a:r>
          </a:p>
          <a:p>
            <a:pPr lvl="1"/>
            <a:r>
              <a:rPr lang="en-US" sz="2600" dirty="0"/>
              <a:t>Band Sentiment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Public Events &amp; Conferences</a:t>
            </a:r>
          </a:p>
          <a:p>
            <a:pPr lvl="1"/>
            <a:r>
              <a:rPr lang="en-US" sz="2600" dirty="0"/>
              <a:t>Live Q&amp;A Sessions</a:t>
            </a:r>
          </a:p>
          <a:p>
            <a:pPr lvl="1"/>
            <a:r>
              <a:rPr lang="en-US" sz="2600" dirty="0"/>
              <a:t>Audience Interactions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Healthcare &amp; Mental Health Support Platforms</a:t>
            </a:r>
          </a:p>
          <a:p>
            <a:pPr lvl="1"/>
            <a:r>
              <a:rPr lang="en-US" sz="2600" dirty="0"/>
              <a:t>Support Forums</a:t>
            </a:r>
          </a:p>
          <a:p>
            <a:pPr lvl="1"/>
            <a:r>
              <a:rPr lang="en-US" sz="2600" dirty="0"/>
              <a:t>Mental Health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2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Challenges &amp;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Ethical Considerations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Limitations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69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Ethical Considerations </a:t>
            </a:r>
            <a:r>
              <a:rPr lang="en-US" sz="4900" dirty="0"/>
              <a:t>(slide 1 of 3)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3400"/>
            <a:ext cx="11353800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Bias &amp; Fairness</a:t>
            </a:r>
          </a:p>
          <a:p>
            <a:pPr lvl="1"/>
            <a:r>
              <a:rPr lang="en-US" dirty="0"/>
              <a:t>Data Bias: Ensure diverse and representative datasets</a:t>
            </a:r>
          </a:p>
          <a:p>
            <a:pPr lvl="1"/>
            <a:r>
              <a:rPr lang="en-US" dirty="0"/>
              <a:t>Algorithmic Bias: Regularly audit for biases</a:t>
            </a:r>
          </a:p>
          <a:p>
            <a:pPr lvl="1"/>
            <a:r>
              <a:rPr lang="en-US" dirty="0"/>
              <a:t>Fairness Testing: Regularly assess performance across different demographic groups</a:t>
            </a:r>
          </a:p>
          <a:p>
            <a:r>
              <a:rPr lang="en-US" dirty="0"/>
              <a:t>Transparency &amp; Accountability</a:t>
            </a:r>
          </a:p>
          <a:p>
            <a:pPr lvl="1"/>
            <a:r>
              <a:rPr lang="en-US" dirty="0" err="1"/>
              <a:t>Explainability</a:t>
            </a:r>
            <a:r>
              <a:rPr lang="en-US" dirty="0"/>
              <a:t>: Able to explain the “why” behind the model’s choices</a:t>
            </a:r>
          </a:p>
          <a:p>
            <a:pPr lvl="1"/>
            <a:r>
              <a:rPr lang="en-US" dirty="0"/>
              <a:t>Accountability: Define who is responsible</a:t>
            </a:r>
          </a:p>
          <a:p>
            <a:r>
              <a:rPr lang="en-US" dirty="0"/>
              <a:t>Freedom of Speech</a:t>
            </a:r>
          </a:p>
          <a:p>
            <a:pPr lvl="1"/>
            <a:r>
              <a:rPr lang="en-US" dirty="0"/>
              <a:t>Avoid Censorship: Balance removal of hate speech with preservation of free speech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User Privacy: Anonymize data</a:t>
            </a:r>
          </a:p>
          <a:p>
            <a:pPr lvl="1"/>
            <a:r>
              <a:rPr lang="en-US" dirty="0"/>
              <a:t>Data Security: Implement data security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340597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Ethical Considerations </a:t>
            </a:r>
            <a:r>
              <a:rPr lang="en-US" sz="4900" dirty="0"/>
              <a:t>(slide 2 of 3)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3400"/>
            <a:ext cx="11353800" cy="4351338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User Empowerment</a:t>
            </a:r>
          </a:p>
          <a:p>
            <a:pPr lvl="1"/>
            <a:r>
              <a:rPr lang="en-US" dirty="0"/>
              <a:t>Appeal Mechanisms: Provide users with the means to appeal content removals</a:t>
            </a:r>
          </a:p>
          <a:p>
            <a:pPr lvl="1"/>
            <a:r>
              <a:rPr lang="en-US" dirty="0"/>
              <a:t>Transparency: Provide information to the users that explains the process and reason for content removals</a:t>
            </a:r>
          </a:p>
          <a:p>
            <a:r>
              <a:rPr lang="en-US" dirty="0"/>
              <a:t>Continuous Improvement</a:t>
            </a:r>
          </a:p>
          <a:p>
            <a:pPr lvl="1"/>
            <a:r>
              <a:rPr lang="en-US" dirty="0"/>
              <a:t>Feedback: Establish feedback loops for users to report false positives/negatives; use feedback to improve the model</a:t>
            </a:r>
          </a:p>
          <a:p>
            <a:r>
              <a:rPr lang="en-US" dirty="0"/>
              <a:t>Legal Compliance</a:t>
            </a:r>
          </a:p>
          <a:p>
            <a:pPr lvl="1"/>
            <a:r>
              <a:rPr lang="en-US" dirty="0"/>
              <a:t>Compliance: Follow regional and international laws regarding hate speech, privacy, and data protection</a:t>
            </a:r>
          </a:p>
          <a:p>
            <a:r>
              <a:rPr lang="en-US" dirty="0"/>
              <a:t>Education &amp; Awareness</a:t>
            </a:r>
          </a:p>
          <a:p>
            <a:pPr lvl="1"/>
            <a:r>
              <a:rPr lang="en-US" dirty="0"/>
              <a:t>User Education: Inform users about the platform’s hate speech policies and reporting mechanisms</a:t>
            </a:r>
          </a:p>
          <a:p>
            <a:pPr lvl="1"/>
            <a:r>
              <a:rPr lang="en-US" dirty="0"/>
              <a:t>Staff Training: Train staff and moderators in recognizing hate speech and addressing it properly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238219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Ethical Considerations </a:t>
            </a:r>
            <a:r>
              <a:rPr lang="en-US" sz="4900" dirty="0"/>
              <a:t>(slide 3 of 3)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3400"/>
            <a:ext cx="11353800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Misclassification</a:t>
            </a:r>
          </a:p>
          <a:p>
            <a:pPr lvl="1"/>
            <a:r>
              <a:rPr lang="en-US" dirty="0"/>
              <a:t>False Positives/Negatives: Strive to minimize occurrence</a:t>
            </a:r>
          </a:p>
          <a:p>
            <a:r>
              <a:rPr lang="en-US" dirty="0"/>
              <a:t>Context Sensitivity</a:t>
            </a:r>
          </a:p>
          <a:p>
            <a:pPr lvl="1"/>
            <a:r>
              <a:rPr lang="en-US" dirty="0"/>
              <a:t>Understanding: Avoid misinterpretation of expressions by recognizing cultural nuances</a:t>
            </a:r>
          </a:p>
          <a:p>
            <a:r>
              <a:rPr lang="en-US" dirty="0"/>
              <a:t>Long-term Impact</a:t>
            </a:r>
          </a:p>
          <a:p>
            <a:pPr lvl="1"/>
            <a:r>
              <a:rPr lang="en-US" dirty="0"/>
              <a:t>Assessment: Regularly assess the real-world impact and evaluate effectiveness</a:t>
            </a:r>
          </a:p>
          <a:p>
            <a:r>
              <a:rPr lang="en-US" dirty="0"/>
              <a:t>Human Oversight</a:t>
            </a:r>
          </a:p>
          <a:p>
            <a:pPr lvl="1"/>
            <a:r>
              <a:rPr lang="en-US" dirty="0"/>
              <a:t>Moderation: Integrate human moderators alongside the automated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382076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Limitations </a:t>
            </a:r>
            <a:r>
              <a:rPr lang="en-US" sz="4400" dirty="0"/>
              <a:t>(slide 1 of 4)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Contextual Nuances</a:t>
            </a:r>
          </a:p>
          <a:p>
            <a:pPr lvl="1"/>
            <a:r>
              <a:rPr lang="en-US" dirty="0"/>
              <a:t>Misinterpretation: Models might struggle with sarcasm, humor, and cultural nuances</a:t>
            </a:r>
          </a:p>
          <a:p>
            <a:pPr lvl="1"/>
            <a:r>
              <a:rPr lang="en-US" dirty="0"/>
              <a:t>Situational Context: The same words might be hate speech in one context but not in another, which makes it challenging for the model to discern intent accurately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Data Bias: Models rely heavily on training data and can, therefore, inherit and perpetuate biases from the data</a:t>
            </a:r>
          </a:p>
          <a:p>
            <a:pPr lvl="1"/>
            <a:r>
              <a:rPr lang="en-US" dirty="0"/>
              <a:t>Data Scarcity: Gathering diverse and balanced datasets can be challenging, especially for underrepresented languages or cultures, which leads to reduced model accuracy for certain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261894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Limitations </a:t>
            </a:r>
            <a:r>
              <a:rPr lang="en-US" sz="4400" dirty="0"/>
              <a:t>(slide 2 of 4)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Dynamic Language Use</a:t>
            </a:r>
          </a:p>
          <a:p>
            <a:pPr lvl="1"/>
            <a:r>
              <a:rPr lang="en-US" dirty="0"/>
              <a:t>Evolving Language: Hate speech evolve rapidly with new slurs, symbols, and coded language; Models might struggle to keep up</a:t>
            </a:r>
          </a:p>
          <a:p>
            <a:r>
              <a:rPr lang="en-US" dirty="0"/>
              <a:t>Imbalanced Classes</a:t>
            </a:r>
          </a:p>
          <a:p>
            <a:pPr lvl="1"/>
            <a:r>
              <a:rPr lang="en-US" dirty="0"/>
              <a:t>Class Imbalance: Imbalanced datasets can lead to biased model predictions, favoring the majority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Overgeneralization</a:t>
            </a:r>
          </a:p>
          <a:p>
            <a:pPr lvl="1"/>
            <a:r>
              <a:rPr lang="en-US" dirty="0"/>
              <a:t>Overgeneralization of certain phrases or words as hate speech can lead to false positives, potentially restricting free speech</a:t>
            </a:r>
          </a:p>
          <a:p>
            <a:r>
              <a:rPr lang="en-US" dirty="0"/>
              <a:t>Adversarial Attacks</a:t>
            </a:r>
          </a:p>
          <a:p>
            <a:pPr lvl="1"/>
            <a:r>
              <a:rPr lang="en-US" dirty="0"/>
              <a:t>Adversarial Inputs: Malicious users can intentionally craft messages to bypass the detection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288167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Limitations </a:t>
            </a:r>
            <a:r>
              <a:rPr lang="en-US" sz="4400" dirty="0"/>
              <a:t>(slide 3 of 4)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47850"/>
            <a:ext cx="11353800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Language &amp; Cultural Variations</a:t>
            </a:r>
          </a:p>
          <a:p>
            <a:pPr lvl="1"/>
            <a:r>
              <a:rPr lang="en-US" dirty="0"/>
              <a:t>Multilingual Challenges: Hate speech detection across multiple languages and dialects can be complex</a:t>
            </a:r>
          </a:p>
          <a:p>
            <a:pPr lvl="1"/>
            <a:r>
              <a:rPr lang="en-US" dirty="0"/>
              <a:t>Cultural Sensitivity: Offensive language is relative to each culture, which poses challenges to creating a universally effective model</a:t>
            </a:r>
          </a:p>
          <a:p>
            <a:r>
              <a:rPr lang="en-US" dirty="0" err="1"/>
              <a:t>Explainability</a:t>
            </a:r>
            <a:endParaRPr lang="en-US" dirty="0"/>
          </a:p>
          <a:p>
            <a:pPr lvl="1"/>
            <a:r>
              <a:rPr lang="en-US" dirty="0"/>
              <a:t>Lack of Transparency: Complex models lack transparency, making it hard to explain the reason behind its choices</a:t>
            </a:r>
          </a:p>
          <a:p>
            <a:r>
              <a:rPr lang="en-US" dirty="0"/>
              <a:t>Dependency on Training Data</a:t>
            </a:r>
          </a:p>
          <a:p>
            <a:pPr lvl="1"/>
            <a:r>
              <a:rPr lang="en-US" dirty="0"/>
              <a:t>Specificity: Effectiveness is highly dependent on the quality and representativeness of the training data</a:t>
            </a:r>
          </a:p>
          <a:p>
            <a:r>
              <a:rPr lang="en-US" dirty="0"/>
              <a:t>Legal Constraints</a:t>
            </a:r>
          </a:p>
          <a:p>
            <a:pPr lvl="1"/>
            <a:r>
              <a:rPr lang="en-US" dirty="0"/>
              <a:t>Compliance: Legal definitions of hate speech vary, posing challenges for a universal model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81146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5A2-9E79-4E74-863F-EC6E80CB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FF6600"/>
                </a:solidFill>
              </a:rPr>
              <a:t>Project Overview</a:t>
            </a:r>
            <a:endParaRPr lang="en-US" sz="4000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FF6600"/>
                </a:solidFill>
              </a:rPr>
              <a:t>Background</a:t>
            </a:r>
            <a:endParaRPr lang="en-US" sz="4000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FF6600"/>
                </a:solidFill>
              </a:rPr>
              <a:t>Objectives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4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Limitations </a:t>
            </a:r>
            <a:r>
              <a:rPr lang="en-US" sz="4400" dirty="0"/>
              <a:t>(slide 4 of 4)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Impact on Free Speech</a:t>
            </a:r>
          </a:p>
          <a:p>
            <a:pPr lvl="1"/>
            <a:r>
              <a:rPr lang="en-US" dirty="0"/>
              <a:t>Balance: Overly aggressive content moderation can stifle legitimate discourse</a:t>
            </a:r>
          </a:p>
          <a:p>
            <a:r>
              <a:rPr lang="en-US" dirty="0"/>
              <a:t>User Perception</a:t>
            </a:r>
          </a:p>
          <a:p>
            <a:pPr lvl="1"/>
            <a:r>
              <a:rPr lang="en-US" dirty="0"/>
              <a:t>User Trust: The feeling of unfair censorship can erode trust and potentially drive users away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468610" y="6311900"/>
            <a:ext cx="3254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3760192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Improvements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Research Opportunities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4160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Improvements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Diverse Datasets</a:t>
            </a:r>
          </a:p>
          <a:p>
            <a:pPr lvl="1"/>
            <a:r>
              <a:rPr lang="en-US" dirty="0"/>
              <a:t>By incorporating datasets that include data from various cultural and regional groups, underrepresentation can be avoided</a:t>
            </a:r>
          </a:p>
          <a:p>
            <a:r>
              <a:rPr lang="en-US" dirty="0"/>
              <a:t>Enhance Model’s Interpretability</a:t>
            </a:r>
          </a:p>
          <a:p>
            <a:pPr lvl="1"/>
            <a:r>
              <a:rPr lang="en-US" dirty="0"/>
              <a:t>Understanding how the model works can build trust, ensure fairness, fulfill legal and ethical obligations, and foster human-AI collaboration</a:t>
            </a:r>
          </a:p>
          <a:p>
            <a:pPr lvl="1"/>
            <a:r>
              <a:rPr lang="en-US" dirty="0"/>
              <a:t>An interpretable model is more accountable, adaptable, and ethically sound</a:t>
            </a:r>
          </a:p>
          <a:p>
            <a:r>
              <a:rPr lang="en-US" dirty="0"/>
              <a:t>Address Specific Types of Hate Speech</a:t>
            </a:r>
          </a:p>
          <a:p>
            <a:pPr lvl="1"/>
            <a:r>
              <a:rPr lang="en-US" dirty="0"/>
              <a:t>Continued improvement can ensure the model can detect emerging forms of hate speech accurately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221895" y="6311900"/>
            <a:ext cx="1748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407048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Research Opportunities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3400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Multimodal Hate Speech Detection</a:t>
            </a:r>
          </a:p>
          <a:p>
            <a:pPr lvl="1"/>
            <a:r>
              <a:rPr lang="en-US" dirty="0"/>
              <a:t>Explore methods to detect hate speech in images and videos</a:t>
            </a:r>
          </a:p>
          <a:p>
            <a:r>
              <a:rPr lang="en-US" dirty="0"/>
              <a:t>Contextual Understanding</a:t>
            </a:r>
          </a:p>
          <a:p>
            <a:pPr lvl="1"/>
            <a:r>
              <a:rPr lang="en-US" dirty="0"/>
              <a:t>Sarcasm and irony are common in hate speech and challenging for detection models</a:t>
            </a:r>
          </a:p>
          <a:p>
            <a:pPr lvl="1"/>
            <a:r>
              <a:rPr lang="en-US" dirty="0"/>
              <a:t>Hate speech within specific cultural, political, or historical contexts </a:t>
            </a:r>
          </a:p>
          <a:p>
            <a:r>
              <a:rPr lang="en-US" dirty="0"/>
              <a:t>Cross-Lingual Hate Speech Detection</a:t>
            </a:r>
          </a:p>
          <a:p>
            <a:pPr lvl="1"/>
            <a:r>
              <a:rPr lang="en-US" dirty="0"/>
              <a:t>Language agnostic models can address the challenges of language-specific hate speech patterns</a:t>
            </a:r>
          </a:p>
          <a:p>
            <a:r>
              <a:rPr lang="en-US" dirty="0"/>
              <a:t>Real-Time Detection</a:t>
            </a:r>
          </a:p>
          <a:p>
            <a:pPr lvl="1"/>
            <a:r>
              <a:rPr lang="en-US" dirty="0"/>
              <a:t>Lightweight models could be made suitable for real-time hate speech detection in applications requiring immediate responses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221895" y="6311900"/>
            <a:ext cx="1748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9989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9109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Summary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Stakeholders can reap a lot of benefits from employing hate speech detection where applicable, leading to safer online communities</a:t>
            </a:r>
          </a:p>
          <a:p>
            <a:r>
              <a:rPr lang="en-US" dirty="0"/>
              <a:t>While there are many ethical concerns and limitations, there are steps that can be taken to mitigate and overcome them.</a:t>
            </a:r>
          </a:p>
          <a:p>
            <a:r>
              <a:rPr lang="en-US" dirty="0"/>
              <a:t>Research opportunities are abundant, many of which would bring even more benefits to the stakeholders.</a:t>
            </a:r>
          </a:p>
          <a:p>
            <a:r>
              <a:rPr lang="en-US" dirty="0"/>
              <a:t>Our model, which used </a:t>
            </a:r>
            <a:r>
              <a:rPr lang="en-US" dirty="0" err="1"/>
              <a:t>XLNet</a:t>
            </a:r>
            <a:r>
              <a:rPr lang="en-US" dirty="0"/>
              <a:t> as the base-model, was stable and performed well without overfitting.</a:t>
            </a:r>
          </a:p>
          <a:p>
            <a:r>
              <a:rPr lang="en-US" dirty="0"/>
              <a:t>If given the chance to proceed with larger datasets, we recommend using an ensemble method of model creation with </a:t>
            </a:r>
            <a:r>
              <a:rPr lang="en-US" dirty="0" err="1"/>
              <a:t>XLNet</a:t>
            </a:r>
            <a:r>
              <a:rPr lang="en-US" dirty="0"/>
              <a:t> as the base.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321603" y="6311900"/>
            <a:ext cx="1548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793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52D4-6B94-4190-A761-DF43E2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50" dirty="0"/>
              <a:t>Technical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5BCA-FE43-4FE6-B65C-B5EDB9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3186-7622-4CBA-84B3-CC7C48F07E50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Model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48701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Model Recommendation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recommend using </a:t>
            </a:r>
            <a:r>
              <a:rPr lang="en-US" dirty="0" err="1"/>
              <a:t>XLNet</a:t>
            </a:r>
            <a:r>
              <a:rPr lang="en-US" dirty="0"/>
              <a:t> as the base model for this hate speech detection project.</a:t>
            </a:r>
          </a:p>
          <a:p>
            <a:pPr lvl="1"/>
            <a:r>
              <a:rPr lang="en-US" dirty="0"/>
              <a:t>Our preliminary research model yielded good learning without overfitting, decent generalization to unseen data, and strong accuracy.</a:t>
            </a:r>
          </a:p>
          <a:p>
            <a:r>
              <a:rPr lang="en-US" dirty="0"/>
              <a:t>Combining the strengths of </a:t>
            </a:r>
            <a:r>
              <a:rPr lang="en-US" dirty="0" err="1"/>
              <a:t>XLNet</a:t>
            </a:r>
            <a:r>
              <a:rPr lang="en-US" dirty="0"/>
              <a:t> with other complementary models can enhance the overall performance and robustness of our hate detection system.</a:t>
            </a:r>
          </a:p>
          <a:p>
            <a:pPr lvl="1"/>
            <a:r>
              <a:rPr lang="en-US" dirty="0"/>
              <a:t>GPT-3 can offer additional insights into the context and structure of text</a:t>
            </a:r>
          </a:p>
          <a:p>
            <a:pPr lvl="1"/>
            <a:r>
              <a:rPr lang="en-US" dirty="0"/>
              <a:t>BERT can provide a more comprehensive understanding of the data</a:t>
            </a:r>
          </a:p>
          <a:p>
            <a:r>
              <a:rPr lang="en-US" dirty="0"/>
              <a:t>By leveraging its advanced capabilities, we can significantly improve the accuracy, reliability, and efficiency.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853337" y="6311900"/>
            <a:ext cx="248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Technical Proposal</a:t>
            </a:r>
          </a:p>
        </p:txBody>
      </p:sp>
    </p:spTree>
    <p:extLst>
      <p:ext uri="{BB962C8B-B14F-4D97-AF65-F5344CB8AC3E}">
        <p14:creationId xmlns:p14="http://schemas.microsoft.com/office/powerpoint/2010/main" val="2321997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91989-1D37-47CC-9648-6C57C37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317CC-AC18-42C2-AE11-C4630E9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8E687-7175-422B-A203-D7AC714F66A5}"/>
              </a:ext>
            </a:extLst>
          </p:cNvPr>
          <p:cNvSpPr/>
          <p:nvPr/>
        </p:nvSpPr>
        <p:spPr>
          <a:xfrm>
            <a:off x="6096000" y="6259810"/>
            <a:ext cx="438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References available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84262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r"/>
              </a:tabLst>
            </a:pPr>
            <a:r>
              <a:rPr lang="en-US" dirty="0"/>
              <a:t>Works Cited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400" b="1" dirty="0"/>
              <a:t>Data</a:t>
            </a:r>
          </a:p>
          <a:p>
            <a:pPr marL="457200" indent="-457200">
              <a:buNone/>
            </a:pPr>
            <a:r>
              <a:rPr lang="en-US" sz="2400" dirty="0"/>
              <a:t>Agarwal, Rahul. “Twitter hate speech.” </a:t>
            </a:r>
            <a:r>
              <a:rPr lang="en-US" sz="2400" i="1" dirty="0"/>
              <a:t>Kaggle</a:t>
            </a:r>
            <a:r>
              <a:rPr lang="en-US" sz="2400" dirty="0"/>
              <a:t>, 2018. </a:t>
            </a:r>
            <a:r>
              <a:rPr lang="en-US" sz="2400" dirty="0">
                <a:hlinkClick r:id="rId2"/>
              </a:rPr>
              <a:t>https://www.kaggle.com/datasets/vkrahul/twitter-hate-speech?select=train_E6oV3lV.csv</a:t>
            </a:r>
            <a:endParaRPr lang="en-US" sz="2400" dirty="0"/>
          </a:p>
          <a:p>
            <a:pPr marL="457200" indent="-457200">
              <a:buNone/>
            </a:pPr>
            <a:r>
              <a:rPr lang="en-US" sz="2400" b="1" dirty="0"/>
              <a:t>Literature</a:t>
            </a:r>
          </a:p>
          <a:p>
            <a:pPr marL="457200" indent="-457200">
              <a:buNone/>
            </a:pPr>
            <a:r>
              <a:rPr lang="en-US" sz="2400" dirty="0" err="1"/>
              <a:t>Feerst</a:t>
            </a:r>
            <a:r>
              <a:rPr lang="en-US" sz="2400" dirty="0"/>
              <a:t>, Alex. “The Use of AI in Online Content Moderation.” </a:t>
            </a:r>
            <a:r>
              <a:rPr lang="en-US" sz="2400" i="1" dirty="0"/>
              <a:t>American Enterprise Institute</a:t>
            </a:r>
            <a:r>
              <a:rPr lang="en-US" sz="2400" dirty="0"/>
              <a:t>, Sept. 2022. </a:t>
            </a:r>
            <a:r>
              <a:rPr lang="en-US" sz="2400" dirty="0">
                <a:hlinkClick r:id="rId3"/>
              </a:rPr>
              <a:t>https://platforms.aei.org/the-use-of-ai-in-online-content-moderation/</a:t>
            </a:r>
            <a:endParaRPr lang="en-US" sz="2400" dirty="0"/>
          </a:p>
          <a:p>
            <a:pPr marL="465138" indent="-465138">
              <a:buNone/>
            </a:pPr>
            <a:r>
              <a:rPr lang="en-US" sz="2400" dirty="0"/>
              <a:t>“Stormfront.” </a:t>
            </a:r>
            <a:r>
              <a:rPr lang="en-US" sz="2400" i="1" dirty="0"/>
              <a:t>Southern Poverty Law Center</a:t>
            </a:r>
            <a:r>
              <a:rPr lang="en-US" sz="2400" dirty="0"/>
              <a:t>. </a:t>
            </a:r>
            <a:r>
              <a:rPr lang="en-US" sz="2400" dirty="0">
                <a:hlinkClick r:id="rId4"/>
              </a:rPr>
              <a:t>https://www.splcenter.org/fighting-hate/extremist-files/group/stormfront</a:t>
            </a:r>
            <a:endParaRPr lang="en-US" sz="2400" dirty="0"/>
          </a:p>
          <a:p>
            <a:pPr marL="465138" indent="-465138">
              <a:buNone/>
            </a:pPr>
            <a:r>
              <a:rPr lang="en-US" sz="2400" dirty="0"/>
              <a:t>Yang, Dai, et al. “</a:t>
            </a:r>
            <a:r>
              <a:rPr lang="en-US" sz="2400" dirty="0" err="1"/>
              <a:t>XLNet</a:t>
            </a:r>
            <a:r>
              <a:rPr lang="en-US" sz="2400" dirty="0"/>
              <a:t>: Generalized Autoregressive Pretraining for Language Understanding.” </a:t>
            </a:r>
            <a:r>
              <a:rPr lang="en-US" sz="2400" i="1" dirty="0"/>
              <a:t>Cornell University</a:t>
            </a:r>
            <a:r>
              <a:rPr lang="en-US" sz="2400" dirty="0"/>
              <a:t>, June 2019.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226919" y="6311900"/>
            <a:ext cx="173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Introduction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01F522-B398-44A1-8334-DBCABB2EB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481000"/>
              </p:ext>
            </p:extLst>
          </p:nvPr>
        </p:nvGraphicFramePr>
        <p:xfrm>
          <a:off x="838200" y="1780301"/>
          <a:ext cx="10515600" cy="414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24159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039653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24763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19340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326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Hate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Direct and indirect harm to groups and individuals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Violence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Intimidation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Discrimination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Vilification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Degradation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Insult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Social division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Impaired free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Government organizations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Online platforms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Brands and advertisers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Identifying and remedying hate speech has become infeasible for human moderators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Scale too large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Content can harm moderators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Transformer models leverage deep learning to identify and classify hate speech 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Rate is faster than human moderators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Improves safety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Saves money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2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6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Background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Hate speech online dates to 1995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“Stormfront”</a:t>
            </a:r>
            <a:r>
              <a:rPr lang="en-US" sz="2000" dirty="0"/>
              <a:t>)</a:t>
            </a:r>
          </a:p>
          <a:p>
            <a:pPr lvl="1"/>
            <a:r>
              <a:rPr lang="en-US" sz="2800" dirty="0"/>
              <a:t>Stormfront, white-nationalist forum website</a:t>
            </a:r>
          </a:p>
          <a:p>
            <a:pPr lvl="2"/>
            <a:r>
              <a:rPr lang="en-US" sz="2400" dirty="0"/>
              <a:t>Ku Klux Klan and Neo-Nazism at center</a:t>
            </a:r>
          </a:p>
          <a:p>
            <a:pPr lvl="2"/>
            <a:r>
              <a:rPr lang="en-US" sz="2400" dirty="0"/>
              <a:t>Explicit slurs and symbolism banned to make hate speech more subtle, coded</a:t>
            </a:r>
          </a:p>
          <a:p>
            <a:pPr lvl="2"/>
            <a:r>
              <a:rPr lang="en-US" sz="2400" dirty="0"/>
              <a:t>Almost 100 murders linked to Stormfront members</a:t>
            </a:r>
          </a:p>
          <a:p>
            <a:pPr lvl="2"/>
            <a:r>
              <a:rPr lang="en-US" sz="2400" dirty="0"/>
              <a:t>Site removed in 2017</a:t>
            </a:r>
          </a:p>
          <a:p>
            <a:r>
              <a:rPr lang="en-US" dirty="0"/>
              <a:t>Today, the scale has grown to an unmanageable amount for humans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Feerst</a:t>
            </a:r>
            <a:r>
              <a:rPr lang="en-US" sz="2000" dirty="0"/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dirty="0"/>
              <a:t>500 million Tweets a day </a:t>
            </a:r>
          </a:p>
          <a:p>
            <a:pPr lvl="1"/>
            <a:r>
              <a:rPr lang="en-US" dirty="0"/>
              <a:t>&gt; 50 billion photos on Instagram </a:t>
            </a:r>
          </a:p>
          <a:p>
            <a:pPr lvl="1"/>
            <a:r>
              <a:rPr lang="en-US" dirty="0"/>
              <a:t>&gt; 700,000 hours of video a day on YouTube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226919" y="6311900"/>
            <a:ext cx="173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450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Objectives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86" y="1803400"/>
            <a:ext cx="11127828" cy="4351338"/>
          </a:xfrm>
        </p:spPr>
        <p:txBody>
          <a:bodyPr/>
          <a:lstStyle/>
          <a:p>
            <a:r>
              <a:rPr lang="en-US" b="1" dirty="0"/>
              <a:t>Accurate Identifications</a:t>
            </a:r>
          </a:p>
          <a:p>
            <a:pPr lvl="1"/>
            <a:r>
              <a:rPr lang="en-US" dirty="0"/>
              <a:t>Develop deep learning model to accurately identify hate speech in online content</a:t>
            </a:r>
          </a:p>
          <a:p>
            <a:pPr lvl="2"/>
            <a:r>
              <a:rPr lang="en-US" dirty="0"/>
              <a:t>Transformer architecture</a:t>
            </a:r>
          </a:p>
          <a:p>
            <a:pPr lvl="2"/>
            <a:r>
              <a:rPr lang="en-US" dirty="0"/>
              <a:t>Twitter data</a:t>
            </a:r>
          </a:p>
          <a:p>
            <a:r>
              <a:rPr lang="en-US" b="1" dirty="0"/>
              <a:t>Mitigation and Prevention</a:t>
            </a:r>
          </a:p>
          <a:p>
            <a:pPr lvl="1"/>
            <a:r>
              <a:rPr lang="en-US" dirty="0"/>
              <a:t>Enable timely content moderation on digital platforms</a:t>
            </a:r>
          </a:p>
          <a:p>
            <a:r>
              <a:rPr lang="en-US" b="1" dirty="0"/>
              <a:t>Enhance User Experience</a:t>
            </a:r>
          </a:p>
          <a:p>
            <a:pPr lvl="1"/>
            <a:r>
              <a:rPr lang="en-US" dirty="0"/>
              <a:t>Create safer, more inclusive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5226919" y="6311900"/>
            <a:ext cx="173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64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E3322-A62E-46A2-BA57-85D9EE82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C382B6-63C1-4BB9-A990-9CE0D34F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2628900"/>
            <a:ext cx="4736205" cy="16002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B535A-14A1-4DF2-905A-A8F934397AEF}"/>
              </a:ext>
            </a:extLst>
          </p:cNvPr>
          <p:cNvSpPr txBox="1">
            <a:spLocks/>
          </p:cNvSpPr>
          <p:nvPr/>
        </p:nvSpPr>
        <p:spPr>
          <a:xfrm>
            <a:off x="6248399" y="992188"/>
            <a:ext cx="5658197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Challenges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6600"/>
                </a:solidFill>
              </a:rPr>
              <a:t>Gains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80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Challenges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86" y="1803400"/>
            <a:ext cx="11127828" cy="4351338"/>
          </a:xfrm>
        </p:spPr>
        <p:txBody>
          <a:bodyPr/>
          <a:lstStyle/>
          <a:p>
            <a:r>
              <a:rPr lang="en-US" b="1" dirty="0"/>
              <a:t>False Positives</a:t>
            </a:r>
          </a:p>
          <a:p>
            <a:pPr lvl="1"/>
            <a:r>
              <a:rPr lang="en-US" dirty="0"/>
              <a:t>Overly aggressive detection may restrict free expression</a:t>
            </a:r>
          </a:p>
          <a:p>
            <a:r>
              <a:rPr lang="en-US" b="1" dirty="0"/>
              <a:t>Algorithmic Bias</a:t>
            </a:r>
          </a:p>
          <a:p>
            <a:pPr lvl="1"/>
            <a:r>
              <a:rPr lang="en-US" dirty="0"/>
              <a:t>Model may inadvertently target certain groups unfairly</a:t>
            </a:r>
          </a:p>
          <a:p>
            <a:r>
              <a:rPr lang="en-US" b="1" dirty="0"/>
              <a:t>Political Implications</a:t>
            </a:r>
          </a:p>
          <a:p>
            <a:pPr lvl="1"/>
            <a:r>
              <a:rPr lang="en-US" dirty="0"/>
              <a:t>Instantiating detection may incense political tensions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792700" y="6311900"/>
            <a:ext cx="2606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0576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0B1-1798-4CD7-ABFE-43CF0496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/>
              <a:t>Gains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FAE6E60-44BA-43CE-8B26-F329937D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86" y="1803400"/>
            <a:ext cx="11127828" cy="4351338"/>
          </a:xfrm>
        </p:spPr>
        <p:txBody>
          <a:bodyPr/>
          <a:lstStyle/>
          <a:p>
            <a:r>
              <a:rPr lang="en-US" b="1" dirty="0"/>
              <a:t>Safer Online Spaces</a:t>
            </a:r>
          </a:p>
          <a:p>
            <a:pPr lvl="1"/>
            <a:r>
              <a:rPr lang="en-US" dirty="0"/>
              <a:t>Fosters more positive digital experience for users</a:t>
            </a:r>
          </a:p>
          <a:p>
            <a:r>
              <a:rPr lang="en-US" b="1" dirty="0"/>
              <a:t>Compliance</a:t>
            </a:r>
          </a:p>
          <a:p>
            <a:pPr lvl="1"/>
            <a:r>
              <a:rPr lang="en-US" dirty="0"/>
              <a:t>Online platforms can comply with regulations and community standards</a:t>
            </a:r>
          </a:p>
          <a:p>
            <a:r>
              <a:rPr lang="en-US" b="1" dirty="0"/>
              <a:t>Brand Reputation</a:t>
            </a:r>
          </a:p>
          <a:p>
            <a:pPr lvl="1"/>
            <a:r>
              <a:rPr lang="en-US" dirty="0"/>
              <a:t>Cleaner online environment</a:t>
            </a:r>
          </a:p>
          <a:p>
            <a:pPr lvl="1"/>
            <a:r>
              <a:rPr lang="en-US" dirty="0"/>
              <a:t>Reputation protection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B9DB-A3C1-4D0D-AC87-1567BC0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F20E-5D25-41A7-BD31-CD7783E1270B}"/>
              </a:ext>
            </a:extLst>
          </p:cNvPr>
          <p:cNvSpPr/>
          <p:nvPr/>
        </p:nvSpPr>
        <p:spPr>
          <a:xfrm>
            <a:off x="4792700" y="6311900"/>
            <a:ext cx="2606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3474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5AAF8C4-CB39-41F3-AB96-3061E808E4CB}" vid="{18E9773B-F818-45C3-A2D2-29993BAD94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1412</TotalTime>
  <Words>2038</Words>
  <Application>Microsoft Office PowerPoint</Application>
  <PresentationFormat>Widescreen</PresentationFormat>
  <Paragraphs>423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PowerPoint Presentation</vt:lpstr>
      <vt:lpstr>Agenda</vt:lpstr>
      <vt:lpstr>Introduction</vt:lpstr>
      <vt:lpstr>Project Overview</vt:lpstr>
      <vt:lpstr>Background</vt:lpstr>
      <vt:lpstr>Objectives</vt:lpstr>
      <vt:lpstr>Problem Statement</vt:lpstr>
      <vt:lpstr>Challenges</vt:lpstr>
      <vt:lpstr>Gains</vt:lpstr>
      <vt:lpstr>Methodology</vt:lpstr>
      <vt:lpstr>Data Collection</vt:lpstr>
      <vt:lpstr>Data Preprocessing</vt:lpstr>
      <vt:lpstr>Model - XLNet</vt:lpstr>
      <vt:lpstr>Training</vt:lpstr>
      <vt:lpstr>Evaluation</vt:lpstr>
      <vt:lpstr>Results</vt:lpstr>
      <vt:lpstr>Performance (averages over 10 epochs)</vt:lpstr>
      <vt:lpstr>Performance (averages over 10 epochs)</vt:lpstr>
      <vt:lpstr>Business Implications</vt:lpstr>
      <vt:lpstr>Benefits</vt:lpstr>
      <vt:lpstr>Use Cases (slide 1 of 2)</vt:lpstr>
      <vt:lpstr>Use Cases (slide 2 of 2)</vt:lpstr>
      <vt:lpstr>Challenges &amp; Limitations</vt:lpstr>
      <vt:lpstr>Ethical Considerations (slide 1 of 3)</vt:lpstr>
      <vt:lpstr>Ethical Considerations (slide 2 of 3)</vt:lpstr>
      <vt:lpstr>Ethical Considerations (slide 3 of 3)</vt:lpstr>
      <vt:lpstr>Limitations (slide 1 of 4)</vt:lpstr>
      <vt:lpstr>Limitations (slide 2 of 4)</vt:lpstr>
      <vt:lpstr>Limitations (slide 3 of 4)</vt:lpstr>
      <vt:lpstr>Limitations (slide 4 of 4)</vt:lpstr>
      <vt:lpstr>Future Work</vt:lpstr>
      <vt:lpstr>Improvements</vt:lpstr>
      <vt:lpstr>Research Opportunities</vt:lpstr>
      <vt:lpstr>Conclusion</vt:lpstr>
      <vt:lpstr>Summary</vt:lpstr>
      <vt:lpstr>Technical Proposal</vt:lpstr>
      <vt:lpstr>Model Recommendation</vt:lpstr>
      <vt:lpstr>Thank You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Hwang</dc:creator>
  <cp:lastModifiedBy>Siobhan Hwang</cp:lastModifiedBy>
  <cp:revision>125</cp:revision>
  <dcterms:created xsi:type="dcterms:W3CDTF">2023-08-19T14:48:29Z</dcterms:created>
  <dcterms:modified xsi:type="dcterms:W3CDTF">2023-10-17T03:22:16Z</dcterms:modified>
</cp:coreProperties>
</file>