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6" r:id="rId2"/>
    <p:sldId id="269" r:id="rId3"/>
    <p:sldId id="270" r:id="rId4"/>
    <p:sldId id="273" r:id="rId5"/>
    <p:sldId id="274" r:id="rId6"/>
    <p:sldId id="271" r:id="rId7"/>
    <p:sldId id="292" r:id="rId8"/>
    <p:sldId id="335" r:id="rId9"/>
    <p:sldId id="311" r:id="rId10"/>
    <p:sldId id="312" r:id="rId11"/>
    <p:sldId id="313" r:id="rId12"/>
    <p:sldId id="314" r:id="rId13"/>
    <p:sldId id="315" r:id="rId14"/>
    <p:sldId id="316" r:id="rId15"/>
    <p:sldId id="281" r:id="rId16"/>
    <p:sldId id="309" r:id="rId17"/>
    <p:sldId id="310" r:id="rId18"/>
    <p:sldId id="332" r:id="rId19"/>
    <p:sldId id="333" r:id="rId20"/>
    <p:sldId id="268" r:id="rId21"/>
    <p:sldId id="317" r:id="rId22"/>
    <p:sldId id="318" r:id="rId23"/>
    <p:sldId id="319" r:id="rId24"/>
    <p:sldId id="320" r:id="rId25"/>
    <p:sldId id="296" r:id="rId26"/>
    <p:sldId id="321" r:id="rId27"/>
    <p:sldId id="322" r:id="rId28"/>
    <p:sldId id="323" r:id="rId29"/>
    <p:sldId id="324" r:id="rId30"/>
    <p:sldId id="301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4" r:id="rId39"/>
    <p:sldId id="33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6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9326D-4D12-48D9-B725-3EA92DBB0C5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F6868-0985-4F17-B6E9-B8B3991E3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7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46" y="-617799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2600940" y="2182505"/>
            <a:ext cx="6990119" cy="2492990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6600"/>
                </a:solidFill>
                <a:latin typeface="+mj-lt"/>
              </a:rPr>
              <a:t>PINK CAB or YELLOW CAB ?</a:t>
            </a:r>
          </a:p>
          <a:p>
            <a:r>
              <a:rPr lang="en-US" sz="4000" dirty="0"/>
              <a:t>	 </a:t>
            </a:r>
          </a:p>
          <a:p>
            <a:endParaRPr lang="en-US" sz="4000" dirty="0"/>
          </a:p>
          <a:p>
            <a:endParaRPr 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CB2D5C-989F-7782-675B-0DF0F9B5FB95}"/>
              </a:ext>
            </a:extLst>
          </p:cNvPr>
          <p:cNvSpPr txBox="1"/>
          <p:nvPr/>
        </p:nvSpPr>
        <p:spPr>
          <a:xfrm>
            <a:off x="561315" y="5106154"/>
            <a:ext cx="5975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+mj-lt"/>
              </a:rPr>
              <a:t>ANALYSIS BY: ANDREW O’DRAIN</a:t>
            </a:r>
          </a:p>
          <a:p>
            <a:r>
              <a:rPr lang="en-US" sz="2400" dirty="0">
                <a:solidFill>
                  <a:schemeClr val="accent2"/>
                </a:solidFill>
                <a:latin typeface="+mj-lt"/>
              </a:rPr>
              <a:t>DATE: 08-21-2023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330661" y="5139770"/>
            <a:ext cx="753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 DOMINATED REVENUES IN ALL STATES EXCEPT IN TENNESSEE OVER THE PAST THREE YEARS </a:t>
            </a:r>
          </a:p>
        </p:txBody>
      </p:sp>
      <p:pic>
        <p:nvPicPr>
          <p:cNvPr id="12" name="Picture 11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047F406D-F8AF-D740-3217-5DDB4192C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78" y="539332"/>
            <a:ext cx="6656243" cy="42703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7241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260104" y="3156569"/>
            <a:ext cx="5386086" cy="15161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4" y="5324436"/>
            <a:ext cx="6583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 DOMINATES REVENUES IN ALL CITIES EXCEPT SACREMENTO &amp; NASHVILLE</a:t>
            </a:r>
          </a:p>
          <a:p>
            <a:pPr algn="ctr"/>
            <a:endParaRPr lang="en-US" dirty="0"/>
          </a:p>
        </p:txBody>
      </p:sp>
      <p:pic>
        <p:nvPicPr>
          <p:cNvPr id="6" name="Picture 5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D0802449-AA1E-2C33-0AE8-363F197F1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01" y="539332"/>
            <a:ext cx="6656243" cy="42703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142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3DF110-58BF-49B3-D411-C21D84721C66}"/>
              </a:ext>
            </a:extLst>
          </p:cNvPr>
          <p:cNvSpPr txBox="1"/>
          <p:nvPr/>
        </p:nvSpPr>
        <p:spPr>
          <a:xfrm>
            <a:off x="1270539" y="4736260"/>
            <a:ext cx="965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 HAD 489% MORE COSTS THAN PINK CAB FROM 2016 UNTIL THE END OF 2018</a:t>
            </a:r>
          </a:p>
        </p:txBody>
      </p:sp>
      <p:pic>
        <p:nvPicPr>
          <p:cNvPr id="6" name="Picture 5" descr="A graph of a bar chart">
            <a:extLst>
              <a:ext uri="{FF2B5EF4-FFF2-40B4-BE49-F238E27FC236}">
                <a16:creationId xmlns:a16="http://schemas.microsoft.com/office/drawing/2014/main" id="{B0075E4B-07F9-36BD-6AB0-8A651CAAC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182" y="587490"/>
            <a:ext cx="4655211" cy="37055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  <p:pic>
        <p:nvPicPr>
          <p:cNvPr id="7" name="Picture 6" descr="A chart with yellow and pink bars&#10;&#10;Description automatically generated">
            <a:extLst>
              <a:ext uri="{FF2B5EF4-FFF2-40B4-BE49-F238E27FC236}">
                <a16:creationId xmlns:a16="http://schemas.microsoft.com/office/drawing/2014/main" id="{60C14FC3-6D2A-F832-B61D-4F798A0E1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21" y="587490"/>
            <a:ext cx="4655211" cy="37055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681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260104" y="3156569"/>
            <a:ext cx="5386086" cy="15161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4" y="5103026"/>
            <a:ext cx="658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 HAS HIGHER COSTS IN ALL STATES BUT TENESSEE</a:t>
            </a:r>
          </a:p>
        </p:txBody>
      </p:sp>
      <p:pic>
        <p:nvPicPr>
          <p:cNvPr id="12" name="Picture 11" descr="A graph of a graph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4C28A8B8-5231-AC51-AA4C-46C14816D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14" y="539332"/>
            <a:ext cx="6656242" cy="42703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874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260104" y="3156569"/>
            <a:ext cx="5386086" cy="15161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4" y="4908458"/>
            <a:ext cx="6583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OUT OF EVERY DOLLAR OF REVENUE YELLOW CAB SPENDS .65c TO COVER COSTS WHILE PINK CAB SPENDS .80c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 MANAGES THEIR COSTS BETTER THAN PINK CAB</a:t>
            </a:r>
          </a:p>
        </p:txBody>
      </p:sp>
      <p:pic>
        <p:nvPicPr>
          <p:cNvPr id="6" name="Picture 5" descr="A graph of a number of cities">
            <a:extLst>
              <a:ext uri="{FF2B5EF4-FFF2-40B4-BE49-F238E27FC236}">
                <a16:creationId xmlns:a16="http://schemas.microsoft.com/office/drawing/2014/main" id="{F1FEF00C-5F17-D55E-3AD8-5906D16E3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79" y="539332"/>
            <a:ext cx="6656242" cy="42703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9470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5" name="Picture 14" descr="A graph of a company that has been increasing&#10;&#10;Description automatically generated">
            <a:extLst>
              <a:ext uri="{FF2B5EF4-FFF2-40B4-BE49-F238E27FC236}">
                <a16:creationId xmlns:a16="http://schemas.microsoft.com/office/drawing/2014/main" id="{064E8981-6E1E-43F1-6198-7DC0248A2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84" y="539331"/>
            <a:ext cx="4655212" cy="37055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pic>
        <p:nvPicPr>
          <p:cNvPr id="13" name="Picture 12" descr="A graph with numbers and lines">
            <a:extLst>
              <a:ext uri="{FF2B5EF4-FFF2-40B4-BE49-F238E27FC236}">
                <a16:creationId xmlns:a16="http://schemas.microsoft.com/office/drawing/2014/main" id="{A19ADCAF-CE67-F04D-249D-1E0248A77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761" y="539332"/>
            <a:ext cx="4655212" cy="37055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3DF110-58BF-49B3-D411-C21D84721C66}"/>
              </a:ext>
            </a:extLst>
          </p:cNvPr>
          <p:cNvSpPr txBox="1"/>
          <p:nvPr/>
        </p:nvSpPr>
        <p:spPr>
          <a:xfrm>
            <a:off x="4061649" y="4526877"/>
            <a:ext cx="3959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 KEEPS .35c OUT OF EVERY DOLLAR GENERATED WHILE PINK CAB KEEPS .20c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 IS OVERALL MORE PROFITABLE THAN PINK CAB</a:t>
            </a:r>
          </a:p>
        </p:txBody>
      </p:sp>
    </p:spTree>
    <p:extLst>
      <p:ext uri="{BB962C8B-B14F-4D97-AF65-F5344CB8AC3E}">
        <p14:creationId xmlns:p14="http://schemas.microsoft.com/office/powerpoint/2010/main" val="1151181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pic>
        <p:nvPicPr>
          <p:cNvPr id="6" name="Picture 5" descr="A graph of a graph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9588EBB9-C50B-420E-EDAA-466B19C8D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78" y="539332"/>
            <a:ext cx="6656243" cy="42703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767878" y="5165088"/>
            <a:ext cx="658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 DOMINATES PROFITS IN ALL STATES</a:t>
            </a:r>
          </a:p>
        </p:txBody>
      </p:sp>
    </p:spTree>
    <p:extLst>
      <p:ext uri="{BB962C8B-B14F-4D97-AF65-F5344CB8AC3E}">
        <p14:creationId xmlns:p14="http://schemas.microsoft.com/office/powerpoint/2010/main" val="2103702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4" y="5324436"/>
            <a:ext cx="658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 DOMINATES PROFITS IN ALL CITIES</a:t>
            </a:r>
          </a:p>
        </p:txBody>
      </p:sp>
      <p:pic>
        <p:nvPicPr>
          <p:cNvPr id="12" name="Picture 11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9C1A5469-DC0F-D64B-AF8B-A2D4983ED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157" y="539332"/>
            <a:ext cx="6656243" cy="42703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6299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602026" y="4403682"/>
            <a:ext cx="6583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CAB’S INDIVIDUAL PROFIT MARGINS ARE TIGHTLY CLUSTERED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IMPLYING AN EFFICIENT OPERATION</a:t>
            </a:r>
          </a:p>
        </p:txBody>
      </p:sp>
      <p:pic>
        <p:nvPicPr>
          <p:cNvPr id="13" name="Picture 12" descr="A black and yellow sound waves&#10;&#10;Description automatically generated">
            <a:extLst>
              <a:ext uri="{FF2B5EF4-FFF2-40B4-BE49-F238E27FC236}">
                <a16:creationId xmlns:a16="http://schemas.microsoft.com/office/drawing/2014/main" id="{D6CA60FA-8092-E3A8-5DA0-10B73900DA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36" y="539332"/>
            <a:ext cx="8950498" cy="34778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9837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602026" y="4254884"/>
            <a:ext cx="6583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PINK CAB’S INDIVIDUAL PROFIT MARGINS ARE LESS TIGHTLY CLUSTERED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IMPLYING A LESS EFFICIENT OPERATION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NOTE: LOOSE SCATTER IS NOT STRICTLY DUE TO SAMPLE SIZE</a:t>
            </a:r>
          </a:p>
          <a:p>
            <a:pPr algn="ctr"/>
            <a:endParaRPr lang="en-US" dirty="0"/>
          </a:p>
        </p:txBody>
      </p:sp>
      <p:pic>
        <p:nvPicPr>
          <p:cNvPr id="12" name="Picture 11" descr="A black and pink speckled lines&#10;&#10;Description automatically generated with medium confidence">
            <a:extLst>
              <a:ext uri="{FF2B5EF4-FFF2-40B4-BE49-F238E27FC236}">
                <a16:creationId xmlns:a16="http://schemas.microsoft.com/office/drawing/2014/main" id="{79D20C90-1886-84FD-74E6-298C6D3BE4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36" y="539333"/>
            <a:ext cx="8967025" cy="345324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737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2330867" y="2330866"/>
            <a:ext cx="6858002" cy="2196269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800" b="1" dirty="0">
                <a:solidFill>
                  <a:srgbClr val="FF6600"/>
                </a:solidFill>
              </a:rPr>
              <a:t>EXECUTIVE</a:t>
            </a:r>
            <a:br>
              <a:rPr lang="en-US" sz="2800" b="1" dirty="0">
                <a:solidFill>
                  <a:srgbClr val="FF6600"/>
                </a:solidFill>
              </a:rPr>
            </a:br>
            <a:r>
              <a:rPr lang="en-US" sz="2800" b="1" dirty="0">
                <a:solidFill>
                  <a:srgbClr val="FF6600"/>
                </a:solidFill>
              </a:rPr>
              <a:t>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691798B-921A-E989-AEA5-425EE9BAF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0213" y="149536"/>
            <a:ext cx="9144000" cy="6413633"/>
          </a:xfrm>
        </p:spPr>
        <p:txBody>
          <a:bodyPr>
            <a:normAutofit lnSpcReduction="10000"/>
          </a:bodyPr>
          <a:lstStyle/>
          <a:p>
            <a:pPr algn="l"/>
            <a:endParaRPr lang="en-US" sz="1800" b="1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700" b="1" dirty="0"/>
              <a:t>AN AD-HOC ANALYSIS OF </a:t>
            </a:r>
            <a:r>
              <a:rPr lang="en-US" sz="1600" b="1" dirty="0"/>
              <a:t>PINK &amp; YELLOW CAB YIELDED INTERESTING &amp; USEFUL INSIGHTS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700" b="1" dirty="0"/>
              <a:t>KEY FINDINGS:</a:t>
            </a:r>
          </a:p>
          <a:p>
            <a:pPr lvl="1" algn="l"/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YELLOW CABS PROFIT MARGINS ARE MUCH LARGER AND TIGHTER THAN PINKS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YELLOW CAB SEEMS TO LEAN IN CUSTOMER RECIDIVISM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PRICING SEEMS TO BE THE LARGEST CONTRIBUTOR TO YELLOW CAB’S HIGHER PROFIT SHARE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YELLOW CAB MIGHT BE ABLE TO CHARGE HIGHER PRICES DUE TO BRANDING FACTORS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PROFITS FOR BOTH PINK &amp; YELLOW CAB COMPANIES FOLLOW A PREDICTABLE SEASONAL CYCLE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PROFITS FOR BOTH COMPANIES HIT ALL-TIME LOWS IN JANUARY OF 2018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THE PROFIT TREND FOR BOTH COMPANIES IS NEGATIVE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MORE RESEARCH OVER A LONGER TIMEFRAME WOULD BE BENEFICIAL</a:t>
            </a:r>
          </a:p>
          <a:p>
            <a:pPr algn="l"/>
            <a:endParaRPr lang="en-US" sz="16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700" b="1" dirty="0"/>
              <a:t>THESE INSIGHTS WILL AID ‘XYZ’ IN MAKING A FINAL DECISION ON WHICH COMPANY TO ACQUIRE</a:t>
            </a:r>
          </a:p>
          <a:p>
            <a:pPr algn="l"/>
            <a:endParaRPr lang="en-US" sz="16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700" b="1" dirty="0"/>
              <a:t>DATA THAT WAS UTILIZED?</a:t>
            </a:r>
          </a:p>
          <a:p>
            <a:pPr algn="l"/>
            <a:endParaRPr lang="en-US" sz="1600" b="1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CAB COMPANY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CITY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CUSTOMER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TRANSACTION</a:t>
            </a:r>
          </a:p>
          <a:p>
            <a:pPr lvl="1" algn="l"/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l"/>
            <a:endParaRPr lang="en-US" sz="1600" dirty="0"/>
          </a:p>
          <a:p>
            <a:pPr lvl="1" algn="l"/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2" algn="l"/>
            <a:endParaRPr lang="en-US" sz="12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81472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br>
              <a:rPr lang="en-US" sz="5400" b="1" dirty="0">
                <a:solidFill>
                  <a:srgbClr val="FF6600"/>
                </a:solidFill>
              </a:rPr>
            </a:br>
            <a:br>
              <a:rPr lang="en-US" sz="5400" b="1" dirty="0">
                <a:solidFill>
                  <a:srgbClr val="FF6600"/>
                </a:solidFill>
              </a:rPr>
            </a:br>
            <a:br>
              <a:rPr lang="en-US" sz="5400" b="1" dirty="0">
                <a:solidFill>
                  <a:srgbClr val="FF6600"/>
                </a:solidFill>
              </a:rPr>
            </a:br>
            <a:br>
              <a:rPr lang="en-US" sz="5400" b="1" dirty="0">
                <a:solidFill>
                  <a:srgbClr val="FF6600"/>
                </a:solidFill>
              </a:rPr>
            </a:br>
            <a:r>
              <a:rPr lang="en-US" sz="3200" b="1" dirty="0">
                <a:solidFill>
                  <a:srgbClr val="FF6600"/>
                </a:solidFill>
              </a:rPr>
              <a:t>RIDERSHIP &amp; RECIDIVISM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8" y="5863768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3" y="4955104"/>
            <a:ext cx="6583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75% OF CLIENTS WHO ONLY RIDE WITH PINK CAB WHERE ONE TIME CUSTOMERS OVER A THREE-YEAR PERIOD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THIS IMPLIES A LESS ESTABLISHED CUSTOMER-BASE THAN YELLOW CAB</a:t>
            </a:r>
          </a:p>
        </p:txBody>
      </p:sp>
      <p:pic>
        <p:nvPicPr>
          <p:cNvPr id="6" name="Picture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7698EEBE-92FF-B845-3E5F-369E514B5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18" y="539332"/>
            <a:ext cx="8212163" cy="40260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0026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3" y="4955104"/>
            <a:ext cx="6583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49% OF CLIENTS WHO ONLY RIDE WITH YELLOW CAB WHERE ONE TIME CUSTOMERS OVER A THREE-YEAR PERIOD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THIS IMPLIES A MORE ESTABLISHED CUSTOMER-BASE THAN PINK CAB</a:t>
            </a:r>
          </a:p>
        </p:txBody>
      </p:sp>
      <p:pic>
        <p:nvPicPr>
          <p:cNvPr id="12" name="Picture 11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DB6B502F-6F36-FA6F-7AB8-E7106322C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22" y="539332"/>
            <a:ext cx="8533153" cy="37304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7925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3" y="4955104"/>
            <a:ext cx="6583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18% OF CLIENTS WHO RIDE WITH PINK CAB &amp; YELLOW CAB WHERE ONE TIME CUSTOMERS WITH PINK CAB OVER A THREE-YEAR PERIOD</a:t>
            </a:r>
          </a:p>
        </p:txBody>
      </p:sp>
      <p:pic>
        <p:nvPicPr>
          <p:cNvPr id="6" name="Picture 5" descr="A graph with numbers and lines">
            <a:extLst>
              <a:ext uri="{FF2B5EF4-FFF2-40B4-BE49-F238E27FC236}">
                <a16:creationId xmlns:a16="http://schemas.microsoft.com/office/drawing/2014/main" id="{3E23136B-9597-03C6-240B-07ECA2503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99" y="539332"/>
            <a:ext cx="8398600" cy="39039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7100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3" y="4955104"/>
            <a:ext cx="6583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26% OF CLIENTS WHO RIDE WITH PINK CAB &amp; YELLOW CAB WHERE ONE TIME CUSTOMERS WITH YELLOW CAB OVER A THREE-YEAR PERIOD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THIS COULD BE EVIDENCE OF PREFERENCE FOR PINK CAB AMONG THE DUAL RIDERSHIP</a:t>
            </a:r>
          </a:p>
        </p:txBody>
      </p:sp>
      <p:pic>
        <p:nvPicPr>
          <p:cNvPr id="12" name="Picture 11" descr="A graph with numbers and lines">
            <a:extLst>
              <a:ext uri="{FF2B5EF4-FFF2-40B4-BE49-F238E27FC236}">
                <a16:creationId xmlns:a16="http://schemas.microsoft.com/office/drawing/2014/main" id="{EA56D7C6-E38B-AC7E-C195-297EF6E26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898" y="539332"/>
            <a:ext cx="8340202" cy="3846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158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DEMOGRAPHICS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3" y="5863768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94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3" y="4955104"/>
            <a:ext cx="6583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APPROX. 44% OF RIDERS WITH PINK CAB ARE FEMALE &amp; 56% ARE FEMALE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APPROX. 42% OF RIDERS WITH YELLOW CAB ARE FEMALE &amp; 58% ARE MALE</a:t>
            </a:r>
          </a:p>
        </p:txBody>
      </p:sp>
      <p:pic>
        <p:nvPicPr>
          <p:cNvPr id="16" name="Picture 15" descr="A graph with purple squares">
            <a:extLst>
              <a:ext uri="{FF2B5EF4-FFF2-40B4-BE49-F238E27FC236}">
                <a16:creationId xmlns:a16="http://schemas.microsoft.com/office/drawing/2014/main" id="{043DDBAA-E50F-CB01-EDD3-B1F137A60A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80" y="539332"/>
            <a:ext cx="7053637" cy="35622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1989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2" y="4621223"/>
            <a:ext cx="6583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RIDERSHIP IS NEARLY IDENTICAL BETWEEN YELLOW AND PINK CAB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SUGGESTING NO EFFECT OF AGE ON BRAND PREFFERENCE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43FF9070-C182-6391-ACAC-2C3BB88200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96" y="539332"/>
            <a:ext cx="7078005" cy="35780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6378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2" y="4621223"/>
            <a:ext cx="6583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FOR PINK CAB 60% OF FARE’S USED A CARD &amp; 40% USED CASH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CABS PROPORTIONS ARE IDENTICAL, SUGGESTING CAB COMPANY HAS NO EFFECT ON PAYMENT TYPE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12" name="Picture 11" descr="A graph with purple squares">
            <a:extLst>
              <a:ext uri="{FF2B5EF4-FFF2-40B4-BE49-F238E27FC236}">
                <a16:creationId xmlns:a16="http://schemas.microsoft.com/office/drawing/2014/main" id="{DC48C4CB-E824-0AB5-A66A-92CB89648B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95" y="539332"/>
            <a:ext cx="7078005" cy="35622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0164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F47C2C-71D7-74CE-A9ED-9C3D606E97E9}"/>
              </a:ext>
            </a:extLst>
          </p:cNvPr>
          <p:cNvSpPr txBox="1"/>
          <p:nvPr/>
        </p:nvSpPr>
        <p:spPr>
          <a:xfrm>
            <a:off x="2804242" y="4621223"/>
            <a:ext cx="6583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FOR PINK CAB 60% OF FARE’S USED A CARD &amp; 40% USED CASH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CABS PROPORTIONS ARE NEARLY IDENTICAL TO PINK CAB’S, SUGGESTING NO EFFECT FROM COMPANY ON DAY OF WEEK TO RIDE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89571B7-F5F7-16D7-1769-6996105479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95" y="539332"/>
            <a:ext cx="7078005" cy="36232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519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2330867" y="2330866"/>
            <a:ext cx="6858002" cy="2196269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800" b="1" dirty="0">
                <a:solidFill>
                  <a:srgbClr val="FF6600"/>
                </a:solidFill>
              </a:rPr>
              <a:t>EXECUTIVE</a:t>
            </a:r>
            <a:br>
              <a:rPr lang="en-US" sz="2800" b="1" dirty="0">
                <a:solidFill>
                  <a:srgbClr val="FF6600"/>
                </a:solidFill>
              </a:rPr>
            </a:br>
            <a:r>
              <a:rPr lang="en-US" sz="2800" b="1" dirty="0">
                <a:solidFill>
                  <a:srgbClr val="FF6600"/>
                </a:solidFill>
              </a:rPr>
              <a:t>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691798B-921A-E989-AEA5-425EE9BAF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408" y="734931"/>
            <a:ext cx="9144000" cy="6413633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sz="20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900" b="1" dirty="0"/>
              <a:t>RECOMMENDATIONS</a:t>
            </a:r>
          </a:p>
          <a:p>
            <a:pPr algn="l"/>
            <a:r>
              <a:rPr lang="en-US" sz="1600" dirty="0"/>
              <a:t>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1" dirty="0"/>
              <a:t>ANALYZE DATA OF BOTH COMPANIES INCLUDING FIXED &amp; VARIABLE COSTS OVER A MUCH LONGER TIMEFRAME</a:t>
            </a:r>
          </a:p>
          <a:p>
            <a:pPr lvl="1" algn="l"/>
            <a:endParaRPr lang="en-US" sz="17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1" dirty="0"/>
              <a:t>CONFIRM NEGATIVE PROFIT TREND </a:t>
            </a:r>
          </a:p>
          <a:p>
            <a:pPr lvl="1" algn="l"/>
            <a:endParaRPr lang="en-US" sz="17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1" dirty="0"/>
              <a:t>IF PROFIT TREND IS NON-NEGATIVE</a:t>
            </a:r>
          </a:p>
          <a:p>
            <a:pPr lvl="1" algn="l"/>
            <a:endParaRPr lang="en-US" sz="1400" dirty="0"/>
          </a:p>
          <a:p>
            <a:pPr marL="2114550" lvl="4" indent="-285750" algn="l">
              <a:buFont typeface="Courier New" panose="02070309020205020404" pitchFamily="49" charset="0"/>
              <a:buChar char="o"/>
            </a:pPr>
            <a:r>
              <a:rPr lang="en-US" sz="1500" dirty="0"/>
              <a:t>ACQUIRE YELLOW CAB</a:t>
            </a:r>
          </a:p>
          <a:p>
            <a:pPr marL="2114550" lvl="4" indent="-285750" algn="l">
              <a:buFont typeface="Courier New" panose="02070309020205020404" pitchFamily="49" charset="0"/>
              <a:buChar char="o"/>
            </a:pPr>
            <a:r>
              <a:rPr lang="en-US" sz="1500" dirty="0"/>
              <a:t>FOCUS ON LOWERING FIXED AND VARIABLE COST </a:t>
            </a:r>
          </a:p>
          <a:p>
            <a:pPr marL="2114550" lvl="4" indent="-285750" algn="l">
              <a:buFont typeface="Courier New" panose="02070309020205020404" pitchFamily="49" charset="0"/>
              <a:buChar char="o"/>
            </a:pPr>
            <a:r>
              <a:rPr lang="en-US" sz="1500" dirty="0"/>
              <a:t>MAXIMIZING PROFIT</a:t>
            </a:r>
          </a:p>
          <a:p>
            <a:pPr marL="2114550" lvl="4" indent="-285750" algn="l">
              <a:buFont typeface="Courier New" panose="02070309020205020404" pitchFamily="49" charset="0"/>
              <a:buChar char="o"/>
            </a:pPr>
            <a:r>
              <a:rPr lang="en-US" sz="1500" dirty="0"/>
              <a:t>REMAINING COMPETITIVE WITH RIDESHARE INDUSTY &amp; OTHER TRADITIONAL COMPANIES</a:t>
            </a:r>
          </a:p>
          <a:p>
            <a:pPr lvl="4" algn="l"/>
            <a:endParaRPr lang="en-US" sz="10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1" dirty="0"/>
              <a:t>IF PROFIT TREND IS NEGATIVE</a:t>
            </a:r>
          </a:p>
          <a:p>
            <a:pPr lvl="1" algn="l"/>
            <a:endParaRPr lang="en-US" sz="1400" dirty="0"/>
          </a:p>
          <a:p>
            <a:pPr marL="2000250" lvl="4" indent="-171450" algn="l">
              <a:buFont typeface="Courier New" panose="02070309020205020404" pitchFamily="49" charset="0"/>
              <a:buChar char="o"/>
            </a:pPr>
            <a:r>
              <a:rPr lang="en-US" sz="1500" dirty="0"/>
              <a:t>REVIEW FIXED AND VARIABLE COSTS OF BOTH COMPANIES</a:t>
            </a:r>
          </a:p>
          <a:p>
            <a:pPr marL="2000250" lvl="4" indent="-171450" algn="l">
              <a:buFont typeface="Courier New" panose="02070309020205020404" pitchFamily="49" charset="0"/>
              <a:buChar char="o"/>
            </a:pPr>
            <a:r>
              <a:rPr lang="en-US" sz="1500" dirty="0"/>
              <a:t>IDENTIFY INTERVENTIONS &amp; PERFORM NEW FORECASTS</a:t>
            </a:r>
          </a:p>
          <a:p>
            <a:pPr marL="2000250" lvl="4" indent="-171450" algn="l">
              <a:buFont typeface="Courier New" panose="02070309020205020404" pitchFamily="49" charset="0"/>
              <a:buChar char="o"/>
            </a:pPr>
            <a:r>
              <a:rPr lang="en-US" sz="1500" dirty="0"/>
              <a:t>IF DECLINE IN PROFITS IS A RESULT OF THE RIDESHARE INDUSTRY</a:t>
            </a:r>
          </a:p>
          <a:p>
            <a:pPr marL="2000250" lvl="4" indent="-171450" algn="l">
              <a:buFont typeface="Courier New" panose="02070309020205020404" pitchFamily="49" charset="0"/>
              <a:buChar char="o"/>
            </a:pPr>
            <a:r>
              <a:rPr lang="en-US" sz="1500" dirty="0"/>
              <a:t>DO NOT BUY A TRADITIONAL CAB COMPANY</a:t>
            </a:r>
          </a:p>
          <a:p>
            <a:pPr lvl="4" algn="l"/>
            <a:r>
              <a:rPr lang="en-US" sz="1000" dirty="0"/>
              <a:t>  </a:t>
            </a:r>
          </a:p>
          <a:p>
            <a:pPr marL="2000250" lvl="4" indent="-171450" algn="l">
              <a:buFont typeface="Courier New" panose="02070309020205020404" pitchFamily="49" charset="0"/>
              <a:buChar char="o"/>
            </a:pPr>
            <a:endParaRPr lang="en-US" sz="1000" dirty="0"/>
          </a:p>
          <a:p>
            <a:pPr marL="2457450" lvl="5" indent="-171450" algn="l">
              <a:buFont typeface="Courier New" panose="02070309020205020404" pitchFamily="49" charset="0"/>
              <a:buChar char="o"/>
            </a:pPr>
            <a:endParaRPr lang="en-US" sz="1000" dirty="0"/>
          </a:p>
          <a:p>
            <a:pPr marL="2457450" lvl="5" indent="-171450" algn="l">
              <a:buFont typeface="Courier New" panose="02070309020205020404" pitchFamily="49" charset="0"/>
              <a:buChar char="o"/>
            </a:pPr>
            <a:endParaRPr lang="en-US" sz="1000" dirty="0"/>
          </a:p>
          <a:p>
            <a:pPr algn="l"/>
            <a:r>
              <a:rPr lang="en-US" sz="1800" dirty="0"/>
              <a:t>	</a:t>
            </a:r>
            <a:endParaRPr lang="en-US" sz="1400" dirty="0"/>
          </a:p>
          <a:p>
            <a:pPr lvl="1" algn="l"/>
            <a:endParaRPr lang="en-US" sz="1400" dirty="0"/>
          </a:p>
          <a:p>
            <a:pPr lvl="1" algn="l"/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2" algn="l"/>
            <a:endParaRPr lang="en-US" sz="12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77372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TWO YEAR PROFIT FORECAST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55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pic>
        <p:nvPicPr>
          <p:cNvPr id="12" name="Picture 11" descr="A graph of a graph showing the growth of a graph">
            <a:extLst>
              <a:ext uri="{FF2B5EF4-FFF2-40B4-BE49-F238E27FC236}">
                <a16:creationId xmlns:a16="http://schemas.microsoft.com/office/drawing/2014/main" id="{1033FD58-6E62-A2C6-5C27-8D47F5BB1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04" y="539332"/>
            <a:ext cx="8564991" cy="41707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63E53E-624C-DCB5-8FE4-F4D39596033E}"/>
              </a:ext>
            </a:extLst>
          </p:cNvPr>
          <p:cNvSpPr txBox="1"/>
          <p:nvPr/>
        </p:nvSpPr>
        <p:spPr>
          <a:xfrm>
            <a:off x="2169434" y="4912876"/>
            <a:ext cx="780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PINK CABS PROFIT TREND IS HIGHLY SEASONAL. THE SEASONAL DECOMPOSITION CAPTURED THE TREND AND SEASONS PERFECTLY</a:t>
            </a:r>
          </a:p>
        </p:txBody>
      </p:sp>
    </p:spTree>
    <p:extLst>
      <p:ext uri="{BB962C8B-B14F-4D97-AF65-F5344CB8AC3E}">
        <p14:creationId xmlns:p14="http://schemas.microsoft.com/office/powerpoint/2010/main" val="3635460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63E53E-624C-DCB5-8FE4-F4D39596033E}"/>
                  </a:ext>
                </a:extLst>
              </p:cNvPr>
              <p:cNvSpPr txBox="1"/>
              <p:nvPr/>
            </p:nvSpPr>
            <p:spPr>
              <a:xfrm>
                <a:off x="2227152" y="5069941"/>
                <a:ext cx="780090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285750" indent="-285750" algn="ctr">
                  <a:buFont typeface="Wingdings" panose="05000000000000000000" pitchFamily="2" charset="2"/>
                  <a:buChar char="v"/>
                </a:pPr>
                <a:r>
                  <a:rPr lang="en-US" dirty="0"/>
                  <a:t>THE TREND IS QUADRATIC IN NATURE: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−1.57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226.68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+29430.32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63E53E-624C-DCB5-8FE4-F4D395960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152" y="5069941"/>
                <a:ext cx="780090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graph of a graph with numbers and lines">
            <a:extLst>
              <a:ext uri="{FF2B5EF4-FFF2-40B4-BE49-F238E27FC236}">
                <a16:creationId xmlns:a16="http://schemas.microsoft.com/office/drawing/2014/main" id="{B0A1BB39-D711-7BC4-C46B-5E2B6729F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04" y="539332"/>
            <a:ext cx="8564991" cy="41707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4610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63E53E-624C-DCB5-8FE4-F4D39596033E}"/>
              </a:ext>
            </a:extLst>
          </p:cNvPr>
          <p:cNvSpPr txBox="1"/>
          <p:nvPr/>
        </p:nvSpPr>
        <p:spPr>
          <a:xfrm>
            <a:off x="2227152" y="5069941"/>
            <a:ext cx="7800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STARTING THIS YEAR (2019), PINK CAB IS FORECASTED TO BECOME UNPROFITABLE IF THE TREND CONTINUES</a:t>
            </a:r>
          </a:p>
          <a:p>
            <a:pPr algn="ctr"/>
            <a:endParaRPr lang="en-US" dirty="0"/>
          </a:p>
        </p:txBody>
      </p:sp>
      <p:pic>
        <p:nvPicPr>
          <p:cNvPr id="7" name="Picture 6" descr="A graph with green and red lines">
            <a:extLst>
              <a:ext uri="{FF2B5EF4-FFF2-40B4-BE49-F238E27FC236}">
                <a16:creationId xmlns:a16="http://schemas.microsoft.com/office/drawing/2014/main" id="{6383F0CA-C712-E9FC-A6CA-C0CDCC01A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04" y="539332"/>
            <a:ext cx="8564991" cy="41707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9082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63E53E-624C-DCB5-8FE4-F4D39596033E}"/>
              </a:ext>
            </a:extLst>
          </p:cNvPr>
          <p:cNvSpPr txBox="1"/>
          <p:nvPr/>
        </p:nvSpPr>
        <p:spPr>
          <a:xfrm>
            <a:off x="2195548" y="4765119"/>
            <a:ext cx="780090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dirty="0"/>
              <a:t>PINK CAB: 84,711 FARES AT AN AVG. PRICE OF $22.17/mile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dirty="0"/>
              <a:t>YELLOW CAB: 274,681 FARES AT AN AVG. PRICE OF 32.68/mile</a:t>
            </a:r>
          </a:p>
          <a:p>
            <a:pPr algn="ctr"/>
            <a:endParaRPr lang="en-US" sz="1600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dirty="0"/>
              <a:t>EVEN IF PINK CAB HAD AS MANY FARES AS YELLOW CAB &amp; RAISED THEIR PRICES TO    MATCH YELLOWS, THEY WOULD STILL BECOME UNPROFITABLE IN A YEAR, ACCORDING TO THE SIMULATION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sz="1600" dirty="0"/>
          </a:p>
          <a:p>
            <a:pPr algn="ctr"/>
            <a:endParaRPr lang="en-US" dirty="0"/>
          </a:p>
        </p:txBody>
      </p:sp>
      <p:pic>
        <p:nvPicPr>
          <p:cNvPr id="6" name="Picture 5" descr="A graph with green and red lines&#10;&#10;Description automatically generated">
            <a:extLst>
              <a:ext uri="{FF2B5EF4-FFF2-40B4-BE49-F238E27FC236}">
                <a16:creationId xmlns:a16="http://schemas.microsoft.com/office/drawing/2014/main" id="{D2F16F8E-1113-32D0-B7A8-4ABEEEB50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04" y="431001"/>
            <a:ext cx="8564991" cy="41707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9156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63E53E-624C-DCB5-8FE4-F4D39596033E}"/>
              </a:ext>
            </a:extLst>
          </p:cNvPr>
          <p:cNvSpPr txBox="1"/>
          <p:nvPr/>
        </p:nvSpPr>
        <p:spPr>
          <a:xfrm>
            <a:off x="2195548" y="4765119"/>
            <a:ext cx="78009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dirty="0"/>
              <a:t>YELLOW CABS SEASON IS LESS PRONOUNCED THAN PINKS</a:t>
            </a:r>
          </a:p>
          <a:p>
            <a:pPr algn="ctr"/>
            <a:endParaRPr lang="en-US" dirty="0"/>
          </a:p>
        </p:txBody>
      </p:sp>
      <p:pic>
        <p:nvPicPr>
          <p:cNvPr id="7" name="Picture 6" descr="A graph of a graph showing the growth of a yellow cab&#10;&#10;Description automatically generated with medium confidence">
            <a:extLst>
              <a:ext uri="{FF2B5EF4-FFF2-40B4-BE49-F238E27FC236}">
                <a16:creationId xmlns:a16="http://schemas.microsoft.com/office/drawing/2014/main" id="{DE612743-59E1-7129-A031-5E6D5E72F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04" y="539332"/>
            <a:ext cx="8564990" cy="41707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6125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63E53E-624C-DCB5-8FE4-F4D39596033E}"/>
                  </a:ext>
                </a:extLst>
              </p:cNvPr>
              <p:cNvSpPr txBox="1"/>
              <p:nvPr/>
            </p:nvSpPr>
            <p:spPr>
              <a:xfrm>
                <a:off x="2195548" y="4765119"/>
                <a:ext cx="7800902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/>
              </a:p>
              <a:p>
                <a:pPr marL="285750" indent="-285750" algn="ctr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TREND: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−1.23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6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1830.47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+23631.11</m:t>
                    </m:r>
                  </m:oMath>
                </a14:m>
                <a:endParaRPr lang="en-US" sz="1600" b="0" dirty="0"/>
              </a:p>
              <a:p>
                <a:pPr marL="285750" indent="-285750" algn="ctr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THE SQUARED TERM IS LESS THAN PINK CAB’S,  IMPLYING A LESS STEEP DERIVATIVE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THIS MEANS PINK CAB WILL BECOME UNPROFITABLE MUCH FASTER THAN YELLOW CAB AS SHOWN IN THE NEXT SLIDE</a:t>
                </a: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63E53E-624C-DCB5-8FE4-F4D395960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548" y="4765119"/>
                <a:ext cx="7800902" cy="1600438"/>
              </a:xfrm>
              <a:prstGeom prst="rect">
                <a:avLst/>
              </a:prstGeom>
              <a:blipFill>
                <a:blip r:embed="rId3"/>
                <a:stretch>
                  <a:fillRect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graph with yellow lines and black lines&#10;&#10;Description automatically generated">
            <a:extLst>
              <a:ext uri="{FF2B5EF4-FFF2-40B4-BE49-F238E27FC236}">
                <a16:creationId xmlns:a16="http://schemas.microsoft.com/office/drawing/2014/main" id="{7B4D2B7B-D82D-2AE1-3FD2-51B828455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04" y="539332"/>
            <a:ext cx="8564989" cy="41707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181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63E53E-624C-DCB5-8FE4-F4D39596033E}"/>
              </a:ext>
            </a:extLst>
          </p:cNvPr>
          <p:cNvSpPr txBox="1"/>
          <p:nvPr/>
        </p:nvSpPr>
        <p:spPr>
          <a:xfrm>
            <a:off x="2195547" y="5016659"/>
            <a:ext cx="780090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dirty="0"/>
              <a:t>BY 2020 YELLOW CAB WILL BECOME UNPROFITABLE CETERES PARIBUS</a:t>
            </a:r>
          </a:p>
          <a:p>
            <a:pPr algn="ctr"/>
            <a:endParaRPr lang="en-US" dirty="0"/>
          </a:p>
        </p:txBody>
      </p:sp>
      <p:pic>
        <p:nvPicPr>
          <p:cNvPr id="7" name="Picture 6" descr="A graph with green and red lines&#10;&#10;Description automatically generated">
            <a:extLst>
              <a:ext uri="{FF2B5EF4-FFF2-40B4-BE49-F238E27FC236}">
                <a16:creationId xmlns:a16="http://schemas.microsoft.com/office/drawing/2014/main" id="{12341EF2-FC3F-3C3B-DEFB-D41E35E4F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04" y="539332"/>
            <a:ext cx="8564989" cy="41707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7600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382283" y="1382282"/>
            <a:ext cx="6858002" cy="4093437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r>
              <a:rPr lang="en-US" sz="2800" b="1" dirty="0">
                <a:solidFill>
                  <a:srgbClr val="FF6600"/>
                </a:solidFill>
              </a:rPr>
              <a:t>FUTURE CONSIDERATIONS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22DBA2-4A1D-16B7-63AD-16E64B984984}"/>
              </a:ext>
            </a:extLst>
          </p:cNvPr>
          <p:cNvSpPr txBox="1"/>
          <p:nvPr/>
        </p:nvSpPr>
        <p:spPr>
          <a:xfrm>
            <a:off x="4710869" y="1810489"/>
            <a:ext cx="61059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A MORE DETAILED ANALYSIS SHOULD BE PERFORMED TO VERIFY INITIAL INSIGHTS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IDEALLY FUTURE ANALYSIS SHOULD PARTIALLY FOCUS ON PROVIDING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1150993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r>
              <a:rPr lang="en-US" sz="3200" b="1" dirty="0">
                <a:solidFill>
                  <a:srgbClr val="FF6600"/>
                </a:solidFill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960630-2090-86F4-29FA-12D0E8B66736}"/>
              </a:ext>
            </a:extLst>
          </p:cNvPr>
          <p:cNvSpPr txBox="1"/>
          <p:nvPr/>
        </p:nvSpPr>
        <p:spPr>
          <a:xfrm>
            <a:off x="6458861" y="2443165"/>
            <a:ext cx="6097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1538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2262500" y="2262500"/>
            <a:ext cx="6858002" cy="233300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800" b="1" dirty="0">
                <a:solidFill>
                  <a:srgbClr val="FF6600"/>
                </a:solidFill>
              </a:rPr>
              <a:t>GENERAL</a:t>
            </a:r>
            <a:br>
              <a:rPr lang="en-US" b="1" dirty="0"/>
            </a:br>
            <a:r>
              <a:rPr lang="en-US" sz="2800" b="1" dirty="0">
                <a:solidFill>
                  <a:srgbClr val="FF6600"/>
                </a:solidFill>
              </a:rPr>
              <a:t>ASSUMPTIONS</a:t>
            </a:r>
            <a:br>
              <a:rPr lang="en-US" sz="2800" b="1" dirty="0">
                <a:solidFill>
                  <a:srgbClr val="FF6600"/>
                </a:solidFill>
              </a:rPr>
            </a:br>
            <a:endParaRPr lang="en-US" sz="2800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691798B-921A-E989-AEA5-425EE9BAF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565" y="222183"/>
            <a:ext cx="9144000" cy="6413633"/>
          </a:xfrm>
        </p:spPr>
        <p:txBody>
          <a:bodyPr>
            <a:normAutofit/>
          </a:bodyPr>
          <a:lstStyle/>
          <a:p>
            <a:pPr lvl="4" algn="l"/>
            <a:endParaRPr lang="en-US" sz="2400" dirty="0"/>
          </a:p>
          <a:p>
            <a:pPr marL="2457450" lvl="5" indent="-171450" algn="l">
              <a:buFont typeface="Courier New" panose="02070309020205020404" pitchFamily="49" charset="0"/>
              <a:buChar char="o"/>
            </a:pPr>
            <a:endParaRPr lang="en-US" sz="1000" dirty="0"/>
          </a:p>
          <a:p>
            <a:pPr marL="2457450" lvl="5" indent="-171450" algn="l">
              <a:buFont typeface="Courier New" panose="02070309020205020404" pitchFamily="49" charset="0"/>
              <a:buChar char="o"/>
            </a:pPr>
            <a:endParaRPr lang="en-US" sz="1000" dirty="0"/>
          </a:p>
          <a:p>
            <a:pPr algn="l"/>
            <a:r>
              <a:rPr lang="en-US" sz="1800" dirty="0"/>
              <a:t>	</a:t>
            </a:r>
            <a:endParaRPr lang="en-US" sz="1400" dirty="0"/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800" b="1" dirty="0"/>
              <a:t>BOTH YELLOW &amp; PINK CAB ARE TRADITIONAL CAB COMPANIES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THEY DO NOT HAVE THEIR ROOTS IN CONDUCTING ONLINE BUSINESS OR ONLINE TRANSACTIONS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BOTH COMPANIES DIRECT COMPETITIOR IS THE RIDESHARE INDUSTRY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YELLOW CAB IS THE DIRECT COMPETITOR OF PINK CAB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800" b="1" dirty="0"/>
              <a:t>PINK CAB IS NEW TO THE MARKET OR IS WELL ESTABLISHED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WE CAN ASSUME EITHER, AND THE DATA FOLLOWS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1800" b="1" dirty="0"/>
              <a:t>YELLOW CAB IS AN ESTABLISHED COMPANY WITH A LONG HISTORY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THE BRAND NAME AND ITS DATA SUGGESTS THIS, BUT NO WAY TO VERIFY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3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2" algn="l"/>
            <a:endParaRPr lang="en-US" sz="12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933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2273895" y="2273894"/>
            <a:ext cx="6858002" cy="2310214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800" b="1" dirty="0">
                <a:solidFill>
                  <a:srgbClr val="FF6600"/>
                </a:solidFill>
              </a:rPr>
              <a:t>GENERAL</a:t>
            </a:r>
            <a:br>
              <a:rPr lang="en-US" b="1" dirty="0"/>
            </a:br>
            <a:r>
              <a:rPr lang="en-US" sz="2800" b="1" dirty="0">
                <a:solidFill>
                  <a:srgbClr val="FF6600"/>
                </a:solidFill>
              </a:rPr>
              <a:t>APPROACH</a:t>
            </a:r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691798B-921A-E989-AEA5-425EE9BAF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3518" y="222183"/>
            <a:ext cx="9144000" cy="6413633"/>
          </a:xfrm>
        </p:spPr>
        <p:txBody>
          <a:bodyPr>
            <a:normAutofit/>
          </a:bodyPr>
          <a:lstStyle/>
          <a:p>
            <a:pPr marL="2000250" lvl="4" indent="-171450" algn="l">
              <a:buFont typeface="Courier New" panose="02070309020205020404" pitchFamily="49" charset="0"/>
              <a:buChar char="o"/>
            </a:pPr>
            <a:endParaRPr lang="en-US" sz="1000" dirty="0"/>
          </a:p>
          <a:p>
            <a:pPr lvl="5" algn="l"/>
            <a:endParaRPr lang="en-US" sz="1000" dirty="0"/>
          </a:p>
          <a:p>
            <a:pPr algn="l"/>
            <a:r>
              <a:rPr lang="en-US" sz="1800" dirty="0"/>
              <a:t>	</a:t>
            </a:r>
            <a:endParaRPr lang="en-US" sz="1400" dirty="0"/>
          </a:p>
          <a:p>
            <a:pPr marL="2114550" lvl="4" indent="-285750" algn="l">
              <a:buFont typeface="Wingdings" panose="05000000000000000000" pitchFamily="2" charset="2"/>
              <a:buChar char="Ø"/>
            </a:pPr>
            <a:r>
              <a:rPr lang="en-US" sz="1800" b="1" dirty="0"/>
              <a:t>DATA MINING </a:t>
            </a:r>
          </a:p>
          <a:p>
            <a:pPr marL="2114550" lvl="4" indent="-285750" algn="l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571750" lvl="5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DEFINE THE PROBLEM</a:t>
            </a:r>
          </a:p>
          <a:p>
            <a:pPr lvl="5" algn="l"/>
            <a:endParaRPr lang="en-US" sz="1400" dirty="0"/>
          </a:p>
          <a:p>
            <a:pPr marL="2571750" lvl="5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DATA COLLECTION</a:t>
            </a:r>
          </a:p>
          <a:p>
            <a:pPr lvl="5" algn="l"/>
            <a:endParaRPr lang="en-US" sz="1400" dirty="0"/>
          </a:p>
          <a:p>
            <a:pPr marL="2571750" lvl="5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DATA PREPARATION &amp; PREPROCESSING</a:t>
            </a:r>
          </a:p>
          <a:p>
            <a:pPr lvl="5" algn="l"/>
            <a:endParaRPr lang="en-US" sz="1400" dirty="0"/>
          </a:p>
          <a:p>
            <a:pPr marL="2571750" lvl="5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EXPLORATORY DATA ANALYSIS (EDA)</a:t>
            </a:r>
          </a:p>
          <a:p>
            <a:pPr lvl="5" algn="l"/>
            <a:endParaRPr lang="en-US" sz="1400" dirty="0"/>
          </a:p>
          <a:p>
            <a:pPr marL="2571750" lvl="5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FEATURE ENGINEERING</a:t>
            </a:r>
          </a:p>
          <a:p>
            <a:pPr lvl="5" algn="l"/>
            <a:endParaRPr lang="en-US" sz="1400" dirty="0"/>
          </a:p>
          <a:p>
            <a:pPr marL="2571750" lvl="5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MODEL SELECTION</a:t>
            </a:r>
          </a:p>
          <a:p>
            <a:pPr lvl="5" algn="l"/>
            <a:endParaRPr lang="en-US" sz="1400" dirty="0"/>
          </a:p>
          <a:p>
            <a:pPr marL="2571750" lvl="5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MODEL BUILDING</a:t>
            </a:r>
          </a:p>
          <a:p>
            <a:pPr lvl="5" algn="l"/>
            <a:endParaRPr lang="en-US" sz="1400" dirty="0"/>
          </a:p>
          <a:p>
            <a:pPr marL="2571750" lvl="5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MODEL EVALUATION</a:t>
            </a:r>
          </a:p>
          <a:p>
            <a:pPr lvl="5" algn="l"/>
            <a:endParaRPr lang="en-US" sz="1400" dirty="0"/>
          </a:p>
          <a:p>
            <a:pPr marL="2571750" lvl="5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MODEL INTERPRETATION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lvl="1" algn="l"/>
            <a:endParaRPr lang="en-US" sz="12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2" algn="l"/>
            <a:endParaRPr lang="en-US" sz="12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209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2394960" y="2394959"/>
            <a:ext cx="6858002" cy="2068083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b="1" dirty="0">
                <a:solidFill>
                  <a:srgbClr val="FF6600"/>
                </a:solidFill>
              </a:rPr>
              <a:t>DATA CLEANSING</a:t>
            </a:r>
            <a:br>
              <a:rPr lang="en-US" sz="2400" b="1" dirty="0">
                <a:solidFill>
                  <a:srgbClr val="FF6600"/>
                </a:solidFill>
              </a:rPr>
            </a:br>
            <a:r>
              <a:rPr lang="en-US" sz="2400" b="1" dirty="0">
                <a:solidFill>
                  <a:srgbClr val="FF6600"/>
                </a:solidFill>
              </a:rPr>
              <a:t>&amp;</a:t>
            </a:r>
            <a:br>
              <a:rPr lang="en-US" sz="2400" b="1" dirty="0">
                <a:solidFill>
                  <a:srgbClr val="FF6600"/>
                </a:solidFill>
              </a:rPr>
            </a:br>
            <a:r>
              <a:rPr lang="en-US" sz="2400" b="1" dirty="0">
                <a:solidFill>
                  <a:srgbClr val="FF6600"/>
                </a:solidFill>
              </a:rPr>
              <a:t>  FEATURE ENGINEERING</a:t>
            </a:r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691798B-921A-E989-AEA5-425EE9BAF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0" y="606737"/>
            <a:ext cx="9144000" cy="6413633"/>
          </a:xfrm>
        </p:spPr>
        <p:txBody>
          <a:bodyPr>
            <a:normAutofit fontScale="25000" lnSpcReduction="20000"/>
          </a:bodyPr>
          <a:lstStyle/>
          <a:p>
            <a:endParaRPr lang="en-US" sz="2000" dirty="0"/>
          </a:p>
          <a:p>
            <a:pPr algn="l"/>
            <a:endParaRPr lang="en-US" sz="2000" dirty="0"/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7200" b="1" i="0" dirty="0">
                <a:effectLst/>
              </a:rPr>
              <a:t>DATA PREPARATION &amp; PREPROCESSING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4800" b="1" i="0" dirty="0">
              <a:effectLst/>
              <a:latin typeface="Söhne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6400" b="1" dirty="0"/>
              <a:t>DATA CLEANING</a:t>
            </a:r>
            <a:endParaRPr lang="en-US" sz="6400" b="1" i="0" dirty="0">
              <a:effectLst/>
            </a:endParaRPr>
          </a:p>
          <a:p>
            <a:pPr lvl="1" algn="l"/>
            <a:endParaRPr lang="en-US" sz="4800" b="1" dirty="0">
              <a:latin typeface="Söhne"/>
            </a:endParaRP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r>
              <a:rPr lang="en-US" sz="5600" b="1" i="0" dirty="0">
                <a:effectLst/>
              </a:rPr>
              <a:t>COLUMN </a:t>
            </a:r>
            <a:r>
              <a:rPr lang="en-US" sz="5600" b="1" dirty="0"/>
              <a:t>HEADS RENAMED</a:t>
            </a: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r>
              <a:rPr lang="en-US" sz="5600" b="1" dirty="0"/>
              <a:t>DUPLICATES &amp; MISSING VALUES ASSESSED &amp; REMOVED</a:t>
            </a: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r>
              <a:rPr lang="en-US" sz="5600" b="1" dirty="0"/>
              <a:t>CHARACTER DATA  CONVERTED TO LOWERCASE </a:t>
            </a: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r>
              <a:rPr lang="en-US" sz="5600" b="1" dirty="0"/>
              <a:t>PUNCTUATION REMOVED</a:t>
            </a: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r>
              <a:rPr lang="en-US" sz="5600" b="1" dirty="0"/>
              <a:t>FEATURE DATATYPES ASSESED &amp; LABELED </a:t>
            </a:r>
          </a:p>
          <a:p>
            <a:pPr lvl="3" algn="l"/>
            <a:endParaRPr lang="en-US" sz="4800" b="1" dirty="0">
              <a:latin typeface="Söhne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6400" b="1" dirty="0"/>
              <a:t>TRANSFORMATIONS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4800" b="1" dirty="0">
              <a:latin typeface="Söhne"/>
            </a:endParaRP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r>
              <a:rPr lang="en-US" sz="5600" b="1" dirty="0"/>
              <a:t>DATE :  </a:t>
            </a:r>
            <a:r>
              <a:rPr lang="en-US" sz="5600" dirty="0"/>
              <a:t>REFORMATTED</a:t>
            </a:r>
            <a:r>
              <a:rPr lang="en-US" sz="5600" b="1" dirty="0"/>
              <a:t> </a:t>
            </a: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r>
              <a:rPr lang="en-US" sz="5600" b="1" dirty="0"/>
              <a:t>KILOMETERS :  </a:t>
            </a:r>
            <a:r>
              <a:rPr lang="en-US" sz="5600" dirty="0"/>
              <a:t>TRANSFORMED TO STANDARD NORTH AMERICAN MILES</a:t>
            </a: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r>
              <a:rPr lang="en-US" sz="5600" b="1" dirty="0"/>
              <a:t>OUTLIERS :  </a:t>
            </a:r>
            <a:r>
              <a:rPr lang="en-US" sz="5600" dirty="0"/>
              <a:t>STANDARDIZED AND EVALUATED</a:t>
            </a: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endParaRPr lang="en-US" sz="5600" b="1" dirty="0"/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US" sz="4800" b="1" dirty="0">
                <a:latin typeface="Söhne"/>
              </a:rPr>
              <a:t> </a:t>
            </a:r>
            <a:r>
              <a:rPr lang="en-US" sz="6400" b="1" dirty="0"/>
              <a:t>FEATURE ENGINEERING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endParaRPr lang="en-US" sz="4800" b="1" dirty="0">
              <a:latin typeface="Söhne"/>
            </a:endParaRPr>
          </a:p>
          <a:p>
            <a:pPr marL="1543050" lvl="3" indent="-171450" algn="l">
              <a:buFont typeface="Wingdings" panose="05000000000000000000" pitchFamily="2" charset="2"/>
              <a:buChar char="ü"/>
            </a:pPr>
            <a:r>
              <a:rPr lang="en-US" sz="5600" b="1" dirty="0"/>
              <a:t>QUARTER :  </a:t>
            </a:r>
            <a:r>
              <a:rPr lang="en-US" sz="5600" dirty="0"/>
              <a:t>EXTRACTED FROM DATE INDEX, LABELS CREATED FOR EACH ROW</a:t>
            </a:r>
          </a:p>
          <a:p>
            <a:pPr marL="1543050" lvl="3" indent="-171450" algn="l">
              <a:buFont typeface="Wingdings" panose="05000000000000000000" pitchFamily="2" charset="2"/>
              <a:buChar char="ü"/>
            </a:pPr>
            <a:r>
              <a:rPr lang="en-US" sz="5600" b="1" dirty="0"/>
              <a:t>DAY_OF_WEEK :  </a:t>
            </a:r>
            <a:r>
              <a:rPr lang="en-US" sz="5600" dirty="0"/>
              <a:t>EXTRACTED FROM DATE INDEX &amp; LABELS CREATED FOR EACH ROW</a:t>
            </a:r>
          </a:p>
          <a:p>
            <a:pPr marL="1543050" lvl="3" indent="-171450" algn="l">
              <a:buFont typeface="Wingdings" panose="05000000000000000000" pitchFamily="2" charset="2"/>
              <a:buChar char="ü"/>
            </a:pPr>
            <a:r>
              <a:rPr lang="en-US" sz="5600" b="1" dirty="0"/>
              <a:t>STATE :  </a:t>
            </a:r>
            <a:r>
              <a:rPr lang="en-US" sz="5600" dirty="0"/>
              <a:t>SEPARTED FROM THE CITY FEATURE </a:t>
            </a:r>
          </a:p>
          <a:p>
            <a:pPr marL="1543050" lvl="3" indent="-171450" algn="l">
              <a:buFont typeface="Wingdings" panose="05000000000000000000" pitchFamily="2" charset="2"/>
              <a:buChar char="ü"/>
            </a:pPr>
            <a:r>
              <a:rPr lang="en-US" sz="5600" b="1" dirty="0"/>
              <a:t>PROFIT :  </a:t>
            </a:r>
            <a:r>
              <a:rPr lang="en-US" sz="5600" dirty="0"/>
              <a:t>CREATED BY SUBTRACTING ‘COST’  FROM ‘PRICE</a:t>
            </a:r>
            <a:r>
              <a:rPr lang="en-US" sz="5600" b="1" dirty="0"/>
              <a:t>’ </a:t>
            </a:r>
          </a:p>
          <a:p>
            <a:pPr marL="1543050" lvl="3" indent="-171450" algn="l">
              <a:buFont typeface="Wingdings" panose="05000000000000000000" pitchFamily="2" charset="2"/>
              <a:buChar char="ü"/>
            </a:pPr>
            <a:r>
              <a:rPr lang="en-US" sz="5600" b="1" dirty="0"/>
              <a:t>PROFIT_MARGIN: </a:t>
            </a:r>
            <a:r>
              <a:rPr lang="en-US" sz="5600" dirty="0"/>
              <a:t>CREATED FROM DIVIDING ‘PROFIT’ INTO ‘PRICE’</a:t>
            </a:r>
          </a:p>
          <a:p>
            <a:pPr marL="1543050" lvl="3" indent="-171450" algn="l">
              <a:buFont typeface="Wingdings" panose="05000000000000000000" pitchFamily="2" charset="2"/>
              <a:buChar char="ü"/>
            </a:pPr>
            <a:r>
              <a:rPr lang="en-US" sz="5600" b="1" dirty="0"/>
              <a:t>AGE_CATEGORY: </a:t>
            </a:r>
            <a:r>
              <a:rPr lang="en-US" sz="5600" dirty="0"/>
              <a:t>EXTRACTED FROM ‘AGE’ , LABELS WERE CREATED FOR EACH ROW</a:t>
            </a:r>
          </a:p>
          <a:p>
            <a:pPr marL="1543050" lvl="3" indent="-171450" algn="l">
              <a:buFont typeface="Wingdings" panose="05000000000000000000" pitchFamily="2" charset="2"/>
              <a:buChar char="ü"/>
            </a:pPr>
            <a:endParaRPr lang="en-US" sz="3000" b="1" dirty="0">
              <a:latin typeface="Söhne"/>
            </a:endParaRPr>
          </a:p>
          <a:p>
            <a:pPr marL="1543050" lvl="3" indent="-171450" algn="l">
              <a:buFont typeface="Wingdings" panose="05000000000000000000" pitchFamily="2" charset="2"/>
              <a:buChar char="ü"/>
            </a:pPr>
            <a:endParaRPr lang="en-US" sz="1200" b="1" dirty="0">
              <a:latin typeface="Söhne"/>
            </a:endParaRPr>
          </a:p>
          <a:p>
            <a:pPr marL="1543050" lvl="3" indent="-171450" algn="l">
              <a:buFont typeface="Wingdings" panose="05000000000000000000" pitchFamily="2" charset="2"/>
              <a:buChar char="ü"/>
            </a:pPr>
            <a:endParaRPr lang="en-US" sz="1200" b="1" dirty="0">
              <a:latin typeface="Söhne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1400" b="1" dirty="0">
              <a:latin typeface="Söhne"/>
            </a:endParaRP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endParaRPr lang="en-US" sz="1200" b="1" dirty="0">
              <a:latin typeface="Söhne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1400" b="1" dirty="0">
              <a:latin typeface="Söhne"/>
            </a:endParaRP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endParaRPr lang="en-US" sz="1400" b="1" i="0" dirty="0">
              <a:effectLst/>
              <a:latin typeface="Söhne"/>
            </a:endParaRPr>
          </a:p>
          <a:p>
            <a:pPr marL="1657350" lvl="3" indent="-285750" algn="l">
              <a:buFont typeface="Wingdings" panose="05000000000000000000" pitchFamily="2" charset="2"/>
              <a:buChar char="ü"/>
            </a:pPr>
            <a:endParaRPr lang="en-US" sz="1200" b="1" dirty="0"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1600" b="1" dirty="0"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2" algn="l"/>
            <a:endParaRPr lang="en-US" sz="1200" dirty="0"/>
          </a:p>
          <a:p>
            <a:pPr lvl="4" algn="l"/>
            <a:r>
              <a:rPr lang="en-US" sz="1000" dirty="0"/>
              <a:t>  </a:t>
            </a:r>
          </a:p>
          <a:p>
            <a:pPr marL="2000250" lvl="4" indent="-171450" algn="l">
              <a:buFont typeface="Courier New" panose="02070309020205020404" pitchFamily="49" charset="0"/>
              <a:buChar char="o"/>
            </a:pPr>
            <a:endParaRPr lang="en-US" sz="1000" dirty="0"/>
          </a:p>
          <a:p>
            <a:pPr marL="2457450" lvl="5" indent="-171450" algn="l">
              <a:buFont typeface="Courier New" panose="02070309020205020404" pitchFamily="49" charset="0"/>
              <a:buChar char="o"/>
            </a:pPr>
            <a:endParaRPr lang="en-US" sz="1000" dirty="0"/>
          </a:p>
          <a:p>
            <a:pPr marL="2457450" lvl="5" indent="-171450" algn="l">
              <a:buFont typeface="Courier New" panose="02070309020205020404" pitchFamily="49" charset="0"/>
              <a:buChar char="o"/>
            </a:pPr>
            <a:endParaRPr lang="en-US" sz="1000" dirty="0"/>
          </a:p>
          <a:p>
            <a:pPr algn="l"/>
            <a:r>
              <a:rPr lang="en-US" sz="1800" dirty="0"/>
              <a:t>	</a:t>
            </a:r>
            <a:endParaRPr lang="en-US" sz="1400" dirty="0"/>
          </a:p>
          <a:p>
            <a:pPr lvl="1" algn="l"/>
            <a:endParaRPr lang="en-US" sz="1400" dirty="0"/>
          </a:p>
          <a:p>
            <a:pPr lvl="1" algn="l"/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lvl="2" algn="l"/>
            <a:endParaRPr lang="en-US" sz="1200" dirty="0"/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endParaRPr lang="en-US" sz="1200" dirty="0"/>
          </a:p>
          <a:p>
            <a:pPr lvl="2" algn="l"/>
            <a:endParaRPr lang="en-US" sz="12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683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326878" y="326877"/>
            <a:ext cx="6858002" cy="6204248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200" b="1" dirty="0">
                <a:solidFill>
                  <a:srgbClr val="FF6600"/>
                </a:solidFill>
              </a:rPr>
              <a:t>SUMMARY: PROFITS, REVENUES, &amp; COSTS </a:t>
            </a:r>
            <a:br>
              <a:rPr lang="en-US" sz="3200" b="1" dirty="0">
                <a:solidFill>
                  <a:srgbClr val="FF6600"/>
                </a:solidFill>
              </a:rPr>
            </a:br>
            <a:r>
              <a:rPr lang="en-US" sz="3200" b="1" dirty="0">
                <a:solidFill>
                  <a:srgbClr val="FF6600"/>
                </a:solidFill>
              </a:rPr>
              <a:t>OVER A THREE-YEAR PERIOD</a:t>
            </a:r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1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5AEFEE-D508-FC5C-BBFE-B5025DB4303D}"/>
              </a:ext>
            </a:extLst>
          </p:cNvPr>
          <p:cNvSpPr txBox="1"/>
          <p:nvPr/>
        </p:nvSpPr>
        <p:spPr>
          <a:xfrm>
            <a:off x="2755540" y="4846589"/>
            <a:ext cx="66809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PINK CAB’S PROFITS ARE LESS IN MAGNITUDE THAN YELLOWS DURING THE ‘OFF-SEASONS’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YELLOW’S PROFITS ARE HIGHER DURING ‘OFF-SEASONS WHEN PINK’S ARE LOWER</a:t>
            </a:r>
          </a:p>
        </p:txBody>
      </p:sp>
      <p:pic>
        <p:nvPicPr>
          <p:cNvPr id="6" name="Picture 5" descr="A graph of growth and growth&#10;&#10;Description automatically generated with medium confidence">
            <a:extLst>
              <a:ext uri="{FF2B5EF4-FFF2-40B4-BE49-F238E27FC236}">
                <a16:creationId xmlns:a16="http://schemas.microsoft.com/office/drawing/2014/main" id="{871C4E3B-DDF3-1135-4D52-6D1A13FD1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210" y="431001"/>
            <a:ext cx="6761578" cy="39403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533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55044-8B30-6429-B494-3D95B1ADC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04" y="5324436"/>
            <a:ext cx="1654627" cy="994232"/>
          </a:xfrm>
          <a:prstGeom prst="rect">
            <a:avLst/>
          </a:prstGeom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7FF054F-17E5-2B4D-9B64-502076B98F88}"/>
              </a:ext>
            </a:extLst>
          </p:cNvPr>
          <p:cNvSpPr txBox="1">
            <a:spLocks/>
          </p:cNvSpPr>
          <p:nvPr/>
        </p:nvSpPr>
        <p:spPr>
          <a:xfrm rot="5400000">
            <a:off x="465445" y="5556228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042167-643F-0D6E-C4A7-DE8C38C7A954}"/>
              </a:ext>
            </a:extLst>
          </p:cNvPr>
          <p:cNvSpPr txBox="1">
            <a:spLocks/>
          </p:cNvSpPr>
          <p:nvPr/>
        </p:nvSpPr>
        <p:spPr>
          <a:xfrm rot="5400000">
            <a:off x="686865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E2713B-A750-4E42-6DCE-3D6580DBEA2B}"/>
              </a:ext>
            </a:extLst>
          </p:cNvPr>
          <p:cNvSpPr txBox="1">
            <a:spLocks/>
          </p:cNvSpPr>
          <p:nvPr/>
        </p:nvSpPr>
        <p:spPr>
          <a:xfrm rot="5400000">
            <a:off x="-2501095" y="3115241"/>
            <a:ext cx="5282220" cy="13040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A8C3-5850-F17B-A186-A9E3E9E149E0}"/>
              </a:ext>
            </a:extLst>
          </p:cNvPr>
          <p:cNvSpPr txBox="1">
            <a:spLocks/>
          </p:cNvSpPr>
          <p:nvPr/>
        </p:nvSpPr>
        <p:spPr>
          <a:xfrm rot="5400000" flipV="1">
            <a:off x="9195334" y="3113008"/>
            <a:ext cx="5494417" cy="130403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56000"/>
              </a:schemeClr>
            </a:outerShdw>
          </a:effectLst>
        </p:spPr>
        <p:txBody>
          <a:bodyPr vert="vert270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6B9A27-920A-AB0D-226C-E099E2193117}"/>
              </a:ext>
            </a:extLst>
          </p:cNvPr>
          <p:cNvSpPr txBox="1">
            <a:spLocks/>
          </p:cNvSpPr>
          <p:nvPr/>
        </p:nvSpPr>
        <p:spPr>
          <a:xfrm rot="5400000">
            <a:off x="11150182" y="-497351"/>
            <a:ext cx="261250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schemeClr val="tx1">
                <a:alpha val="92000"/>
              </a:scheme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7CA7E8-F5B9-ABD3-5B6E-176D4A843802}"/>
              </a:ext>
            </a:extLst>
          </p:cNvPr>
          <p:cNvSpPr txBox="1">
            <a:spLocks/>
          </p:cNvSpPr>
          <p:nvPr/>
        </p:nvSpPr>
        <p:spPr>
          <a:xfrm rot="5400000">
            <a:off x="10970236" y="5637640"/>
            <a:ext cx="704089" cy="1496292"/>
          </a:xfrm>
          <a:prstGeom prst="rect">
            <a:avLst/>
          </a:prstGeom>
          <a:solidFill>
            <a:srgbClr val="3B3B3B"/>
          </a:solidFill>
          <a:effectLst>
            <a:outerShdw blurRad="50800" dist="38100" dir="2700000" algn="tl" rotWithShape="0">
              <a:prstClr val="black">
                <a:alpha val="76000"/>
              </a:prstClr>
            </a:outerShdw>
          </a:effectLst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endParaRPr lang="en-US" sz="2400" b="1" dirty="0">
              <a:solidFill>
                <a:srgbClr val="FF6600"/>
              </a:solidFill>
            </a:endParaRPr>
          </a:p>
          <a:p>
            <a:br>
              <a:rPr lang="en-US" b="1" dirty="0">
                <a:solidFill>
                  <a:srgbClr val="FF6600"/>
                </a:solidFill>
              </a:rPr>
            </a:b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6B1CF-7630-2118-1887-03B27637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27" y="5455213"/>
            <a:ext cx="1654627" cy="994232"/>
          </a:xfrm>
          <a:prstGeom prst="rect">
            <a:avLst/>
          </a:prstGeom>
          <a:effectLst/>
        </p:spPr>
      </p:pic>
      <p:pic>
        <p:nvPicPr>
          <p:cNvPr id="12" name="Picture 11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1ADD30A4-DC0D-9C88-DF17-00F9C9624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78" y="539332"/>
            <a:ext cx="4655212" cy="37055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  <p:pic>
        <p:nvPicPr>
          <p:cNvPr id="13" name="Picture 1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C9751CD-6332-EC37-882D-564254E2F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23" y="539332"/>
            <a:ext cx="4655212" cy="37055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5AEFEE-D508-FC5C-BBFE-B5025DB4303D}"/>
              </a:ext>
            </a:extLst>
          </p:cNvPr>
          <p:cNvSpPr txBox="1"/>
          <p:nvPr/>
        </p:nvSpPr>
        <p:spPr>
          <a:xfrm>
            <a:off x="2755540" y="4846589"/>
            <a:ext cx="66809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YELLOW CAB GENERATED 480% MORE REVENUE THAN PINK CAB OVER THE LAST THREE YEARS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WE CAN INFER FROM THESE NUMBERS THAT YELLOW CAB HAS MUCH HIGHER CASH FLOW</a:t>
            </a:r>
          </a:p>
        </p:txBody>
      </p:sp>
    </p:spTree>
    <p:extLst>
      <p:ext uri="{BB962C8B-B14F-4D97-AF65-F5344CB8AC3E}">
        <p14:creationId xmlns:p14="http://schemas.microsoft.com/office/powerpoint/2010/main" val="94384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6956</TotalTime>
  <Words>1668</Words>
  <Application>Microsoft Office PowerPoint</Application>
  <PresentationFormat>Widescreen</PresentationFormat>
  <Paragraphs>589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Courier New</vt:lpstr>
      <vt:lpstr>Söhne</vt:lpstr>
      <vt:lpstr>Wingdings</vt:lpstr>
      <vt:lpstr>Office Theme</vt:lpstr>
      <vt:lpstr>PowerPoint Presentation</vt:lpstr>
      <vt:lpstr>   EXECUTIVE SUMMARY</vt:lpstr>
      <vt:lpstr>   EXECUTIVE SUMMARY</vt:lpstr>
      <vt:lpstr>   GENERAL ASSUMPTIONS </vt:lpstr>
      <vt:lpstr>   GENERAL APPROACH </vt:lpstr>
      <vt:lpstr>   DATA CLEANSING &amp;   FEATURE ENGINEERING </vt:lpstr>
      <vt:lpstr>   SUMMARY: PROFITS, REVENUES, &amp; COSTS  OVER A THREE-YEAR PERIOD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RIDERSHIP &amp; RECIDIVISM</vt:lpstr>
      <vt:lpstr>PowerPoint Presentation</vt:lpstr>
      <vt:lpstr>PowerPoint Presentation</vt:lpstr>
      <vt:lpstr>PowerPoint Presentation</vt:lpstr>
      <vt:lpstr>PowerPoint Presentation</vt:lpstr>
      <vt:lpstr>   DEMOGRAPHICS</vt:lpstr>
      <vt:lpstr>PowerPoint Presentation</vt:lpstr>
      <vt:lpstr>PowerPoint Presentation</vt:lpstr>
      <vt:lpstr>PowerPoint Presentation</vt:lpstr>
      <vt:lpstr>PowerPoint Presentation</vt:lpstr>
      <vt:lpstr>  TWO YEAR PROFIT FORECAST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FUTURE CONSIDERATIONS</vt:lpstr>
      <vt:lpstr>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O'Drain</dc:creator>
  <cp:lastModifiedBy>Andrew Odrain</cp:lastModifiedBy>
  <cp:revision>14</cp:revision>
  <dcterms:created xsi:type="dcterms:W3CDTF">2023-08-16T14:09:29Z</dcterms:created>
  <dcterms:modified xsi:type="dcterms:W3CDTF">2023-11-25T21:44:44Z</dcterms:modified>
</cp:coreProperties>
</file>