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7EAD4A-3FCD-40BE-806B-62CE14A00943}">
  <a:tblStyle styleId="{FC7EAD4A-3FCD-40BE-806B-62CE14A009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Average-regular.fntdata"/><Relationship Id="rId14" Type="http://schemas.openxmlformats.org/officeDocument/2006/relationships/slide" Target="slides/slide8.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d17da2e2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d17da2e2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d17da2e2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d17da2e2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69eeb04b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69eeb04b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d17da2e2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d17da2e2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d17da2e2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d17da2e2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69eeb04b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69eeb04b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d17da2e2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d17da2e2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chive.ics.uci.edu/ml/datasets/Bank+Marketing" TargetMode="External"/><Relationship Id="rId4" Type="http://schemas.openxmlformats.org/officeDocument/2006/relationships/hyperlink" Target="https://github.com/DrewAsh13/Erdos-2023_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rchive.ics.uci.edu/ml/datasets/Bank+Marketing" TargetMode="External"/><Relationship Id="rId4" Type="http://schemas.openxmlformats.org/officeDocument/2006/relationships/hyperlink" Target="https://github.com/DrewAsh13/Erdos-2023_Projec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48658" y="5191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3911"/>
              <a:t>Erdős Institute Data Science bootcamp 2023:</a:t>
            </a:r>
            <a:endParaRPr sz="3911"/>
          </a:p>
          <a:p>
            <a:pPr indent="0" lvl="0" marL="0" rtl="0" algn="ctr">
              <a:spcBef>
                <a:spcPts val="0"/>
              </a:spcBef>
              <a:spcAft>
                <a:spcPts val="0"/>
              </a:spcAft>
              <a:buNone/>
            </a:pPr>
            <a:r>
              <a:rPr lang="en" sz="3911"/>
              <a:t>Predicting </a:t>
            </a:r>
            <a:r>
              <a:rPr lang="en" sz="3911"/>
              <a:t>subscription</a:t>
            </a:r>
            <a:r>
              <a:rPr lang="en" sz="3911"/>
              <a:t> to a term deposit.</a:t>
            </a:r>
            <a:endParaRPr sz="3911"/>
          </a:p>
          <a:p>
            <a:pPr indent="0" lvl="0" marL="0" rtl="0" algn="ctr">
              <a:spcBef>
                <a:spcPts val="0"/>
              </a:spcBef>
              <a:spcAft>
                <a:spcPts val="0"/>
              </a:spcAft>
              <a:buNone/>
            </a:pPr>
            <a:r>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sz="2900"/>
              <a:t>Team 11: Drew D. Ash, Laura Brade, Jamie Kimble</a:t>
            </a:r>
            <a:endParaRPr sz="29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45550"/>
            <a:ext cx="8520600" cy="7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00"/>
              <a:t>Framing the problem and data</a:t>
            </a:r>
            <a:endParaRPr b="1" sz="3500"/>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chemeClr val="dk1"/>
                </a:solidFill>
              </a:rPr>
              <a:t>Statement of problem: </a:t>
            </a:r>
            <a:r>
              <a:rPr lang="en" sz="2200"/>
              <a:t>Given specific data about a person, how likely are they to subscribe to a term deposit with this Portuguese bank?</a:t>
            </a:r>
            <a:endParaRPr sz="2200"/>
          </a:p>
          <a:p>
            <a:pPr indent="0" lvl="0" marL="0" rtl="0" algn="l">
              <a:spcBef>
                <a:spcPts val="1200"/>
              </a:spcBef>
              <a:spcAft>
                <a:spcPts val="0"/>
              </a:spcAft>
              <a:buNone/>
            </a:pPr>
            <a:r>
              <a:rPr b="1" lang="en" sz="2200">
                <a:solidFill>
                  <a:schemeClr val="dk1"/>
                </a:solidFill>
              </a:rPr>
              <a:t>Key stakeholders: </a:t>
            </a:r>
            <a:r>
              <a:rPr lang="en" sz="2200"/>
              <a:t>This specific bank is the primary stakeholder. The model, however, could be adapted to different datasets and different questions revolving around any consumer or customer base. </a:t>
            </a:r>
            <a:endParaRPr sz="2200"/>
          </a:p>
          <a:p>
            <a:pPr indent="0" lvl="0" marL="0" rtl="0" algn="l">
              <a:spcBef>
                <a:spcPts val="1200"/>
              </a:spcBef>
              <a:spcAft>
                <a:spcPts val="0"/>
              </a:spcAft>
              <a:buNone/>
            </a:pPr>
            <a:r>
              <a:rPr b="1" lang="en" sz="2200">
                <a:solidFill>
                  <a:schemeClr val="dk1"/>
                </a:solidFill>
              </a:rPr>
              <a:t>Data:</a:t>
            </a:r>
            <a:r>
              <a:rPr lang="en" sz="2200"/>
              <a:t> </a:t>
            </a:r>
            <a:r>
              <a:rPr lang="en" sz="2200" u="sng">
                <a:solidFill>
                  <a:schemeClr val="hlink"/>
                </a:solidFill>
                <a:hlinkClick r:id="rId3"/>
              </a:rPr>
              <a:t>https://archive.ics.uci.edu/ml/datasets/Bank+Marketing</a:t>
            </a:r>
            <a:endParaRPr sz="2200"/>
          </a:p>
          <a:p>
            <a:pPr indent="0" lvl="0" marL="0" rtl="0" algn="l">
              <a:spcBef>
                <a:spcPts val="1200"/>
              </a:spcBef>
              <a:spcAft>
                <a:spcPts val="1200"/>
              </a:spcAft>
              <a:buNone/>
            </a:pPr>
            <a:r>
              <a:rPr b="1" lang="en" sz="2200">
                <a:solidFill>
                  <a:schemeClr val="dk1"/>
                </a:solidFill>
              </a:rPr>
              <a:t>Code and materials:</a:t>
            </a:r>
            <a:r>
              <a:rPr lang="en" sz="2200"/>
              <a:t> </a:t>
            </a:r>
            <a:r>
              <a:rPr lang="en" sz="2200" u="sng">
                <a:solidFill>
                  <a:schemeClr val="hlink"/>
                </a:solidFill>
                <a:hlinkClick r:id="rId4"/>
              </a:rPr>
              <a:t>https://github.com/DrewAsh13/Erdos-2023_Project</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1698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333"/>
              <a:t>Exploring the data and preprocessing</a:t>
            </a:r>
            <a:endParaRPr b="1" sz="3333"/>
          </a:p>
          <a:p>
            <a:pPr indent="0" lvl="0" marL="0" rtl="0" algn="l">
              <a:spcBef>
                <a:spcPts val="0"/>
              </a:spcBef>
              <a:spcAft>
                <a:spcPts val="0"/>
              </a:spcAft>
              <a:buNone/>
            </a:pPr>
            <a:r>
              <a:t/>
            </a:r>
            <a:endParaRPr/>
          </a:p>
        </p:txBody>
      </p:sp>
      <p:pic>
        <p:nvPicPr>
          <p:cNvPr id="72" name="Google Shape;72;p15"/>
          <p:cNvPicPr preferRelativeResize="0"/>
          <p:nvPr/>
        </p:nvPicPr>
        <p:blipFill>
          <a:blip r:embed="rId3">
            <a:alphaModFix/>
          </a:blip>
          <a:stretch>
            <a:fillRect/>
          </a:stretch>
        </p:blipFill>
        <p:spPr>
          <a:xfrm>
            <a:off x="1768438" y="572700"/>
            <a:ext cx="5323474" cy="443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23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continued</a:t>
            </a:r>
            <a:endParaRPr/>
          </a:p>
          <a:p>
            <a:pPr indent="0" lvl="0" marL="0" rtl="0" algn="l">
              <a:spcBef>
                <a:spcPts val="0"/>
              </a:spcBef>
              <a:spcAft>
                <a:spcPts val="0"/>
              </a:spcAft>
              <a:buNone/>
            </a:pPr>
            <a:r>
              <a:t/>
            </a:r>
            <a:endParaRPr/>
          </a:p>
        </p:txBody>
      </p:sp>
      <p:pic>
        <p:nvPicPr>
          <p:cNvPr id="78" name="Google Shape;78;p16"/>
          <p:cNvPicPr preferRelativeResize="0"/>
          <p:nvPr/>
        </p:nvPicPr>
        <p:blipFill>
          <a:blip r:embed="rId3">
            <a:alphaModFix/>
          </a:blip>
          <a:stretch>
            <a:fillRect/>
          </a:stretch>
        </p:blipFill>
        <p:spPr>
          <a:xfrm>
            <a:off x="152400" y="696250"/>
            <a:ext cx="8589700" cy="429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52700"/>
            <a:ext cx="8520600" cy="7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00"/>
              <a:t>Model Choices, metrics and outcomes</a:t>
            </a:r>
            <a:endParaRPr b="1" sz="3500"/>
          </a:p>
        </p:txBody>
      </p:sp>
      <p:graphicFrame>
        <p:nvGraphicFramePr>
          <p:cNvPr id="84" name="Google Shape;84;p17"/>
          <p:cNvGraphicFramePr/>
          <p:nvPr/>
        </p:nvGraphicFramePr>
        <p:xfrm>
          <a:off x="446625" y="1017675"/>
          <a:ext cx="3000000" cy="3000000"/>
        </p:xfrm>
        <a:graphic>
          <a:graphicData uri="http://schemas.openxmlformats.org/drawingml/2006/table">
            <a:tbl>
              <a:tblPr>
                <a:noFill/>
                <a:tableStyleId>{FC7EAD4A-3FCD-40BE-806B-62CE14A00943}</a:tableStyleId>
              </a:tblPr>
              <a:tblGrid>
                <a:gridCol w="1548975"/>
                <a:gridCol w="1548975"/>
                <a:gridCol w="1548975"/>
                <a:gridCol w="1548975"/>
                <a:gridCol w="1548975"/>
              </a:tblGrid>
              <a:tr h="974725">
                <a:tc>
                  <a:txBody>
                    <a:bodyPr/>
                    <a:lstStyle/>
                    <a:p>
                      <a:pPr indent="0" lvl="0" marL="0" rtl="0" algn="l">
                        <a:spcBef>
                          <a:spcPts val="0"/>
                        </a:spcBef>
                        <a:spcAft>
                          <a:spcPts val="0"/>
                        </a:spcAft>
                        <a:buNone/>
                      </a:pPr>
                      <a:r>
                        <a:rPr b="1" lang="en" sz="1700">
                          <a:solidFill>
                            <a:schemeClr val="dk1"/>
                          </a:solidFill>
                        </a:rPr>
                        <a:t>Model</a:t>
                      </a:r>
                      <a:endParaRPr b="1" sz="1700">
                        <a:solidFill>
                          <a:schemeClr val="dk1"/>
                        </a:solidFill>
                      </a:endParaRPr>
                    </a:p>
                  </a:txBody>
                  <a:tcPr marT="91425" marB="91425" marR="91425" marL="91425"/>
                </a:tc>
                <a:tc>
                  <a:txBody>
                    <a:bodyPr/>
                    <a:lstStyle/>
                    <a:p>
                      <a:pPr indent="0" lvl="0" marL="0" rtl="0" algn="l">
                        <a:spcBef>
                          <a:spcPts val="0"/>
                        </a:spcBef>
                        <a:spcAft>
                          <a:spcPts val="0"/>
                        </a:spcAft>
                        <a:buNone/>
                      </a:pPr>
                      <a:r>
                        <a:rPr b="1" lang="en" sz="1700">
                          <a:solidFill>
                            <a:schemeClr val="dk1"/>
                          </a:solidFill>
                        </a:rPr>
                        <a:t>Precision</a:t>
                      </a:r>
                      <a:endParaRPr b="1" sz="1700">
                        <a:solidFill>
                          <a:schemeClr val="dk1"/>
                        </a:solidFill>
                      </a:endParaRPr>
                    </a:p>
                  </a:txBody>
                  <a:tcPr marT="91425" marB="91425" marR="91425" marL="91425"/>
                </a:tc>
                <a:tc>
                  <a:txBody>
                    <a:bodyPr/>
                    <a:lstStyle/>
                    <a:p>
                      <a:pPr indent="0" lvl="0" marL="0" rtl="0" algn="l">
                        <a:spcBef>
                          <a:spcPts val="0"/>
                        </a:spcBef>
                        <a:spcAft>
                          <a:spcPts val="0"/>
                        </a:spcAft>
                        <a:buNone/>
                      </a:pPr>
                      <a:r>
                        <a:rPr b="1" lang="en" sz="1700">
                          <a:solidFill>
                            <a:schemeClr val="dk1"/>
                          </a:solidFill>
                        </a:rPr>
                        <a:t>Recall</a:t>
                      </a:r>
                      <a:endParaRPr b="1" sz="1700">
                        <a:solidFill>
                          <a:schemeClr val="dk1"/>
                        </a:solidFill>
                      </a:endParaRPr>
                    </a:p>
                  </a:txBody>
                  <a:tcPr marT="91425" marB="91425" marR="91425" marL="91425"/>
                </a:tc>
                <a:tc>
                  <a:txBody>
                    <a:bodyPr/>
                    <a:lstStyle/>
                    <a:p>
                      <a:pPr indent="0" lvl="0" marL="0" rtl="0" algn="l">
                        <a:spcBef>
                          <a:spcPts val="0"/>
                        </a:spcBef>
                        <a:spcAft>
                          <a:spcPts val="0"/>
                        </a:spcAft>
                        <a:buNone/>
                      </a:pPr>
                      <a:r>
                        <a:rPr b="1" lang="en" sz="1700">
                          <a:solidFill>
                            <a:schemeClr val="dk1"/>
                          </a:solidFill>
                        </a:rPr>
                        <a:t>True Positive Rate (TPR)</a:t>
                      </a:r>
                      <a:endParaRPr b="1" sz="1700">
                        <a:solidFill>
                          <a:schemeClr val="dk1"/>
                        </a:solidFill>
                      </a:endParaRPr>
                    </a:p>
                  </a:txBody>
                  <a:tcPr marT="91425" marB="91425" marR="91425" marL="91425"/>
                </a:tc>
                <a:tc>
                  <a:txBody>
                    <a:bodyPr/>
                    <a:lstStyle/>
                    <a:p>
                      <a:pPr indent="0" lvl="0" marL="0" rtl="0" algn="l">
                        <a:spcBef>
                          <a:spcPts val="0"/>
                        </a:spcBef>
                        <a:spcAft>
                          <a:spcPts val="0"/>
                        </a:spcAft>
                        <a:buNone/>
                      </a:pPr>
                      <a:r>
                        <a:rPr b="1" lang="en" sz="1700">
                          <a:solidFill>
                            <a:schemeClr val="dk1"/>
                          </a:solidFill>
                        </a:rPr>
                        <a:t>False Negative Rate (FNR)</a:t>
                      </a:r>
                      <a:endParaRPr b="1" sz="1700">
                        <a:solidFill>
                          <a:schemeClr val="dk1"/>
                        </a:solidFill>
                      </a:endParaRPr>
                    </a:p>
                  </a:txBody>
                  <a:tcPr marT="91425" marB="91425" marR="91425" marL="91425"/>
                </a:tc>
              </a:tr>
              <a:tr h="461700">
                <a:tc>
                  <a:txBody>
                    <a:bodyPr/>
                    <a:lstStyle/>
                    <a:p>
                      <a:pPr indent="0" lvl="0" marL="0" rtl="0" algn="l">
                        <a:spcBef>
                          <a:spcPts val="0"/>
                        </a:spcBef>
                        <a:spcAft>
                          <a:spcPts val="0"/>
                        </a:spcAft>
                        <a:buNone/>
                      </a:pPr>
                      <a:r>
                        <a:rPr lang="en" sz="1600">
                          <a:solidFill>
                            <a:schemeClr val="dk1"/>
                          </a:solidFill>
                        </a:rPr>
                        <a:t>Logistic Reg.</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0.6442</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0.2166</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0.2166</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0.7834</a:t>
                      </a:r>
                      <a:endParaRPr sz="1600">
                        <a:solidFill>
                          <a:schemeClr val="dk1"/>
                        </a:solidFill>
                      </a:endParaRPr>
                    </a:p>
                  </a:txBody>
                  <a:tcPr marT="91425" marB="91425" marR="91425" marL="91425"/>
                </a:tc>
              </a:tr>
              <a:tr h="461700">
                <a:tc>
                  <a:txBody>
                    <a:bodyPr/>
                    <a:lstStyle/>
                    <a:p>
                      <a:pPr indent="0" lvl="0" marL="0" rtl="0" algn="l">
                        <a:spcBef>
                          <a:spcPts val="0"/>
                        </a:spcBef>
                        <a:spcAft>
                          <a:spcPts val="0"/>
                        </a:spcAft>
                        <a:buNone/>
                      </a:pPr>
                      <a:r>
                        <a:rPr lang="en" sz="1600">
                          <a:solidFill>
                            <a:schemeClr val="dk1"/>
                          </a:solidFill>
                        </a:rPr>
                        <a:t>KNN</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0.5274</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0.2802</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0.2802</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0.7198</a:t>
                      </a:r>
                      <a:endParaRPr sz="1600">
                        <a:solidFill>
                          <a:schemeClr val="dk1"/>
                        </a:solidFill>
                      </a:endParaRPr>
                    </a:p>
                  </a:txBody>
                  <a:tcPr marT="91425" marB="91425" marR="91425" marL="91425"/>
                </a:tc>
              </a:tr>
              <a:tr h="461700">
                <a:tc>
                  <a:txBody>
                    <a:bodyPr/>
                    <a:lstStyle/>
                    <a:p>
                      <a:pPr indent="0" lvl="0" marL="0" rtl="0" algn="l">
                        <a:spcBef>
                          <a:spcPts val="0"/>
                        </a:spcBef>
                        <a:spcAft>
                          <a:spcPts val="0"/>
                        </a:spcAft>
                        <a:buNone/>
                      </a:pPr>
                      <a:r>
                        <a:rPr lang="en" sz="1600">
                          <a:solidFill>
                            <a:schemeClr val="dk1"/>
                          </a:solidFill>
                        </a:rPr>
                        <a:t>Decision Tree</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0.6745</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0.1853</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0.6745</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0.3255</a:t>
                      </a:r>
                      <a:endParaRPr sz="1600">
                        <a:solidFill>
                          <a:schemeClr val="dk1"/>
                        </a:solidFill>
                      </a:endParaRPr>
                    </a:p>
                  </a:txBody>
                  <a:tcPr marT="91425" marB="91425" marR="91425" marL="91425"/>
                </a:tc>
              </a:tr>
              <a:tr h="718200">
                <a:tc>
                  <a:txBody>
                    <a:bodyPr/>
                    <a:lstStyle/>
                    <a:p>
                      <a:pPr indent="0" lvl="0" marL="0" rtl="0" algn="l">
                        <a:spcBef>
                          <a:spcPts val="0"/>
                        </a:spcBef>
                        <a:spcAft>
                          <a:spcPts val="0"/>
                        </a:spcAft>
                        <a:buNone/>
                      </a:pPr>
                      <a:r>
                        <a:rPr lang="en" sz="1600">
                          <a:solidFill>
                            <a:schemeClr val="dk1"/>
                          </a:solidFill>
                        </a:rPr>
                        <a:t>Random Forest</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1</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0.0011</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1</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0</a:t>
                      </a:r>
                      <a:endParaRPr sz="1600">
                        <a:solidFill>
                          <a:schemeClr val="dk1"/>
                        </a:solidFill>
                      </a:endParaRPr>
                    </a:p>
                  </a:txBody>
                  <a:tcPr marT="91425" marB="91425" marR="91425" marL="91425"/>
                </a:tc>
              </a:tr>
              <a:tr h="974725">
                <a:tc>
                  <a:txBody>
                    <a:bodyPr/>
                    <a:lstStyle/>
                    <a:p>
                      <a:pPr indent="0" lvl="0" marL="0" rtl="0" algn="l">
                        <a:spcBef>
                          <a:spcPts val="0"/>
                        </a:spcBef>
                        <a:spcAft>
                          <a:spcPts val="0"/>
                        </a:spcAft>
                        <a:buNone/>
                      </a:pPr>
                      <a:r>
                        <a:rPr lang="en" sz="1600">
                          <a:solidFill>
                            <a:schemeClr val="dk1"/>
                          </a:solidFill>
                        </a:rPr>
                        <a:t>Support Vector Machine (SVM)</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t/>
                      </a:r>
                      <a:endParaRPr sz="1600">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68950"/>
            <a:ext cx="8520600" cy="74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888"/>
              <a:t>Final choice and recommendations</a:t>
            </a:r>
            <a:endParaRPr b="1" sz="3888"/>
          </a:p>
          <a:p>
            <a:pPr indent="0" lvl="0" marL="0" rtl="0" algn="l">
              <a:spcBef>
                <a:spcPts val="0"/>
              </a:spcBef>
              <a:spcAft>
                <a:spcPts val="0"/>
              </a:spcAft>
              <a:buNone/>
            </a:pPr>
            <a:r>
              <a:t/>
            </a:r>
            <a:endParaRPr/>
          </a:p>
        </p:txBody>
      </p:sp>
      <p:sp>
        <p:nvSpPr>
          <p:cNvPr id="90" name="Google Shape;90;p18"/>
          <p:cNvSpPr txBox="1"/>
          <p:nvPr>
            <p:ph idx="1" type="body"/>
          </p:nvPr>
        </p:nvSpPr>
        <p:spPr>
          <a:xfrm>
            <a:off x="254950" y="1143000"/>
            <a:ext cx="8520600" cy="3934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400"/>
              <a:t>Recommended Model: Decision Tree</a:t>
            </a:r>
            <a:endParaRPr sz="2400"/>
          </a:p>
          <a:p>
            <a:pPr indent="-358140" lvl="0" marL="457200" rtl="0" algn="l">
              <a:spcBef>
                <a:spcPts val="1200"/>
              </a:spcBef>
              <a:spcAft>
                <a:spcPts val="0"/>
              </a:spcAft>
              <a:buSzPct val="100000"/>
              <a:buChar char="-"/>
            </a:pPr>
            <a:r>
              <a:rPr lang="en" sz="2400"/>
              <a:t>Highest TPR and FNR</a:t>
            </a:r>
            <a:endParaRPr sz="2400"/>
          </a:p>
          <a:p>
            <a:pPr indent="-358140" lvl="1" marL="914400" rtl="0" algn="l">
              <a:spcBef>
                <a:spcPts val="0"/>
              </a:spcBef>
              <a:spcAft>
                <a:spcPts val="0"/>
              </a:spcAft>
              <a:buSzPct val="100000"/>
              <a:buChar char="-"/>
            </a:pPr>
            <a:r>
              <a:rPr lang="en" sz="2400"/>
              <a:t>Given that </a:t>
            </a:r>
            <a:r>
              <a:rPr lang="en" sz="2400"/>
              <a:t>roughly 11% of contacted people deposited money, having high TPR and low FNR is essential to this problem.</a:t>
            </a:r>
            <a:endParaRPr sz="2400"/>
          </a:p>
          <a:p>
            <a:pPr indent="-358140" lvl="0" marL="457200" rtl="0" algn="l">
              <a:spcBef>
                <a:spcPts val="0"/>
              </a:spcBef>
              <a:spcAft>
                <a:spcPts val="0"/>
              </a:spcAft>
              <a:buSzPct val="100000"/>
              <a:buChar char="-"/>
            </a:pPr>
            <a:r>
              <a:rPr lang="en" sz="2400"/>
              <a:t>Transparency </a:t>
            </a:r>
            <a:endParaRPr sz="2400"/>
          </a:p>
          <a:p>
            <a:pPr indent="-358140" lvl="1" marL="914400" rtl="0" algn="l">
              <a:spcBef>
                <a:spcPts val="0"/>
              </a:spcBef>
              <a:spcAft>
                <a:spcPts val="0"/>
              </a:spcAft>
              <a:buSzPct val="100000"/>
              <a:buChar char="-"/>
            </a:pPr>
            <a:r>
              <a:rPr lang="en" sz="2400"/>
              <a:t>The decision tree model is transparent in that it outputs how it made choices to classify will deposit or will not deposit. We can use these insights to better inform the next direct marketing campaign.</a:t>
            </a:r>
            <a:endParaRPr sz="2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96800" y="0"/>
            <a:ext cx="8520600" cy="7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00"/>
              <a:t>Decision Tree</a:t>
            </a:r>
            <a:endParaRPr b="1" sz="3500"/>
          </a:p>
        </p:txBody>
      </p:sp>
      <p:pic>
        <p:nvPicPr>
          <p:cNvPr id="96" name="Google Shape;96;p19"/>
          <p:cNvPicPr preferRelativeResize="0"/>
          <p:nvPr/>
        </p:nvPicPr>
        <p:blipFill>
          <a:blip r:embed="rId3">
            <a:alphaModFix/>
          </a:blip>
          <a:stretch>
            <a:fillRect/>
          </a:stretch>
        </p:blipFill>
        <p:spPr>
          <a:xfrm>
            <a:off x="1513800" y="715175"/>
            <a:ext cx="5455275" cy="4364226"/>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264425" y="105250"/>
            <a:ext cx="8520600" cy="7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00"/>
              <a:t>Future Directions</a:t>
            </a:r>
            <a:endParaRPr b="1" sz="3500"/>
          </a:p>
        </p:txBody>
      </p:sp>
      <p:sp>
        <p:nvSpPr>
          <p:cNvPr id="102" name="Google Shape;102;p20"/>
          <p:cNvSpPr txBox="1"/>
          <p:nvPr>
            <p:ph idx="1" type="body"/>
          </p:nvPr>
        </p:nvSpPr>
        <p:spPr>
          <a:xfrm>
            <a:off x="264425" y="4206450"/>
            <a:ext cx="8520600" cy="852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Data: </a:t>
            </a:r>
            <a:r>
              <a:rPr lang="en" u="sng">
                <a:solidFill>
                  <a:schemeClr val="accent5"/>
                </a:solidFill>
                <a:hlinkClick r:id="rId3">
                  <a:extLst>
                    <a:ext uri="{A12FA001-AC4F-418D-AE19-62706E023703}">
                      <ahyp:hlinkClr val="tx"/>
                    </a:ext>
                  </a:extLst>
                </a:hlinkClick>
              </a:rPr>
              <a:t>https://archive.ics.uci.edu/ml/datasets/Bank+Marketing</a:t>
            </a:r>
            <a:endParaRPr/>
          </a:p>
          <a:p>
            <a:pPr indent="0" lvl="0" marL="0" rtl="0" algn="l">
              <a:spcBef>
                <a:spcPts val="1200"/>
              </a:spcBef>
              <a:spcAft>
                <a:spcPts val="1200"/>
              </a:spcAft>
              <a:buNone/>
            </a:pPr>
            <a:r>
              <a:rPr lang="en"/>
              <a:t>Code and materials: </a:t>
            </a:r>
            <a:r>
              <a:rPr lang="en" u="sng">
                <a:solidFill>
                  <a:schemeClr val="accent5"/>
                </a:solidFill>
                <a:hlinkClick r:id="rId4">
                  <a:extLst>
                    <a:ext uri="{A12FA001-AC4F-418D-AE19-62706E023703}">
                      <ahyp:hlinkClr val="tx"/>
                    </a:ext>
                  </a:extLst>
                </a:hlinkClick>
              </a:rPr>
              <a:t>https://github.com/DrewAsh13/Erdos-2023_Project</a:t>
            </a:r>
            <a:endParaRPr/>
          </a:p>
        </p:txBody>
      </p:sp>
      <p:sp>
        <p:nvSpPr>
          <p:cNvPr id="103" name="Google Shape;103;p20"/>
          <p:cNvSpPr txBox="1"/>
          <p:nvPr/>
        </p:nvSpPr>
        <p:spPr>
          <a:xfrm>
            <a:off x="714425" y="1068400"/>
            <a:ext cx="7620600" cy="2955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Average"/>
              <a:buAutoNum type="arabicPeriod"/>
            </a:pPr>
            <a:r>
              <a:rPr lang="en" sz="2000">
                <a:solidFill>
                  <a:schemeClr val="dk1"/>
                </a:solidFill>
                <a:latin typeface="Average"/>
                <a:ea typeface="Average"/>
                <a:cs typeface="Average"/>
                <a:sym typeface="Average"/>
              </a:rPr>
              <a:t>Tuning hyperparameters</a:t>
            </a:r>
            <a:endParaRPr sz="2000">
              <a:solidFill>
                <a:schemeClr val="dk1"/>
              </a:solidFill>
              <a:latin typeface="Average"/>
              <a:ea typeface="Average"/>
              <a:cs typeface="Average"/>
              <a:sym typeface="Average"/>
            </a:endParaRPr>
          </a:p>
          <a:p>
            <a:pPr indent="-355600" lvl="1" marL="914400" rtl="0" algn="l">
              <a:spcBef>
                <a:spcPts val="0"/>
              </a:spcBef>
              <a:spcAft>
                <a:spcPts val="0"/>
              </a:spcAft>
              <a:buClr>
                <a:schemeClr val="dk1"/>
              </a:buClr>
              <a:buSzPts val="2000"/>
              <a:buFont typeface="Average"/>
              <a:buAutoNum type="alphaLcPeriod"/>
            </a:pPr>
            <a:r>
              <a:rPr lang="en" sz="2000">
                <a:solidFill>
                  <a:schemeClr val="dk1"/>
                </a:solidFill>
                <a:latin typeface="Average"/>
                <a:ea typeface="Average"/>
                <a:cs typeface="Average"/>
                <a:sym typeface="Average"/>
              </a:rPr>
              <a:t>Revisiting the random forest model to double check for overfitting.</a:t>
            </a:r>
            <a:endParaRPr sz="2000">
              <a:solidFill>
                <a:schemeClr val="dk1"/>
              </a:solidFill>
              <a:latin typeface="Average"/>
              <a:ea typeface="Average"/>
              <a:cs typeface="Average"/>
              <a:sym typeface="Average"/>
            </a:endParaRPr>
          </a:p>
          <a:p>
            <a:pPr indent="-355600" lvl="1" marL="914400" rtl="0" algn="l">
              <a:spcBef>
                <a:spcPts val="0"/>
              </a:spcBef>
              <a:spcAft>
                <a:spcPts val="0"/>
              </a:spcAft>
              <a:buClr>
                <a:schemeClr val="dk1"/>
              </a:buClr>
              <a:buSzPts val="2000"/>
              <a:buFont typeface="Average"/>
              <a:buAutoNum type="alphaLcPeriod"/>
            </a:pPr>
            <a:r>
              <a:rPr lang="en" sz="2000">
                <a:solidFill>
                  <a:schemeClr val="dk1"/>
                </a:solidFill>
                <a:latin typeface="Average"/>
                <a:ea typeface="Average"/>
                <a:cs typeface="Average"/>
                <a:sym typeface="Average"/>
              </a:rPr>
              <a:t>Experiment </a:t>
            </a:r>
            <a:r>
              <a:rPr lang="en" sz="2000">
                <a:solidFill>
                  <a:schemeClr val="dk1"/>
                </a:solidFill>
                <a:latin typeface="Average"/>
                <a:ea typeface="Average"/>
                <a:cs typeface="Average"/>
                <a:sym typeface="Average"/>
              </a:rPr>
              <a:t>with various other KNN models</a:t>
            </a:r>
            <a:endParaRPr sz="2000">
              <a:solidFill>
                <a:schemeClr val="dk1"/>
              </a:solidFill>
              <a:latin typeface="Average"/>
              <a:ea typeface="Average"/>
              <a:cs typeface="Average"/>
              <a:sym typeface="Average"/>
            </a:endParaRPr>
          </a:p>
          <a:p>
            <a:pPr indent="-355600" lvl="1" marL="914400" rtl="0" algn="l">
              <a:spcBef>
                <a:spcPts val="0"/>
              </a:spcBef>
              <a:spcAft>
                <a:spcPts val="0"/>
              </a:spcAft>
              <a:buClr>
                <a:schemeClr val="dk1"/>
              </a:buClr>
              <a:buSzPts val="2000"/>
              <a:buFont typeface="Average"/>
              <a:buAutoNum type="alphaLcPeriod"/>
            </a:pPr>
            <a:r>
              <a:rPr lang="en" sz="2000">
                <a:solidFill>
                  <a:schemeClr val="dk1"/>
                </a:solidFill>
                <a:latin typeface="Average"/>
                <a:ea typeface="Average"/>
                <a:cs typeface="Average"/>
                <a:sym typeface="Average"/>
              </a:rPr>
              <a:t>Try different depths on the decision tree</a:t>
            </a:r>
            <a:endParaRPr sz="2000">
              <a:solidFill>
                <a:schemeClr val="dk1"/>
              </a:solidFill>
              <a:latin typeface="Average"/>
              <a:ea typeface="Average"/>
              <a:cs typeface="Average"/>
              <a:sym typeface="Average"/>
            </a:endParaRPr>
          </a:p>
          <a:p>
            <a:pPr indent="-355600" lvl="0" marL="457200" rtl="0" algn="l">
              <a:spcBef>
                <a:spcPts val="0"/>
              </a:spcBef>
              <a:spcAft>
                <a:spcPts val="0"/>
              </a:spcAft>
              <a:buClr>
                <a:schemeClr val="dk1"/>
              </a:buClr>
              <a:buSzPts val="2000"/>
              <a:buFont typeface="Average"/>
              <a:buAutoNum type="arabicPeriod"/>
            </a:pPr>
            <a:r>
              <a:rPr lang="en" sz="2000">
                <a:solidFill>
                  <a:schemeClr val="dk1"/>
                </a:solidFill>
                <a:latin typeface="Average"/>
                <a:ea typeface="Average"/>
                <a:cs typeface="Average"/>
                <a:sym typeface="Average"/>
              </a:rPr>
              <a:t>Feature selection </a:t>
            </a:r>
            <a:endParaRPr sz="2000">
              <a:solidFill>
                <a:schemeClr val="dk1"/>
              </a:solidFill>
              <a:latin typeface="Average"/>
              <a:ea typeface="Average"/>
              <a:cs typeface="Average"/>
              <a:sym typeface="Average"/>
            </a:endParaRPr>
          </a:p>
          <a:p>
            <a:pPr indent="-355600" lvl="0" marL="457200" rtl="0" algn="l">
              <a:spcBef>
                <a:spcPts val="0"/>
              </a:spcBef>
              <a:spcAft>
                <a:spcPts val="0"/>
              </a:spcAft>
              <a:buClr>
                <a:schemeClr val="dk1"/>
              </a:buClr>
              <a:buSzPts val="2000"/>
              <a:buFont typeface="Average"/>
              <a:buAutoNum type="arabicPeriod"/>
            </a:pPr>
            <a:r>
              <a:rPr lang="en" sz="2000">
                <a:solidFill>
                  <a:schemeClr val="dk1"/>
                </a:solidFill>
                <a:latin typeface="Average"/>
                <a:ea typeface="Average"/>
                <a:cs typeface="Average"/>
                <a:sym typeface="Average"/>
              </a:rPr>
              <a:t>Try other classification models</a:t>
            </a:r>
            <a:endParaRPr sz="2000">
              <a:solidFill>
                <a:schemeClr val="dk1"/>
              </a:solidFill>
              <a:latin typeface="Average"/>
              <a:ea typeface="Average"/>
              <a:cs typeface="Average"/>
              <a:sym typeface="Average"/>
            </a:endParaRPr>
          </a:p>
          <a:p>
            <a:pPr indent="-355600" lvl="1" marL="914400" rtl="0" algn="l">
              <a:spcBef>
                <a:spcPts val="0"/>
              </a:spcBef>
              <a:spcAft>
                <a:spcPts val="0"/>
              </a:spcAft>
              <a:buClr>
                <a:schemeClr val="dk1"/>
              </a:buClr>
              <a:buSzPts val="2000"/>
              <a:buFont typeface="Average"/>
              <a:buAutoNum type="alphaLcPeriod"/>
            </a:pPr>
            <a:r>
              <a:rPr lang="en" sz="2000">
                <a:solidFill>
                  <a:schemeClr val="dk1"/>
                </a:solidFill>
                <a:latin typeface="Average"/>
                <a:ea typeface="Average"/>
                <a:cs typeface="Average"/>
                <a:sym typeface="Average"/>
              </a:rPr>
              <a:t>Neural Networks</a:t>
            </a:r>
            <a:endParaRPr sz="2000">
              <a:solidFill>
                <a:schemeClr val="dk1"/>
              </a:solidFill>
              <a:latin typeface="Average"/>
              <a:ea typeface="Average"/>
              <a:cs typeface="Average"/>
              <a:sym typeface="Average"/>
            </a:endParaRPr>
          </a:p>
          <a:p>
            <a:pPr indent="-355600" lvl="1" marL="914400" rtl="0" algn="l">
              <a:spcBef>
                <a:spcPts val="0"/>
              </a:spcBef>
              <a:spcAft>
                <a:spcPts val="0"/>
              </a:spcAft>
              <a:buClr>
                <a:schemeClr val="dk1"/>
              </a:buClr>
              <a:buSzPts val="2000"/>
              <a:buFont typeface="Average"/>
              <a:buAutoNum type="alphaLcPeriod"/>
            </a:pPr>
            <a:r>
              <a:rPr lang="en" sz="2000">
                <a:solidFill>
                  <a:schemeClr val="dk1"/>
                </a:solidFill>
                <a:latin typeface="Average"/>
                <a:ea typeface="Average"/>
                <a:cs typeface="Average"/>
                <a:sym typeface="Average"/>
              </a:rPr>
              <a:t>SVM</a:t>
            </a:r>
            <a:endParaRPr sz="2000">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