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</p:sldMasterIdLst>
  <p:notesMasterIdLst>
    <p:notesMasterId r:id="rId34"/>
  </p:notesMasterIdLst>
  <p:handoutMasterIdLst>
    <p:handoutMasterId r:id="rId35"/>
  </p:handoutMasterIdLst>
  <p:sldIdLst>
    <p:sldId id="257" r:id="rId5"/>
    <p:sldId id="356" r:id="rId6"/>
    <p:sldId id="450" r:id="rId7"/>
    <p:sldId id="370" r:id="rId8"/>
    <p:sldId id="412" r:id="rId9"/>
    <p:sldId id="451" r:id="rId10"/>
    <p:sldId id="380" r:id="rId11"/>
    <p:sldId id="413" r:id="rId12"/>
    <p:sldId id="382" r:id="rId13"/>
    <p:sldId id="462" r:id="rId14"/>
    <p:sldId id="384" r:id="rId15"/>
    <p:sldId id="459" r:id="rId16"/>
    <p:sldId id="460" r:id="rId17"/>
    <p:sldId id="461" r:id="rId18"/>
    <p:sldId id="463" r:id="rId19"/>
    <p:sldId id="386" r:id="rId20"/>
    <p:sldId id="411" r:id="rId21"/>
    <p:sldId id="452" r:id="rId22"/>
    <p:sldId id="394" r:id="rId23"/>
    <p:sldId id="414" r:id="rId24"/>
    <p:sldId id="398" r:id="rId25"/>
    <p:sldId id="399" r:id="rId26"/>
    <p:sldId id="400" r:id="rId27"/>
    <p:sldId id="453" r:id="rId28"/>
    <p:sldId id="402" r:id="rId29"/>
    <p:sldId id="403" r:id="rId30"/>
    <p:sldId id="404" r:id="rId31"/>
    <p:sldId id="457" r:id="rId32"/>
    <p:sldId id="455" r:id="rId3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0E5"/>
    <a:srgbClr val="1E1E1E"/>
    <a:srgbClr val="F8B4C3"/>
    <a:srgbClr val="000000"/>
    <a:srgbClr val="FCE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6149" autoAdjust="0"/>
  </p:normalViewPr>
  <p:slideViewPr>
    <p:cSldViewPr snapToGrid="0" snapToObjects="1">
      <p:cViewPr varScale="1">
        <p:scale>
          <a:sx n="129" d="100"/>
          <a:sy n="129" d="100"/>
        </p:scale>
        <p:origin x="118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26" d="100"/>
          <a:sy n="126" d="100"/>
        </p:scale>
        <p:origin x="251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03B3-A0E4-0F4B-B1B6-74A4145EFC5A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5BC3C-2385-1947-9105-333D8DF0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74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134E8-B235-5A4A-886D-94062B59BC6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98F4-E49E-0C4A-95A0-3D4224C6B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2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0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84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98F4-E49E-0C4A-95A0-3D4224C6B1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13702" y="3511274"/>
            <a:ext cx="4483904" cy="1348199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A: Click to add heading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6367" y="133164"/>
            <a:ext cx="2025592" cy="6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8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572500" y="4658916"/>
            <a:ext cx="571500" cy="248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fld id="{A009363F-BA5C-4B88-B337-343ECB3543B9}" type="slidenum">
              <a:rPr lang="en-US" sz="1013"/>
              <a:pPr/>
              <a:t>‹#›</a:t>
            </a:fld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565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C1DCCB-A7B0-DD4A-B358-6BBDE1564DB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7EE12E6-3C9C-4A45-B000-4B86A5027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714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4462"/>
            <a:ext cx="4013200" cy="3128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22801" y="1414462"/>
            <a:ext cx="4013200" cy="3128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4672013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72013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4672013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E30DAC-3192-F648-B9C7-B5C729DC2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984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490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70422"/>
            <a:ext cx="9144000" cy="760768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86678" y="669946"/>
            <a:ext cx="8570645" cy="76124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 without sub heading: Click to add heading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431190"/>
            <a:ext cx="9144000" cy="371231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6462" y="0"/>
            <a:ext cx="2017538" cy="6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670422"/>
            <a:ext cx="9144000" cy="760768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6678" y="669946"/>
            <a:ext cx="8570645" cy="505396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 with sub heading: Click to add heading</a:t>
            </a:r>
          </a:p>
        </p:txBody>
      </p:sp>
      <p:sp>
        <p:nvSpPr>
          <p:cNvPr id="5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431190"/>
            <a:ext cx="9144000" cy="371231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86678" y="1077374"/>
            <a:ext cx="8570645" cy="299311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6462" y="0"/>
            <a:ext cx="2017538" cy="6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5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5067058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 baseline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285950" y="2254509"/>
            <a:ext cx="3608239" cy="9282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C:</a:t>
            </a:r>
            <a:br>
              <a:rPr lang="en-US" dirty="0"/>
            </a:br>
            <a:r>
              <a:rPr lang="en-US" dirty="0"/>
              <a:t>Click to add 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86457" y="3219450"/>
            <a:ext cx="3607831" cy="64611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040" y="139215"/>
            <a:ext cx="2017538" cy="6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98" y="889907"/>
            <a:ext cx="6198340" cy="37428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13" descr="ECU_AUS_logo_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99" y="-2381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-1" y="0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50">
              <a:solidFill>
                <a:schemeClr val="accent5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45798" y="-2381"/>
            <a:ext cx="7886700" cy="672327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 column text only slide. Click to add title. </a:t>
            </a:r>
          </a:p>
        </p:txBody>
      </p:sp>
    </p:spTree>
    <p:extLst>
      <p:ext uri="{BB962C8B-B14F-4D97-AF65-F5344CB8AC3E}">
        <p14:creationId xmlns:p14="http://schemas.microsoft.com/office/powerpoint/2010/main" val="150004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99" y="889907"/>
            <a:ext cx="3886200" cy="37428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9960" y="889907"/>
            <a:ext cx="3886200" cy="37428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99" y="-2381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0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1"/>
            <a:ext cx="7886700" cy="672327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 text only slide. Click to add title. </a:t>
            </a:r>
          </a:p>
        </p:txBody>
      </p:sp>
    </p:spTree>
    <p:extLst>
      <p:ext uri="{BB962C8B-B14F-4D97-AF65-F5344CB8AC3E}">
        <p14:creationId xmlns:p14="http://schemas.microsoft.com/office/powerpoint/2010/main" val="179148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+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51302" y="889907"/>
            <a:ext cx="3886200" cy="37428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99" y="-2381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1"/>
            <a:ext cx="7886700" cy="672327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column: text with image on right. Click to add title.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852689" y="889398"/>
            <a:ext cx="3886200" cy="3743324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489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+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51302" y="889398"/>
            <a:ext cx="3886200" cy="3743324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852689" y="889907"/>
            <a:ext cx="3886200" cy="37428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99" y="-2381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0"/>
            <a:ext cx="8232499" cy="66994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5799" y="-2381"/>
            <a:ext cx="7886700" cy="672327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column: text with image on left. Click to add title.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99" y="-2381"/>
            <a:ext cx="911501" cy="67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74664"/>
            <a:ext cx="7886700" cy="994172"/>
          </a:xfrm>
        </p:spPr>
        <p:txBody>
          <a:bodyPr>
            <a:normAutofit/>
          </a:bodyPr>
          <a:lstStyle>
            <a:lvl1pPr algn="ctr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cover: 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30316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4080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5" r:id="rId3"/>
    <p:sldLayoutId id="2147483655" r:id="rId4"/>
    <p:sldLayoutId id="2147483672" r:id="rId5"/>
    <p:sldLayoutId id="2147483652" r:id="rId6"/>
    <p:sldLayoutId id="2147483654" r:id="rId7"/>
    <p:sldLayoutId id="2147483674" r:id="rId8"/>
    <p:sldLayoutId id="2147483658" r:id="rId9"/>
    <p:sldLayoutId id="2147483678" r:id="rId10"/>
    <p:sldLayoutId id="2147483680" r:id="rId11"/>
    <p:sldLayoutId id="2147483682" r:id="rId12"/>
    <p:sldLayoutId id="2147483684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avannah-checkouts/gnu/bash/manual/bash.html" TargetMode="External"/><Relationship Id="rId2" Type="http://schemas.openxmlformats.org/officeDocument/2006/relationships/hyperlink" Target="SS64.com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77" y="702365"/>
            <a:ext cx="8570645" cy="661186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Scripting </a:t>
            </a:r>
            <a:r>
              <a:rPr lang="en-US" sz="3600" dirty="0"/>
              <a:t>Languages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05607" y="2387085"/>
            <a:ext cx="5532783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/>
              <a:t>Module 2</a:t>
            </a:r>
            <a:br>
              <a:rPr lang="en-US" sz="2800" dirty="0"/>
            </a:br>
            <a:r>
              <a:rPr lang="en-US" sz="2800" dirty="0"/>
              <a:t>Introduction </a:t>
            </a:r>
            <a:r>
              <a:rPr lang="en-US" sz="2000"/>
              <a:t>to</a:t>
            </a:r>
            <a:r>
              <a:rPr lang="en-US" sz="2800"/>
              <a:t> Shell Script (bash)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0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723953" y="88317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Shell Script Commands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885498" y="161936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8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98" y="-2381"/>
            <a:ext cx="7886700" cy="672327"/>
          </a:xfrm>
        </p:spPr>
        <p:txBody>
          <a:bodyPr anchor="ctr">
            <a:normAutofit/>
          </a:bodyPr>
          <a:lstStyle/>
          <a:p>
            <a:r>
              <a:rPr lang="en-AU"/>
              <a:t>Common </a:t>
            </a:r>
            <a:r>
              <a:rPr lang="en-AU" i="1"/>
              <a:t>bash</a:t>
            </a:r>
            <a:r>
              <a:rPr lang="en-AU"/>
              <a:t> Commands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146D64-B353-40BC-AE2D-74D151952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16574"/>
              </p:ext>
            </p:extLst>
          </p:nvPr>
        </p:nvGraphicFramePr>
        <p:xfrm>
          <a:off x="345798" y="750360"/>
          <a:ext cx="8411626" cy="423890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98196">
                  <a:extLst>
                    <a:ext uri="{9D8B030D-6E8A-4147-A177-3AD203B41FA5}">
                      <a16:colId xmlns:a16="http://schemas.microsoft.com/office/drawing/2014/main" val="194249691"/>
                    </a:ext>
                  </a:extLst>
                </a:gridCol>
                <a:gridCol w="1172327">
                  <a:extLst>
                    <a:ext uri="{9D8B030D-6E8A-4147-A177-3AD203B41FA5}">
                      <a16:colId xmlns:a16="http://schemas.microsoft.com/office/drawing/2014/main" val="984896469"/>
                    </a:ext>
                  </a:extLst>
                </a:gridCol>
                <a:gridCol w="5941103">
                  <a:extLst>
                    <a:ext uri="{9D8B030D-6E8A-4147-A177-3AD203B41FA5}">
                      <a16:colId xmlns:a16="http://schemas.microsoft.com/office/drawing/2014/main" val="3215191161"/>
                    </a:ext>
                  </a:extLst>
                </a:gridCol>
              </a:tblGrid>
              <a:tr h="411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1885815387"/>
                  </a:ext>
                </a:extLst>
              </a:tr>
              <a:tr h="411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awk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utility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Non-compiled scripting language utility used for simple to complex data manipulation data and report generation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extLst>
                  <a:ext uri="{0D108BD9-81ED-4DB2-BD59-A6C34878D82A}">
                    <a16:rowId xmlns:a16="http://schemas.microsoft.com/office/drawing/2014/main" val="2082597596"/>
                  </a:ext>
                </a:extLst>
              </a:tr>
              <a:tr h="220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basename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Strips directory and suffix from filenames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extLst>
                  <a:ext uri="{0D108BD9-81ED-4DB2-BD59-A6C34878D82A}">
                    <a16:rowId xmlns:a16="http://schemas.microsoft.com/office/drawing/2014/main" val="4195207067"/>
                  </a:ext>
                </a:extLst>
              </a:tr>
              <a:tr h="220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bc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utility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Arbitrary precision calculator language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extLst>
                  <a:ext uri="{0D108BD9-81ED-4DB2-BD59-A6C34878D82A}">
                    <a16:rowId xmlns:a16="http://schemas.microsoft.com/office/drawing/2014/main" val="2201504781"/>
                  </a:ext>
                </a:extLst>
              </a:tr>
              <a:tr h="220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cat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Concatenate and print (display) the content of files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extLst>
                  <a:ext uri="{0D108BD9-81ED-4DB2-BD59-A6C34878D82A}">
                    <a16:rowId xmlns:a16="http://schemas.microsoft.com/office/drawing/2014/main" val="357512588"/>
                  </a:ext>
                </a:extLst>
              </a:tr>
              <a:tr h="220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chmod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Change access permissions to files and folders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extLst>
                  <a:ext uri="{0D108BD9-81ED-4DB2-BD59-A6C34878D82A}">
                    <a16:rowId xmlns:a16="http://schemas.microsoft.com/office/drawing/2014/main" val="1254130120"/>
                  </a:ext>
                </a:extLst>
              </a:tr>
              <a:tr h="220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clear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Clear terminal screen of all text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extLst>
                  <a:ext uri="{0D108BD9-81ED-4DB2-BD59-A6C34878D82A}">
                    <a16:rowId xmlns:a16="http://schemas.microsoft.com/office/drawing/2014/main" val="4188046108"/>
                  </a:ext>
                </a:extLst>
              </a:tr>
              <a:tr h="220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cp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Copy one or more files/folders to another location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extLst>
                  <a:ext uri="{0D108BD9-81ED-4DB2-BD59-A6C34878D82A}">
                    <a16:rowId xmlns:a16="http://schemas.microsoft.com/office/drawing/2014/main" val="1618320179"/>
                  </a:ext>
                </a:extLst>
              </a:tr>
              <a:tr h="411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cut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Rules-based division of a file’s or variable’s argument resident data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extLst>
                  <a:ext uri="{0D108BD9-81ED-4DB2-BD59-A6C34878D82A}">
                    <a16:rowId xmlns:a16="http://schemas.microsoft.com/office/drawing/2014/main" val="3256209280"/>
                  </a:ext>
                </a:extLst>
              </a:tr>
              <a:tr h="220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date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Extract, display or change the date/time values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extLst>
                  <a:ext uri="{0D108BD9-81ED-4DB2-BD59-A6C34878D82A}">
                    <a16:rowId xmlns:a16="http://schemas.microsoft.com/office/drawing/2014/main" val="543325369"/>
                  </a:ext>
                </a:extLst>
              </a:tr>
              <a:tr h="411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declare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keyword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Declare variables or arrays with pre-defined data types an attributes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extLst>
                  <a:ext uri="{0D108BD9-81ED-4DB2-BD59-A6C34878D82A}">
                    <a16:rowId xmlns:a16="http://schemas.microsoft.com/office/drawing/2014/main" val="1466499531"/>
                  </a:ext>
                </a:extLst>
              </a:tr>
              <a:tr h="220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df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Display free disk space on a storage volume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extLst>
                  <a:ext uri="{0D108BD9-81ED-4DB2-BD59-A6C34878D82A}">
                    <a16:rowId xmlns:a16="http://schemas.microsoft.com/office/drawing/2014/main" val="3839335339"/>
                  </a:ext>
                </a:extLst>
              </a:tr>
              <a:tr h="220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diff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Analyses two files and outputs those lines that are differ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extLst>
                  <a:ext uri="{0D108BD9-81ED-4DB2-BD59-A6C34878D82A}">
                    <a16:rowId xmlns:a16="http://schemas.microsoft.com/office/drawing/2014/main" val="1458453377"/>
                  </a:ext>
                </a:extLst>
              </a:tr>
              <a:tr h="220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du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Estimate file space usage of a file or system volume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117" marR="73117" marT="0" marB="0"/>
                </a:tc>
                <a:extLst>
                  <a:ext uri="{0D108BD9-81ED-4DB2-BD59-A6C34878D82A}">
                    <a16:rowId xmlns:a16="http://schemas.microsoft.com/office/drawing/2014/main" val="59383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46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98" y="-2381"/>
            <a:ext cx="7886700" cy="672327"/>
          </a:xfrm>
        </p:spPr>
        <p:txBody>
          <a:bodyPr anchor="ctr">
            <a:normAutofit/>
          </a:bodyPr>
          <a:lstStyle/>
          <a:p>
            <a:r>
              <a:rPr lang="en-AU"/>
              <a:t>Common </a:t>
            </a:r>
            <a:r>
              <a:rPr lang="en-AU" i="1"/>
              <a:t>bash</a:t>
            </a:r>
            <a:r>
              <a:rPr lang="en-AU"/>
              <a:t> Commands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FCD5BE-FB51-468A-A8A9-46304FEE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76285"/>
              </p:ext>
            </p:extLst>
          </p:nvPr>
        </p:nvGraphicFramePr>
        <p:xfrm>
          <a:off x="427574" y="985257"/>
          <a:ext cx="8388515" cy="339264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03098">
                  <a:extLst>
                    <a:ext uri="{9D8B030D-6E8A-4147-A177-3AD203B41FA5}">
                      <a16:colId xmlns:a16="http://schemas.microsoft.com/office/drawing/2014/main" val="928112103"/>
                    </a:ext>
                  </a:extLst>
                </a:gridCol>
                <a:gridCol w="1186437">
                  <a:extLst>
                    <a:ext uri="{9D8B030D-6E8A-4147-A177-3AD203B41FA5}">
                      <a16:colId xmlns:a16="http://schemas.microsoft.com/office/drawing/2014/main" val="3690018458"/>
                    </a:ext>
                  </a:extLst>
                </a:gridCol>
                <a:gridCol w="5898980">
                  <a:extLst>
                    <a:ext uri="{9D8B030D-6E8A-4147-A177-3AD203B41FA5}">
                      <a16:colId xmlns:a16="http://schemas.microsoft.com/office/drawing/2014/main" val="2311453358"/>
                    </a:ext>
                  </a:extLst>
                </a:gridCol>
              </a:tblGrid>
              <a:tr h="263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2050709485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echo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Display textual output to the terminal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extLst>
                  <a:ext uri="{0D108BD9-81ED-4DB2-BD59-A6C34878D82A}">
                    <a16:rowId xmlns:a16="http://schemas.microsoft.com/office/drawing/2014/main" val="2683751429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eval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Evaluate and execute multiple commands/arguments in-situ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extLst>
                  <a:ext uri="{0D108BD9-81ED-4DB2-BD59-A6C34878D82A}">
                    <a16:rowId xmlns:a16="http://schemas.microsoft.com/office/drawing/2014/main" val="3283962974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exit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Exit the shell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extLst>
                  <a:ext uri="{0D108BD9-81ED-4DB2-BD59-A6C34878D82A}">
                    <a16:rowId xmlns:a16="http://schemas.microsoft.com/office/drawing/2014/main" val="1915480692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expand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Convert tabs to spaces in a file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extLst>
                  <a:ext uri="{0D108BD9-81ED-4DB2-BD59-A6C34878D82A}">
                    <a16:rowId xmlns:a16="http://schemas.microsoft.com/office/drawing/2014/main" val="2765214915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expr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Evaluate stated expressions and returns a result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extLst>
                  <a:ext uri="{0D108BD9-81ED-4DB2-BD59-A6C34878D82A}">
                    <a16:rowId xmlns:a16="http://schemas.microsoft.com/office/drawing/2014/main" val="1143107123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false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keyword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Indicate false result to test, or to do nothing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extLst>
                  <a:ext uri="{0D108BD9-81ED-4DB2-BD59-A6C34878D82A}">
                    <a16:rowId xmlns:a16="http://schemas.microsoft.com/office/drawing/2014/main" val="3605578622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file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Determine file type of argument supplied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extLst>
                  <a:ext uri="{0D108BD9-81ED-4DB2-BD59-A6C34878D82A}">
                    <a16:rowId xmlns:a16="http://schemas.microsoft.com/office/drawing/2014/main" val="2106578633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find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Search for files that meet a desired criteria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extLst>
                  <a:ext uri="{0D108BD9-81ED-4DB2-BD59-A6C34878D82A}">
                    <a16:rowId xmlns:a16="http://schemas.microsoft.com/office/drawing/2014/main" val="1213833040"/>
                  </a:ext>
                </a:extLst>
              </a:tr>
              <a:tr h="4922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for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keyword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Indicates to execute commands on items in file or array one-by-one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extLst>
                  <a:ext uri="{0D108BD9-81ED-4DB2-BD59-A6C34878D82A}">
                    <a16:rowId xmlns:a16="http://schemas.microsoft.com/office/drawing/2014/main" val="1693375230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grep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utility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Search file(s) for lines that match a given pattern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extLst>
                  <a:ext uri="{0D108BD9-81ED-4DB2-BD59-A6C34878D82A}">
                    <a16:rowId xmlns:a16="http://schemas.microsoft.com/office/drawing/2014/main" val="341368972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if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keyword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Conditionally perform a 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378" marR="87378" marT="0" marB="0"/>
                </a:tc>
                <a:extLst>
                  <a:ext uri="{0D108BD9-81ED-4DB2-BD59-A6C34878D82A}">
                    <a16:rowId xmlns:a16="http://schemas.microsoft.com/office/drawing/2014/main" val="193626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74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98" y="-2381"/>
            <a:ext cx="7886700" cy="672327"/>
          </a:xfrm>
        </p:spPr>
        <p:txBody>
          <a:bodyPr anchor="ctr">
            <a:normAutofit/>
          </a:bodyPr>
          <a:lstStyle/>
          <a:p>
            <a:r>
              <a:rPr lang="en-AU"/>
              <a:t>Common </a:t>
            </a:r>
            <a:r>
              <a:rPr lang="en-AU" i="1"/>
              <a:t>bash</a:t>
            </a:r>
            <a:r>
              <a:rPr lang="en-AU"/>
              <a:t> Commands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67DF46-3913-4B36-A386-1360A6B6C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74501"/>
              </p:ext>
            </p:extLst>
          </p:nvPr>
        </p:nvGraphicFramePr>
        <p:xfrm>
          <a:off x="446049" y="941740"/>
          <a:ext cx="7999141" cy="349021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53637">
                  <a:extLst>
                    <a:ext uri="{9D8B030D-6E8A-4147-A177-3AD203B41FA5}">
                      <a16:colId xmlns:a16="http://schemas.microsoft.com/office/drawing/2014/main" val="1786232874"/>
                    </a:ext>
                  </a:extLst>
                </a:gridCol>
                <a:gridCol w="1132088">
                  <a:extLst>
                    <a:ext uri="{9D8B030D-6E8A-4147-A177-3AD203B41FA5}">
                      <a16:colId xmlns:a16="http://schemas.microsoft.com/office/drawing/2014/main" val="1191503796"/>
                    </a:ext>
                  </a:extLst>
                </a:gridCol>
                <a:gridCol w="5613416">
                  <a:extLst>
                    <a:ext uri="{9D8B030D-6E8A-4147-A177-3AD203B41FA5}">
                      <a16:colId xmlns:a16="http://schemas.microsoft.com/office/drawing/2014/main" val="3709405965"/>
                    </a:ext>
                  </a:extLst>
                </a:gridCol>
              </a:tblGrid>
              <a:tr h="1813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1045446162"/>
                  </a:ext>
                </a:extLst>
              </a:tr>
              <a:tr h="58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let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keyword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Perform arithmetic on shell variables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459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local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keyword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Create a function variable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687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ls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List information about file/folders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3896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man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Help manual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811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mkdir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Create/make a new directory (folder)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00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mv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Move or rename files or directories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71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printf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Format and print data to output, e.g. terminal, file, variable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6320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pwd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Prints path to Working Directory to terminal or other output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259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read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keyword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Read a line from standard input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761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return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keyword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Exit a shell function, usually with a return value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50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rev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Reverse lines of a file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25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Remove files/folders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508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rmdir</a:t>
                      </a:r>
                      <a:endParaRPr lang="en-AU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Remove folder(s) (only if empty)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87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98" y="-2381"/>
            <a:ext cx="7886700" cy="672327"/>
          </a:xfrm>
        </p:spPr>
        <p:txBody>
          <a:bodyPr anchor="ctr">
            <a:normAutofit/>
          </a:bodyPr>
          <a:lstStyle/>
          <a:p>
            <a:r>
              <a:rPr lang="en-AU"/>
              <a:t>Common </a:t>
            </a:r>
            <a:r>
              <a:rPr lang="en-AU" i="1"/>
              <a:t>bash</a:t>
            </a:r>
            <a:r>
              <a:rPr lang="en-AU"/>
              <a:t> Commands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D57C96-A2AE-4F58-80CE-68A387317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42394"/>
              </p:ext>
            </p:extLst>
          </p:nvPr>
        </p:nvGraphicFramePr>
        <p:xfrm>
          <a:off x="420139" y="776098"/>
          <a:ext cx="8441362" cy="41577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22942">
                  <a:extLst>
                    <a:ext uri="{9D8B030D-6E8A-4147-A177-3AD203B41FA5}">
                      <a16:colId xmlns:a16="http://schemas.microsoft.com/office/drawing/2014/main" val="9008852"/>
                    </a:ext>
                  </a:extLst>
                </a:gridCol>
                <a:gridCol w="1194674">
                  <a:extLst>
                    <a:ext uri="{9D8B030D-6E8A-4147-A177-3AD203B41FA5}">
                      <a16:colId xmlns:a16="http://schemas.microsoft.com/office/drawing/2014/main" val="3152340588"/>
                    </a:ext>
                  </a:extLst>
                </a:gridCol>
                <a:gridCol w="5923746">
                  <a:extLst>
                    <a:ext uri="{9D8B030D-6E8A-4147-A177-3AD203B41FA5}">
                      <a16:colId xmlns:a16="http://schemas.microsoft.com/office/drawing/2014/main" val="1445792406"/>
                    </a:ext>
                  </a:extLst>
                </a:gridCol>
              </a:tblGrid>
              <a:tr h="15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649085603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sed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utility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Stream Editor, a.ka. search and replace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3330681121"/>
                  </a:ext>
                </a:extLst>
              </a:tr>
              <a:tr h="418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seq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generate numbers from FIRST to LAST in steps of INCREMENT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2646089322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shuf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Generate random permutations of provided arguments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2889689499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sort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Sort text files according to stipulated criteria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112491371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tee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Redirect output to multiple outputs, e.g., terminal and file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993442712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test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keyword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Evaluate a conditional expression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176630251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touch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Create a new file or update an existing file's timestamp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3565869118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tr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Translate, squeeze, and/or delete characters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984209651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true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keyword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Indicate true result to test, or trigger to do something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1078439931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uniq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Filters out duplicate items in a file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2581025791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unset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keyword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Remove variable or function names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2018102633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until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keyword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Indicates command execution until a criteria is no longer true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629453503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wc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Count the bytes, words, or lines in a file or variables contents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1645913591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which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command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Search the user's $path for a program file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3164919767"/>
                  </a:ext>
                </a:extLst>
              </a:tr>
              <a:tr h="224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while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keyword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>
                          <a:effectLst/>
                        </a:rPr>
                        <a:t>Indicates command execution until a criteria is no longer false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248" marR="74248" marT="0" marB="0"/>
                </a:tc>
                <a:extLst>
                  <a:ext uri="{0D108BD9-81ED-4DB2-BD59-A6C34878D82A}">
                    <a16:rowId xmlns:a16="http://schemas.microsoft.com/office/drawing/2014/main" val="206804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85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723953" y="88317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Shell Script Editors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885498" y="161936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958" y="1001810"/>
            <a:ext cx="7443818" cy="3800649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2000" dirty="0"/>
              <a:t>Text editors </a:t>
            </a:r>
            <a:r>
              <a:rPr lang="en-AU" sz="2000"/>
              <a:t>are used to </a:t>
            </a:r>
            <a:r>
              <a:rPr lang="en-AU" sz="2000" dirty="0"/>
              <a:t>create and </a:t>
            </a:r>
            <a:r>
              <a:rPr lang="en-AU" sz="2000"/>
              <a:t>edit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2000"/>
              <a:t>Different programmers vary </a:t>
            </a:r>
            <a:r>
              <a:rPr lang="en-AU" sz="2000" dirty="0"/>
              <a:t>in which text editor </a:t>
            </a:r>
            <a:r>
              <a:rPr lang="en-AU" sz="2000"/>
              <a:t>they prefer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2000"/>
              <a:t>Some are text based and others graphically based </a:t>
            </a:r>
            <a:endParaRPr lang="en-AU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2000"/>
              <a:t>Text-based script editors include </a:t>
            </a:r>
            <a:r>
              <a:rPr lang="en-AU" sz="2000" i="1"/>
              <a:t>VI</a:t>
            </a:r>
            <a:r>
              <a:rPr lang="en-AU" sz="2000"/>
              <a:t> </a:t>
            </a:r>
            <a:r>
              <a:rPr lang="en-AU" sz="2000" dirty="0"/>
              <a:t>or </a:t>
            </a:r>
            <a:r>
              <a:rPr lang="en-AU" sz="2000" i="1" dirty="0" err="1"/>
              <a:t>ViM</a:t>
            </a:r>
            <a:r>
              <a:rPr lang="en-AU" sz="2000"/>
              <a:t>, </a:t>
            </a:r>
            <a:r>
              <a:rPr lang="en-AU" sz="2000" i="1"/>
              <a:t>nano</a:t>
            </a:r>
            <a:r>
              <a:rPr lang="en-AU" sz="2000"/>
              <a:t> and </a:t>
            </a:r>
            <a:r>
              <a:rPr lang="en-AU" sz="2000" i="1"/>
              <a:t>emacs</a:t>
            </a:r>
            <a:r>
              <a:rPr lang="en-AU" sz="2000"/>
              <a:t> and are used in </a:t>
            </a:r>
            <a:r>
              <a:rPr lang="en-AU" sz="2000" dirty="0"/>
              <a:t>server environments </a:t>
            </a:r>
            <a:r>
              <a:rPr lang="en-AU" sz="2000"/>
              <a:t>where no GUI is available</a:t>
            </a:r>
            <a:endParaRPr lang="en-AU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2000"/>
              <a:t>Graphical-based script editors include </a:t>
            </a:r>
            <a:r>
              <a:rPr lang="en-AU" sz="2000" i="1"/>
              <a:t>VS </a:t>
            </a:r>
            <a:r>
              <a:rPr lang="en-AU" sz="2000" i="1" dirty="0"/>
              <a:t>Code</a:t>
            </a:r>
            <a:r>
              <a:rPr lang="en-AU" sz="2000" dirty="0"/>
              <a:t>, </a:t>
            </a:r>
            <a:r>
              <a:rPr lang="en-AU" sz="2000" i="1" dirty="0" err="1"/>
              <a:t>gedit</a:t>
            </a:r>
            <a:r>
              <a:rPr lang="en-AU" sz="2000"/>
              <a:t>, </a:t>
            </a:r>
            <a:r>
              <a:rPr lang="en-AU" sz="2000" i="1"/>
              <a:t>Atom</a:t>
            </a:r>
            <a:r>
              <a:rPr lang="en-AU" sz="2000"/>
              <a:t> and </a:t>
            </a:r>
            <a:r>
              <a:rPr lang="en-AU" sz="2000" i="1"/>
              <a:t>sublime</a:t>
            </a:r>
            <a:r>
              <a:rPr lang="en-AU" sz="2000"/>
              <a:t> and are often </a:t>
            </a:r>
            <a:r>
              <a:rPr lang="en-AU" sz="2000" dirty="0"/>
              <a:t>used in desktop development environments </a:t>
            </a:r>
            <a:r>
              <a:rPr lang="en-AU" sz="2000"/>
              <a:t>where a GUI is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2000"/>
              <a:t>In this unit, the </a:t>
            </a:r>
            <a:r>
              <a:rPr lang="en-AU" sz="2000" b="1"/>
              <a:t>VS Code</a:t>
            </a:r>
            <a:r>
              <a:rPr lang="en-AU" sz="2000"/>
              <a:t> development environment will be provided within a </a:t>
            </a:r>
            <a:r>
              <a:rPr lang="en-AU" sz="2000" i="1"/>
              <a:t>Ubuntu</a:t>
            </a:r>
            <a:r>
              <a:rPr lang="en-AU" sz="2000"/>
              <a:t> virtual machine</a:t>
            </a:r>
            <a:endParaRPr lang="en-AU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0" y="91694"/>
            <a:ext cx="7886700" cy="485601"/>
          </a:xfrm>
        </p:spPr>
        <p:txBody>
          <a:bodyPr>
            <a:normAutofit/>
          </a:bodyPr>
          <a:lstStyle/>
          <a:p>
            <a:r>
              <a:rPr lang="en-AU" sz="2800"/>
              <a:t>Text Editors</a:t>
            </a:r>
          </a:p>
        </p:txBody>
      </p:sp>
    </p:spTree>
    <p:extLst>
      <p:ext uri="{BB962C8B-B14F-4D97-AF65-F5344CB8AC3E}">
        <p14:creationId xmlns:p14="http://schemas.microsoft.com/office/powerpoint/2010/main" val="208765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797" y="929036"/>
            <a:ext cx="3683510" cy="3864883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sz="2000" b="1">
                <a:latin typeface="+mn-lt"/>
              </a:rPr>
              <a:t>Visual </a:t>
            </a:r>
            <a:r>
              <a:rPr lang="en-AU" sz="2000" b="1" dirty="0">
                <a:latin typeface="+mn-lt"/>
              </a:rPr>
              <a:t>Studio Code</a:t>
            </a:r>
            <a:r>
              <a:rPr lang="en-AU" sz="2000" dirty="0">
                <a:latin typeface="+mn-lt"/>
              </a:rPr>
              <a:t> is a cross platform text editor made by Microsoft</a:t>
            </a:r>
          </a:p>
          <a:p>
            <a:pPr marL="285750" indent="-285750">
              <a:buFont typeface="Arial" charset="0"/>
              <a:buChar char="•"/>
            </a:pPr>
            <a:r>
              <a:rPr lang="en-AU" sz="2000">
                <a:latin typeface="+mn-lt"/>
              </a:rPr>
              <a:t>It is not </a:t>
            </a:r>
            <a:r>
              <a:rPr lang="en-AU" sz="2000" dirty="0">
                <a:latin typeface="+mn-lt"/>
              </a:rPr>
              <a:t>to be confused with </a:t>
            </a:r>
            <a:r>
              <a:rPr lang="en-AU" sz="2000">
                <a:latin typeface="+mn-lt"/>
              </a:rPr>
              <a:t>the Visual Studio IDE</a:t>
            </a:r>
            <a:endParaRPr lang="en-AU" sz="2000" dirty="0"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AU" sz="2000">
                <a:latin typeface="+mn-lt"/>
              </a:rPr>
              <a:t>VS Code </a:t>
            </a:r>
            <a:r>
              <a:rPr lang="en-AU" sz="2000" dirty="0">
                <a:latin typeface="+mn-lt"/>
              </a:rPr>
              <a:t>is designed to be </a:t>
            </a:r>
            <a:r>
              <a:rPr lang="en-AU" sz="2000">
                <a:latin typeface="+mn-lt"/>
              </a:rPr>
              <a:t>a light-weight, cross </a:t>
            </a:r>
            <a:r>
              <a:rPr lang="en-AU" sz="2000" dirty="0">
                <a:latin typeface="+mn-lt"/>
              </a:rPr>
              <a:t>platform editor for development </a:t>
            </a:r>
          </a:p>
          <a:p>
            <a:pPr marL="285750" indent="-285750">
              <a:buFont typeface="Arial" charset="0"/>
              <a:buChar char="•"/>
            </a:pPr>
            <a:r>
              <a:rPr lang="en-AU" sz="2000" dirty="0">
                <a:latin typeface="+mn-lt"/>
              </a:rPr>
              <a:t>Additional features can be added through </a:t>
            </a:r>
            <a:r>
              <a:rPr lang="en-AU" sz="2000">
                <a:latin typeface="+mn-lt"/>
              </a:rPr>
              <a:t>custom extensions</a:t>
            </a:r>
            <a:endParaRPr lang="en-AU" sz="2000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7" y="80268"/>
            <a:ext cx="7886700" cy="559942"/>
          </a:xfrm>
        </p:spPr>
        <p:txBody>
          <a:bodyPr>
            <a:normAutofit/>
          </a:bodyPr>
          <a:lstStyle/>
          <a:p>
            <a:r>
              <a:rPr lang="en-AU" sz="2800"/>
              <a:t>VS Code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30" y="996176"/>
            <a:ext cx="4522046" cy="35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Writing a </a:t>
              </a:r>
              <a:r>
                <a:rPr lang="en-AU" sz="3600" b="1" spc="-5">
                  <a:solidFill>
                    <a:srgbClr val="101920"/>
                  </a:solidFill>
                  <a:cs typeface="Arial"/>
                </a:rPr>
                <a:t>bash</a:t>
              </a:r>
              <a:br>
                <a:rPr lang="en-AU" sz="3600" b="1" spc="-5">
                  <a:solidFill>
                    <a:srgbClr val="101920"/>
                  </a:solidFill>
                  <a:cs typeface="Arial"/>
                </a:rPr>
              </a:br>
              <a:r>
                <a:rPr lang="en-AU" sz="3600" spc="-5">
                  <a:solidFill>
                    <a:srgbClr val="101920"/>
                  </a:solidFill>
                  <a:cs typeface="Arial"/>
                </a:rPr>
                <a:t>shell script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9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655" y="1230856"/>
            <a:ext cx="4192345" cy="3073516"/>
          </a:xfr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AU" sz="2400" dirty="0">
                <a:latin typeface="+mn-lt"/>
              </a:rPr>
              <a:t>Most programming beginners start out by writing a simple program to output the </a:t>
            </a:r>
            <a:r>
              <a:rPr lang="en-AU" sz="2400">
                <a:latin typeface="+mn-lt"/>
              </a:rPr>
              <a:t>words </a:t>
            </a:r>
            <a:r>
              <a:rPr lang="en-AU" sz="2400" i="1">
                <a:latin typeface="+mn-lt"/>
              </a:rPr>
              <a:t>Hello World</a:t>
            </a:r>
            <a:r>
              <a:rPr lang="en-AU" sz="2400">
                <a:latin typeface="+mn-lt"/>
              </a:rPr>
              <a:t> </a:t>
            </a:r>
            <a:r>
              <a:rPr lang="en-AU" sz="2400" dirty="0">
                <a:latin typeface="+mn-lt"/>
              </a:rPr>
              <a:t>on </a:t>
            </a:r>
            <a:r>
              <a:rPr lang="en-AU" sz="2400">
                <a:latin typeface="+mn-lt"/>
              </a:rPr>
              <a:t>the screen</a:t>
            </a:r>
            <a:endParaRPr lang="en-AU" sz="2400" dirty="0">
              <a:latin typeface="+mn-lt"/>
            </a:endParaRPr>
          </a:p>
          <a:p>
            <a:pPr marL="171450" indent="-171450">
              <a:buFont typeface="Arial" charset="0"/>
              <a:buChar char="•"/>
            </a:pPr>
            <a:r>
              <a:rPr lang="en-AU" sz="2400" dirty="0">
                <a:latin typeface="+mn-lt"/>
              </a:rPr>
              <a:t>In bash scripting, this can be accomplished with </a:t>
            </a:r>
            <a:r>
              <a:rPr lang="en-AU" sz="2400">
                <a:latin typeface="+mn-lt"/>
              </a:rPr>
              <a:t>the script shown to right</a:t>
            </a:r>
            <a:endParaRPr lang="en-AU" sz="2400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2" y="94263"/>
            <a:ext cx="7886700" cy="522771"/>
          </a:xfrm>
        </p:spPr>
        <p:txBody>
          <a:bodyPr>
            <a:normAutofit/>
          </a:bodyPr>
          <a:lstStyle/>
          <a:p>
            <a:r>
              <a:rPr lang="en-AU" sz="2800"/>
              <a:t>The </a:t>
            </a:r>
            <a:r>
              <a:rPr lang="en-AU" sz="2800" i="1"/>
              <a:t>Hello World</a:t>
            </a:r>
            <a:r>
              <a:rPr lang="en-AU" sz="2800"/>
              <a:t> Script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0F7CB6-0DA9-4A35-9DC4-3DB9E538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26" y="1638436"/>
            <a:ext cx="3256641" cy="16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189978" y="1247716"/>
            <a:ext cx="6198340" cy="311224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/>
              <a:t>By the end of this Module you will 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Know the basics </a:t>
            </a:r>
            <a:r>
              <a:rPr lang="en-US" sz="2400"/>
              <a:t>of shell 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Be aware of the many commands and utilities you can use in your scripts</a:t>
            </a:r>
            <a:endParaRPr lang="en-US" sz="2400" dirty="0"/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/>
              </a:rPr>
              <a:t>Use the bash shell to perform simple tasks on your computer</a:t>
            </a: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ＭＳ Ｐゴシック"/>
              <a:cs typeface="Arial"/>
            </a:endParaRPr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/>
              </a:rPr>
              <a:t>Write and execute simple </a:t>
            </a:r>
            <a:r>
              <a:rPr lang="en-US" alt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/>
              </a:rPr>
              <a:t>bash scripts</a:t>
            </a: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ＭＳ Ｐゴシック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208" y="38044"/>
            <a:ext cx="7886700" cy="672327"/>
          </a:xfrm>
        </p:spPr>
        <p:txBody>
          <a:bodyPr>
            <a:normAutofit/>
          </a:bodyPr>
          <a:lstStyle/>
          <a:p>
            <a:r>
              <a:rPr lang="en-US" sz="2800" dirty="0"/>
              <a:t>Learning Objectives </a:t>
            </a:r>
          </a:p>
        </p:txBody>
      </p:sp>
    </p:spTree>
    <p:extLst>
      <p:ext uri="{BB962C8B-B14F-4D97-AF65-F5344CB8AC3E}">
        <p14:creationId xmlns:p14="http://schemas.microsoft.com/office/powerpoint/2010/main" val="1761290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2" y="94263"/>
            <a:ext cx="7886700" cy="522771"/>
          </a:xfrm>
        </p:spPr>
        <p:txBody>
          <a:bodyPr>
            <a:normAutofit/>
          </a:bodyPr>
          <a:lstStyle/>
          <a:p>
            <a:r>
              <a:rPr lang="en-AU" sz="2800"/>
              <a:t>The </a:t>
            </a:r>
            <a:r>
              <a:rPr lang="en-AU" sz="2800" i="1"/>
              <a:t>Hello World</a:t>
            </a:r>
            <a:r>
              <a:rPr lang="en-AU" sz="2800"/>
              <a:t> Script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21724-A861-47CF-82C7-6D8515E69676}"/>
              </a:ext>
            </a:extLst>
          </p:cNvPr>
          <p:cNvSpPr txBox="1"/>
          <p:nvPr/>
        </p:nvSpPr>
        <p:spPr>
          <a:xfrm>
            <a:off x="453996" y="940125"/>
            <a:ext cx="280831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5485" lvl="3"/>
            <a:r>
              <a:rPr lang="en-AU" sz="180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  <a:endParaRPr lang="en-AU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485" lvl="3"/>
            <a:r>
              <a:rPr lang="en-AU" sz="180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AU" sz="18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80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endParaRPr lang="en-AU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485" lvl="3"/>
            <a:r>
              <a:rPr lang="en-AU" sz="180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AU" sz="18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n-AU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06D09-484A-44A1-A210-E4C77932C110}"/>
              </a:ext>
            </a:extLst>
          </p:cNvPr>
          <p:cNvSpPr txBox="1"/>
          <p:nvPr/>
        </p:nvSpPr>
        <p:spPr>
          <a:xfrm>
            <a:off x="3765395" y="855835"/>
            <a:ext cx="5132762" cy="4073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>
                <a:ea typeface="Arial" charset="0"/>
                <a:cs typeface="Arial" charset="0"/>
              </a:defRPr>
            </a:lvl1pPr>
            <a:lvl2pPr marL="514350" indent="-171450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857250" indent="-171450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1800">
                <a:latin typeface="+mn-lt"/>
              </a:rPr>
              <a:t>The </a:t>
            </a:r>
            <a:r>
              <a:rPr lang="en-AU" sz="1800">
                <a:solidFill>
                  <a:srgbClr val="00B050"/>
                </a:solidFill>
                <a:latin typeface="+mn-lt"/>
              </a:rPr>
              <a:t>#!/bin/bash</a:t>
            </a:r>
            <a:r>
              <a:rPr lang="en-AU" sz="1800">
                <a:latin typeface="+mn-lt"/>
              </a:rPr>
              <a:t> comment tells Linux to use bash when interpreting the script as opposed to another interpreter such as required by </a:t>
            </a:r>
            <a:r>
              <a:rPr lang="en-AU" sz="1800" i="1">
                <a:latin typeface="+mn-lt"/>
              </a:rPr>
              <a:t>php</a:t>
            </a:r>
            <a:r>
              <a:rPr lang="en-AU" sz="1800">
                <a:latin typeface="+mn-lt"/>
              </a:rPr>
              <a:t>, </a:t>
            </a:r>
            <a:r>
              <a:rPr lang="en-AU" sz="1800" i="1">
                <a:latin typeface="+mn-lt"/>
              </a:rPr>
              <a:t>perl</a:t>
            </a:r>
            <a:r>
              <a:rPr lang="en-AU" sz="1800">
                <a:latin typeface="+mn-lt"/>
              </a:rPr>
              <a:t> or </a:t>
            </a:r>
            <a:r>
              <a:rPr lang="en-AU" sz="1800" i="1">
                <a:latin typeface="+mn-lt"/>
              </a:rPr>
              <a:t>python</a:t>
            </a:r>
            <a:endParaRPr lang="en-US" sz="1800" i="1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/>
              <a:t>The </a:t>
            </a:r>
            <a:r>
              <a:rPr lang="en-US" sz="1800" b="1"/>
              <a:t>echo</a:t>
            </a:r>
            <a:r>
              <a:rPr lang="en-US" sz="1800"/>
              <a:t> command is a built-in shell command used to write its argument to a standard output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/>
              <a:t>The standard output, a.k.a. </a:t>
            </a:r>
            <a:r>
              <a:rPr lang="en-US" sz="1800" i="1"/>
              <a:t>stdout</a:t>
            </a:r>
            <a:r>
              <a:rPr lang="en-US" sz="1800"/>
              <a:t> prints the argument to the terminal screen by default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/>
              <a:t>The information to be printed is enclosed in double quotes </a:t>
            </a:r>
            <a:r>
              <a:rPr lang="en-US" sz="1800">
                <a:solidFill>
                  <a:schemeClr val="accent3">
                    <a:lumMod val="50000"/>
                  </a:schemeClr>
                </a:solidFill>
              </a:rPr>
              <a:t>“Hello World”</a:t>
            </a:r>
            <a:r>
              <a:rPr lang="en-US" sz="1800"/>
              <a:t> which tells the system specifically what is to be sent to </a:t>
            </a:r>
            <a:r>
              <a:rPr lang="en-US" sz="1800" i="1"/>
              <a:t>stdout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b="1"/>
              <a:t>exit 0</a:t>
            </a:r>
            <a:r>
              <a:rPr lang="en-US" sz="1800"/>
              <a:t> is an error status code that means the script has executed successfully without 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9A436-A8CC-43F0-8531-9B003E7A49F0}"/>
              </a:ext>
            </a:extLst>
          </p:cNvPr>
          <p:cNvSpPr/>
          <p:nvPr/>
        </p:nvSpPr>
        <p:spPr>
          <a:xfrm>
            <a:off x="550124" y="996175"/>
            <a:ext cx="1531434" cy="2789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17472-80D5-4FC1-A2EC-ACD6B47EFD2C}"/>
              </a:ext>
            </a:extLst>
          </p:cNvPr>
          <p:cNvSpPr/>
          <p:nvPr/>
        </p:nvSpPr>
        <p:spPr>
          <a:xfrm>
            <a:off x="550124" y="1290339"/>
            <a:ext cx="624468" cy="2789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8D33C-306E-4A77-8DFD-28DA08050524}"/>
              </a:ext>
            </a:extLst>
          </p:cNvPr>
          <p:cNvSpPr/>
          <p:nvPr/>
        </p:nvSpPr>
        <p:spPr>
          <a:xfrm>
            <a:off x="1210544" y="1294912"/>
            <a:ext cx="1807716" cy="2789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BA6AA-C5EB-4360-9DE1-2E887FE31C75}"/>
              </a:ext>
            </a:extLst>
          </p:cNvPr>
          <p:cNvSpPr/>
          <p:nvPr/>
        </p:nvSpPr>
        <p:spPr>
          <a:xfrm>
            <a:off x="550124" y="1583694"/>
            <a:ext cx="929268" cy="2789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14F4C-E5CC-4F2E-B12A-DD055FADC3EA}"/>
              </a:ext>
            </a:extLst>
          </p:cNvPr>
          <p:cNvSpPr/>
          <p:nvPr/>
        </p:nvSpPr>
        <p:spPr>
          <a:xfrm>
            <a:off x="3720727" y="917358"/>
            <a:ext cx="263912" cy="2789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FB66-A2A9-48CD-BDBA-9B66921865F9}"/>
              </a:ext>
            </a:extLst>
          </p:cNvPr>
          <p:cNvSpPr/>
          <p:nvPr/>
        </p:nvSpPr>
        <p:spPr>
          <a:xfrm>
            <a:off x="3741171" y="1863455"/>
            <a:ext cx="263912" cy="2789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59161D-EA8D-44AC-A203-A4C5FF167104}"/>
              </a:ext>
            </a:extLst>
          </p:cNvPr>
          <p:cNvSpPr/>
          <p:nvPr/>
        </p:nvSpPr>
        <p:spPr>
          <a:xfrm>
            <a:off x="3741171" y="2542888"/>
            <a:ext cx="263912" cy="2789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3ED040-CF17-4434-B2A9-C17AB66F4762}"/>
              </a:ext>
            </a:extLst>
          </p:cNvPr>
          <p:cNvSpPr/>
          <p:nvPr/>
        </p:nvSpPr>
        <p:spPr>
          <a:xfrm>
            <a:off x="3737454" y="3269490"/>
            <a:ext cx="263912" cy="2789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FF438-7C92-41AA-BF6B-EB50394BC19F}"/>
              </a:ext>
            </a:extLst>
          </p:cNvPr>
          <p:cNvSpPr/>
          <p:nvPr/>
        </p:nvSpPr>
        <p:spPr>
          <a:xfrm>
            <a:off x="3741171" y="4275044"/>
            <a:ext cx="263912" cy="2789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C959A74-A6E7-4FF2-A80A-435F17E7B8D6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2081558" y="1056834"/>
            <a:ext cx="1639169" cy="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16E124B-EE49-48AA-9641-91AB7B7FBFCD}"/>
              </a:ext>
            </a:extLst>
          </p:cNvPr>
          <p:cNvCxnSpPr>
            <a:stCxn id="10" idx="1"/>
            <a:endCxn id="14" idx="1"/>
          </p:cNvCxnSpPr>
          <p:nvPr/>
        </p:nvCxnSpPr>
        <p:spPr>
          <a:xfrm rot="10800000" flipH="1" flipV="1">
            <a:off x="550123" y="1429815"/>
            <a:ext cx="3191047" cy="573116"/>
          </a:xfrm>
          <a:prstGeom prst="bentConnector3">
            <a:avLst>
              <a:gd name="adj1" fmla="val -7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D91D5FE-E052-4C7E-8BF3-67F0CA410B74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2380675" y="2052187"/>
            <a:ext cx="1994364" cy="719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925DC82-00E3-4428-852D-2D038DA5300E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1479392" y="1723170"/>
            <a:ext cx="2261779" cy="2691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65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478B-D51C-4E83-8DBC-D24CA43EE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720" y="847888"/>
            <a:ext cx="5001003" cy="4036346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sz="2400" dirty="0">
                <a:latin typeface="+mn-lt"/>
              </a:rPr>
              <a:t>In most operating systems, files are not allowed to be directly executed as scripts by default</a:t>
            </a:r>
          </a:p>
          <a:p>
            <a:pPr marL="285750" indent="-285750">
              <a:buFont typeface="Arial" charset="0"/>
              <a:buChar char="•"/>
            </a:pPr>
            <a:r>
              <a:rPr lang="en-AU" sz="2400" dirty="0">
                <a:latin typeface="+mn-lt"/>
              </a:rPr>
              <a:t>Most scripts will need to have the correct permissions set to allow them to be executed</a:t>
            </a:r>
          </a:p>
          <a:p>
            <a:pPr marL="285750" indent="-285750">
              <a:buFont typeface="Arial" charset="0"/>
              <a:buChar char="•"/>
            </a:pPr>
            <a:r>
              <a:rPr lang="en-AU" sz="2400" dirty="0">
                <a:latin typeface="+mn-lt"/>
              </a:rPr>
              <a:t>A script without the execute permissions can be manually executed by invoking the bash command but this is </a:t>
            </a:r>
            <a:r>
              <a:rPr lang="en-AU" sz="2400">
                <a:latin typeface="+mn-lt"/>
              </a:rPr>
              <a:t>not ideal</a:t>
            </a:r>
            <a:endParaRPr lang="en-AU" sz="24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FCA12-BD4C-4485-99F9-FB3E4E44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79395"/>
            <a:ext cx="7886700" cy="584775"/>
          </a:xfrm>
        </p:spPr>
        <p:txBody>
          <a:bodyPr>
            <a:normAutofit/>
          </a:bodyPr>
          <a:lstStyle/>
          <a:p>
            <a:r>
              <a:rPr lang="en-AU" sz="2800"/>
              <a:t>Executing the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0BBD2-70EA-4DF9-9305-2EF59E30A766}"/>
              </a:ext>
            </a:extLst>
          </p:cNvPr>
          <p:cNvSpPr txBox="1"/>
          <p:nvPr/>
        </p:nvSpPr>
        <p:spPr>
          <a:xfrm>
            <a:off x="5659035" y="2573673"/>
            <a:ext cx="3328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>
                <a:solidFill>
                  <a:schemeClr val="accent3">
                    <a:lumMod val="50000"/>
                  </a:schemeClr>
                </a:solidFill>
              </a:rPr>
              <a:t>$ bash hello1.sh</a:t>
            </a:r>
          </a:p>
        </p:txBody>
      </p:sp>
    </p:spTree>
    <p:extLst>
      <p:ext uri="{BB962C8B-B14F-4D97-AF65-F5344CB8AC3E}">
        <p14:creationId xmlns:p14="http://schemas.microsoft.com/office/powerpoint/2010/main" val="119807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478B-D51C-4E83-8DBC-D24CA43EE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075" y="891918"/>
            <a:ext cx="7612051" cy="3742815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1800"/>
              </a:spcAft>
              <a:buFont typeface="Arial" charset="0"/>
              <a:buChar char="•"/>
            </a:pPr>
            <a:r>
              <a:rPr lang="en-AU" sz="2400" dirty="0"/>
              <a:t>Permissions can be set using the </a:t>
            </a:r>
            <a:r>
              <a:rPr lang="en-AU" sz="2400" dirty="0" err="1"/>
              <a:t>chmod</a:t>
            </a:r>
            <a:r>
              <a:rPr lang="en-AU" sz="2400" dirty="0"/>
              <a:t> command</a:t>
            </a:r>
          </a:p>
          <a:p>
            <a:pPr lvl="1">
              <a:spcBef>
                <a:spcPts val="0"/>
              </a:spcBef>
            </a:pPr>
            <a:r>
              <a:rPr lang="en-AU" sz="2400" dirty="0">
                <a:solidFill>
                  <a:srgbClr val="0070C0"/>
                </a:solidFill>
              </a:rPr>
              <a:t>$ </a:t>
            </a:r>
            <a:r>
              <a:rPr lang="en-AU" sz="2400" dirty="0" err="1">
                <a:solidFill>
                  <a:srgbClr val="0070C0"/>
                </a:solidFill>
              </a:rPr>
              <a:t>chmod</a:t>
            </a:r>
            <a:r>
              <a:rPr lang="en-AU" sz="2400" dirty="0">
                <a:solidFill>
                  <a:srgbClr val="0070C0"/>
                </a:solidFill>
              </a:rPr>
              <a:t> +x hello1</a:t>
            </a:r>
            <a:r>
              <a:rPr lang="en-AU" sz="2400">
                <a:solidFill>
                  <a:srgbClr val="0070C0"/>
                </a:solidFill>
              </a:rPr>
              <a:t>.sh </a:t>
            </a:r>
            <a:r>
              <a:rPr lang="en-AU" sz="2400" b="1">
                <a:solidFill>
                  <a:srgbClr val="0070C0"/>
                </a:solidFill>
              </a:rPr>
              <a:t>or</a:t>
            </a:r>
            <a:endParaRPr lang="en-AU" sz="24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AU" sz="2400">
                <a:solidFill>
                  <a:srgbClr val="0070C0"/>
                </a:solidFill>
              </a:rPr>
              <a:t>$ chmod 777 hello1.sh</a:t>
            </a:r>
            <a:endParaRPr lang="en-AU" sz="2400" dirty="0"/>
          </a:p>
          <a:p>
            <a:pPr marL="342900" indent="-342900">
              <a:spcBef>
                <a:spcPts val="0"/>
              </a:spcBef>
              <a:buFont typeface="Arial" charset="0"/>
              <a:buChar char="•"/>
            </a:pPr>
            <a:r>
              <a:rPr lang="en-AU" sz="2400" dirty="0"/>
              <a:t>This only needs to be done once. </a:t>
            </a:r>
          </a:p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Arial" charset="0"/>
              <a:buChar char="•"/>
            </a:pPr>
            <a:r>
              <a:rPr lang="en-AU" sz="2400" dirty="0"/>
              <a:t>After the file is marked as executable, the script can </a:t>
            </a:r>
            <a:r>
              <a:rPr lang="en-AU" sz="2400"/>
              <a:t>be run by prepending it with </a:t>
            </a:r>
            <a:r>
              <a:rPr lang="en-AU" sz="2400" b="1"/>
              <a:t>./</a:t>
            </a:r>
            <a:r>
              <a:rPr lang="en-AU" sz="2400"/>
              <a:t> and hitting </a:t>
            </a:r>
            <a:r>
              <a:rPr lang="en-AU" sz="2400" i="1"/>
              <a:t>Enter</a:t>
            </a:r>
            <a:endParaRPr lang="en-AU" sz="2400" i="1" dirty="0"/>
          </a:p>
          <a:p>
            <a:pPr lvl="1">
              <a:spcBef>
                <a:spcPts val="0"/>
              </a:spcBef>
            </a:pPr>
            <a:r>
              <a:rPr lang="en-AU" sz="2400" dirty="0">
                <a:solidFill>
                  <a:srgbClr val="0070C0"/>
                </a:solidFill>
              </a:rPr>
              <a:t>$ ./hello1.sh</a:t>
            </a:r>
          </a:p>
          <a:p>
            <a:pPr>
              <a:spcBef>
                <a:spcPts val="0"/>
              </a:spcBef>
            </a:pPr>
            <a:endParaRPr lang="en-AU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FCA12-BD4C-4485-99F9-FB3E4E44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1" y="23175"/>
            <a:ext cx="7886700" cy="672327"/>
          </a:xfrm>
        </p:spPr>
        <p:txBody>
          <a:bodyPr>
            <a:normAutofit/>
          </a:bodyPr>
          <a:lstStyle/>
          <a:p>
            <a:r>
              <a:rPr lang="en-AU" sz="2800"/>
              <a:t>Executing the script</a:t>
            </a:r>
          </a:p>
        </p:txBody>
      </p:sp>
    </p:spTree>
    <p:extLst>
      <p:ext uri="{BB962C8B-B14F-4D97-AF65-F5344CB8AC3E}">
        <p14:creationId xmlns:p14="http://schemas.microsoft.com/office/powerpoint/2010/main" val="1197614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CA12-BD4C-4485-99F9-FB3E4E44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8" y="108806"/>
            <a:ext cx="7886700" cy="567376"/>
          </a:xfrm>
        </p:spPr>
        <p:txBody>
          <a:bodyPr>
            <a:normAutofit/>
          </a:bodyPr>
          <a:lstStyle/>
          <a:p>
            <a:r>
              <a:rPr lang="en-AU" sz="2800" dirty="0"/>
              <a:t>Writing and </a:t>
            </a:r>
            <a:r>
              <a:rPr lang="en-AU" sz="2800"/>
              <a:t>Executing a bash Script</a:t>
            </a:r>
            <a:endParaRPr lang="en-AU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133EB5-4808-471D-8E4E-708A246B31D6}"/>
              </a:ext>
            </a:extLst>
          </p:cNvPr>
          <p:cNvGrpSpPr/>
          <p:nvPr/>
        </p:nvGrpSpPr>
        <p:grpSpPr>
          <a:xfrm>
            <a:off x="293924" y="1063079"/>
            <a:ext cx="5444738" cy="3964181"/>
            <a:chOff x="212150" y="884663"/>
            <a:chExt cx="5444738" cy="3866343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415CB4A-3D9D-4BC0-83F2-4CFC2B8C9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50" y="884663"/>
              <a:ext cx="5444738" cy="386634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97D732-6A0C-49C8-A213-A1BF0A13CF73}"/>
                </a:ext>
              </a:extLst>
            </p:cNvPr>
            <p:cNvSpPr/>
            <p:nvPr/>
          </p:nvSpPr>
          <p:spPr>
            <a:xfrm>
              <a:off x="4137102" y="4527981"/>
              <a:ext cx="929268" cy="22302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CFCC809-36CB-43B7-95DD-E77FFA57CA44}"/>
              </a:ext>
            </a:extLst>
          </p:cNvPr>
          <p:cNvSpPr/>
          <p:nvPr/>
        </p:nvSpPr>
        <p:spPr>
          <a:xfrm>
            <a:off x="5828369" y="1070513"/>
            <a:ext cx="364273" cy="2051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86D6ED7-5587-4604-97BA-4152E4166689}"/>
              </a:ext>
            </a:extLst>
          </p:cNvPr>
          <p:cNvSpPr/>
          <p:nvPr/>
        </p:nvSpPr>
        <p:spPr>
          <a:xfrm>
            <a:off x="5828369" y="3241284"/>
            <a:ext cx="364273" cy="1635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04B644-9612-4B33-A2CC-58B11B8DE09E}"/>
              </a:ext>
            </a:extLst>
          </p:cNvPr>
          <p:cNvSpPr txBox="1"/>
          <p:nvPr/>
        </p:nvSpPr>
        <p:spPr>
          <a:xfrm>
            <a:off x="230456" y="690711"/>
            <a:ext cx="452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/>
              <a:t>Using the VS Code development environment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2D804C-86B9-49BE-8F41-9EC5E861EB59}"/>
              </a:ext>
            </a:extLst>
          </p:cNvPr>
          <p:cNvSpPr txBox="1"/>
          <p:nvPr/>
        </p:nvSpPr>
        <p:spPr>
          <a:xfrm>
            <a:off x="6282349" y="1896370"/>
            <a:ext cx="1339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/>
              <a:t>Shell 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7F3A8-8870-40E0-B9F2-6C53575021EA}"/>
              </a:ext>
            </a:extLst>
          </p:cNvPr>
          <p:cNvSpPr txBox="1"/>
          <p:nvPr/>
        </p:nvSpPr>
        <p:spPr>
          <a:xfrm>
            <a:off x="6282349" y="3551208"/>
            <a:ext cx="2731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/>
              <a:t>Commands to create shell script file, make it executable and run 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4E9FC-6BCA-4D78-A421-1B4CA98F4C44}"/>
              </a:ext>
            </a:extLst>
          </p:cNvPr>
          <p:cNvSpPr/>
          <p:nvPr/>
        </p:nvSpPr>
        <p:spPr>
          <a:xfrm>
            <a:off x="2215377" y="3888049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1F3240-E8E2-4165-A9B9-0572035B7A19}"/>
              </a:ext>
            </a:extLst>
          </p:cNvPr>
          <p:cNvSpPr/>
          <p:nvPr/>
        </p:nvSpPr>
        <p:spPr>
          <a:xfrm>
            <a:off x="2215376" y="4059026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DCE273-7659-442B-AD02-70EA90C4CAC5}"/>
              </a:ext>
            </a:extLst>
          </p:cNvPr>
          <p:cNvSpPr/>
          <p:nvPr/>
        </p:nvSpPr>
        <p:spPr>
          <a:xfrm>
            <a:off x="2215375" y="4241472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~/CSI6203/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D8FC2E-0F46-4EE1-9EBB-668721C0A3E3}"/>
              </a:ext>
            </a:extLst>
          </p:cNvPr>
          <p:cNvSpPr/>
          <p:nvPr/>
        </p:nvSpPr>
        <p:spPr>
          <a:xfrm>
            <a:off x="2215374" y="4423918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~/CSI6203/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00463-C755-4C84-8B8C-2DFB487C5873}"/>
              </a:ext>
            </a:extLst>
          </p:cNvPr>
          <p:cNvSpPr/>
          <p:nvPr/>
        </p:nvSpPr>
        <p:spPr>
          <a:xfrm>
            <a:off x="2196786" y="4769602"/>
            <a:ext cx="780583" cy="2527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~/CSI6203/</a:t>
            </a:r>
          </a:p>
        </p:txBody>
      </p:sp>
    </p:spTree>
    <p:extLst>
      <p:ext uri="{BB962C8B-B14F-4D97-AF65-F5344CB8AC3E}">
        <p14:creationId xmlns:p14="http://schemas.microsoft.com/office/powerpoint/2010/main" val="209414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43B119F-941D-44A0-B4D9-E7922EC75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8" y="1061596"/>
            <a:ext cx="2978757" cy="3474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9AB2AA-0700-4DE9-A281-01FC9388F484}"/>
              </a:ext>
            </a:extLst>
          </p:cNvPr>
          <p:cNvSpPr txBox="1"/>
          <p:nvPr/>
        </p:nvSpPr>
        <p:spPr>
          <a:xfrm>
            <a:off x="3302896" y="1756898"/>
            <a:ext cx="45326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spc="-5">
                <a:solidFill>
                  <a:srgbClr val="101920"/>
                </a:solidFill>
                <a:cs typeface="Arial"/>
              </a:rPr>
              <a:t>Working with </a:t>
            </a:r>
            <a:r>
              <a:rPr lang="en-AU" sz="3600" b="1" spc="-5">
                <a:solidFill>
                  <a:srgbClr val="101920"/>
                </a:solidFill>
                <a:cs typeface="Arial"/>
              </a:rPr>
              <a:t>variables</a:t>
            </a:r>
            <a:r>
              <a:rPr lang="en-AU" sz="3600" spc="-5">
                <a:solidFill>
                  <a:srgbClr val="101920"/>
                </a:solidFill>
                <a:cs typeface="Arial"/>
              </a:rPr>
              <a:t> and </a:t>
            </a:r>
            <a:r>
              <a:rPr lang="en-AU" sz="3600" b="1" spc="-5">
                <a:solidFill>
                  <a:srgbClr val="101920"/>
                </a:solidFill>
                <a:cs typeface="Arial"/>
              </a:rPr>
              <a:t>arguments</a:t>
            </a:r>
            <a:endParaRPr lang="en-AU" sz="3600" b="1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61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798" y="889907"/>
            <a:ext cx="7886700" cy="1154483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sz="2000" dirty="0"/>
              <a:t>Information in bash scripts can be stored in </a:t>
            </a:r>
            <a:r>
              <a:rPr lang="en-AU" sz="2000" b="1" dirty="0"/>
              <a:t>variables</a:t>
            </a:r>
          </a:p>
          <a:p>
            <a:pPr marL="285750" indent="-285750">
              <a:buFont typeface="Arial" charset="0"/>
              <a:buChar char="•"/>
            </a:pPr>
            <a:r>
              <a:rPr lang="en-AU" sz="2000"/>
              <a:t>Once </a:t>
            </a:r>
            <a:r>
              <a:rPr lang="en-AU" sz="2000" dirty="0"/>
              <a:t>information </a:t>
            </a:r>
            <a:r>
              <a:rPr lang="en-AU" sz="2000"/>
              <a:t>is stored in a variable, </a:t>
            </a:r>
            <a:r>
              <a:rPr lang="en-AU" sz="2000" dirty="0"/>
              <a:t>it can </a:t>
            </a:r>
            <a:r>
              <a:rPr lang="en-AU" sz="2000"/>
              <a:t>be called upon in the script by invoking the variable’s name</a:t>
            </a:r>
            <a:endParaRPr lang="en-AU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5" y="86602"/>
            <a:ext cx="7886700" cy="584180"/>
          </a:xfrm>
        </p:spPr>
        <p:txBody>
          <a:bodyPr>
            <a:normAutofit/>
          </a:bodyPr>
          <a:lstStyle/>
          <a:p>
            <a:r>
              <a:rPr lang="en-AU" sz="2800"/>
              <a:t>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9CABB-D7A7-47C8-8BBD-53988311B851}"/>
              </a:ext>
            </a:extLst>
          </p:cNvPr>
          <p:cNvSpPr txBox="1"/>
          <p:nvPr/>
        </p:nvSpPr>
        <p:spPr>
          <a:xfrm>
            <a:off x="5776332" y="2017668"/>
            <a:ext cx="3204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/>
              <a:t>IMPORTANT NOTE:</a:t>
            </a:r>
          </a:p>
          <a:p>
            <a:r>
              <a:rPr lang="en-AU" sz="1800"/>
              <a:t>When you declare a variable and/or assign it an argument, you do so </a:t>
            </a:r>
            <a:r>
              <a:rPr lang="en-AU" sz="1800" i="1"/>
              <a:t>without</a:t>
            </a:r>
            <a:r>
              <a:rPr lang="en-AU" sz="1800"/>
              <a:t> the </a:t>
            </a:r>
            <a:r>
              <a:rPr lang="en-AU" sz="1800" b="1"/>
              <a:t>$</a:t>
            </a:r>
            <a:r>
              <a:rPr lang="en-AU" sz="1800"/>
              <a:t> prepend, as shown in the yellow boxes. However, when you call upon a variable to use its argument in the code, you </a:t>
            </a:r>
            <a:r>
              <a:rPr lang="en-AU" sz="1800" i="1"/>
              <a:t>must use</a:t>
            </a:r>
            <a:r>
              <a:rPr lang="en-AU" sz="1800"/>
              <a:t> the </a:t>
            </a:r>
            <a:r>
              <a:rPr lang="en-AU" sz="1800" b="1"/>
              <a:t>$</a:t>
            </a:r>
            <a:r>
              <a:rPr lang="en-AU" sz="1800"/>
              <a:t> prepend in each case as shown in the blue boxes.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2562AF-8F53-4505-9552-AB3A336FF721}"/>
              </a:ext>
            </a:extLst>
          </p:cNvPr>
          <p:cNvGrpSpPr/>
          <p:nvPr/>
        </p:nvGrpSpPr>
        <p:grpSpPr>
          <a:xfrm>
            <a:off x="707248" y="2114310"/>
            <a:ext cx="4898098" cy="2358408"/>
            <a:chOff x="707248" y="2114310"/>
            <a:chExt cx="4898098" cy="2358408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20DF605-9780-4DCE-8A77-F534EBCB3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3014" b="47799"/>
            <a:stretch/>
          </p:blipFill>
          <p:spPr>
            <a:xfrm>
              <a:off x="707248" y="2114310"/>
              <a:ext cx="4898098" cy="235840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9FEEB2-657A-4189-8083-79B078AB722D}"/>
                </a:ext>
              </a:extLst>
            </p:cNvPr>
            <p:cNvSpPr/>
            <p:nvPr/>
          </p:nvSpPr>
          <p:spPr>
            <a:xfrm>
              <a:off x="1263805" y="2642838"/>
              <a:ext cx="780586" cy="17470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n>
                  <a:solidFill>
                    <a:srgbClr val="FFFF00"/>
                  </a:solidFill>
                </a:ln>
                <a:noFill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923300-F465-4ECA-AFE8-F67A90FAC241}"/>
                </a:ext>
              </a:extLst>
            </p:cNvPr>
            <p:cNvSpPr/>
            <p:nvPr/>
          </p:nvSpPr>
          <p:spPr>
            <a:xfrm>
              <a:off x="1263805" y="2862144"/>
              <a:ext cx="780586" cy="17470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n>
                  <a:solidFill>
                    <a:srgbClr val="FFFF00"/>
                  </a:solidFill>
                </a:ln>
                <a:noFill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C00F34-52A3-453C-BDC5-9E7E5326B7E5}"/>
                </a:ext>
              </a:extLst>
            </p:cNvPr>
            <p:cNvSpPr/>
            <p:nvPr/>
          </p:nvSpPr>
          <p:spPr>
            <a:xfrm>
              <a:off x="1817648" y="3100033"/>
              <a:ext cx="780586" cy="17470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1F0C40-3A9D-48D3-8D2E-504A4824A025}"/>
                </a:ext>
              </a:extLst>
            </p:cNvPr>
            <p:cNvSpPr/>
            <p:nvPr/>
          </p:nvSpPr>
          <p:spPr>
            <a:xfrm>
              <a:off x="3033128" y="3100033"/>
              <a:ext cx="780586" cy="17470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217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249" y="792177"/>
            <a:ext cx="7506813" cy="1394242"/>
          </a:xfr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AU" sz="1800" dirty="0"/>
              <a:t>There are some special variables that are used for receiving input from the command line as they </a:t>
            </a:r>
            <a:r>
              <a:rPr lang="en-AU" sz="1800"/>
              <a:t>are executed </a:t>
            </a:r>
            <a:endParaRPr lang="en-AU" sz="1800" dirty="0"/>
          </a:p>
          <a:p>
            <a:pPr marL="171450" indent="-171450">
              <a:buFont typeface="Arial" charset="0"/>
              <a:buChar char="•"/>
            </a:pPr>
            <a:r>
              <a:rPr lang="en-AU" sz="1800" dirty="0"/>
              <a:t>Each argument typed into the command line is referred to by a special </a:t>
            </a:r>
            <a:r>
              <a:rPr lang="en-AU" sz="1800"/>
              <a:t>numeric variable</a:t>
            </a:r>
            <a:endParaRPr lang="en-AU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7" y="72162"/>
            <a:ext cx="7886700" cy="513159"/>
          </a:xfrm>
        </p:spPr>
        <p:txBody>
          <a:bodyPr>
            <a:normAutofit/>
          </a:bodyPr>
          <a:lstStyle/>
          <a:p>
            <a:r>
              <a:rPr lang="en-AU" sz="2800"/>
              <a:t>Passing Arguments to Default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CFF97-C239-445A-97F9-B5B31B944A70}"/>
              </a:ext>
            </a:extLst>
          </p:cNvPr>
          <p:cNvSpPr txBox="1"/>
          <p:nvPr/>
        </p:nvSpPr>
        <p:spPr>
          <a:xfrm>
            <a:off x="235552" y="3070207"/>
            <a:ext cx="39424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#!/bin/bash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$1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C4220-C316-43B3-A65E-C1EC83621FAB}"/>
              </a:ext>
            </a:extLst>
          </p:cNvPr>
          <p:cNvSpPr txBox="1"/>
          <p:nvPr/>
        </p:nvSpPr>
        <p:spPr>
          <a:xfrm>
            <a:off x="235552" y="2265571"/>
            <a:ext cx="39424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$ ./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hello.sh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Tom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Hello Tom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55F590E-868A-4E82-BDB5-B2D695C3B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10379"/>
              </p:ext>
            </p:extLst>
          </p:nvPr>
        </p:nvGraphicFramePr>
        <p:xfrm>
          <a:off x="4438185" y="1905149"/>
          <a:ext cx="456456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382">
                  <a:extLst>
                    <a:ext uri="{9D8B030D-6E8A-4147-A177-3AD203B41FA5}">
                      <a16:colId xmlns:a16="http://schemas.microsoft.com/office/drawing/2014/main" val="1376647696"/>
                    </a:ext>
                  </a:extLst>
                </a:gridCol>
                <a:gridCol w="3658184">
                  <a:extLst>
                    <a:ext uri="{9D8B030D-6E8A-4147-A177-3AD203B41FA5}">
                      <a16:colId xmlns:a16="http://schemas.microsoft.com/office/drawing/2014/main" val="3926514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Special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2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Holds the name of the script being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0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$1, $2, $3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Arguments passed along with the running of the script on the command line, e.g. myscript.sh 20 30 40 - $1 is the first argument, i.e. 20, $2 the second arguments, i.e 30 and $3 is the third argument, i.e. 40 ..and so on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5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$#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Holds the number of arguments passed to the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4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$?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Holds the last output of the script</a:t>
                      </a:r>
                    </a:p>
                    <a:p>
                      <a:r>
                        <a:rPr lang="en-AU"/>
                        <a:t>Note: This can change constantly as the script executes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7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431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797" y="889907"/>
            <a:ext cx="7811613" cy="3742815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AU" sz="1800" dirty="0"/>
              <a:t>The following variables are available to handle arguments</a:t>
            </a:r>
          </a:p>
          <a:p>
            <a:pPr marL="285750" indent="-285750">
              <a:buFont typeface="Arial" charset="0"/>
              <a:buChar char="•"/>
            </a:pPr>
            <a:r>
              <a:rPr lang="en-AU" sz="1800" dirty="0"/>
              <a:t>These can be used to print custom messages or get the name of the script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/>
              <a:t>Arguments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AAA852-AEA8-4B75-A1D0-6CD533789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56870"/>
              </p:ext>
            </p:extLst>
          </p:nvPr>
        </p:nvGraphicFramePr>
        <p:xfrm>
          <a:off x="1094200" y="2181725"/>
          <a:ext cx="6581946" cy="245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973">
                  <a:extLst>
                    <a:ext uri="{9D8B030D-6E8A-4147-A177-3AD203B41FA5}">
                      <a16:colId xmlns:a16="http://schemas.microsoft.com/office/drawing/2014/main" val="1124590894"/>
                    </a:ext>
                  </a:extLst>
                </a:gridCol>
                <a:gridCol w="3290973">
                  <a:extLst>
                    <a:ext uri="{9D8B030D-6E8A-4147-A177-3AD203B41FA5}">
                      <a16:colId xmlns:a16="http://schemas.microsoft.com/office/drawing/2014/main" val="1345250255"/>
                    </a:ext>
                  </a:extLst>
                </a:gridCol>
              </a:tblGrid>
              <a:tr h="462267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Argument Name</a:t>
                      </a:r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96693"/>
                  </a:ext>
                </a:extLst>
              </a:tr>
              <a:tr h="397746">
                <a:tc>
                  <a:txBody>
                    <a:bodyPr/>
                    <a:lstStyle/>
                    <a:p>
                      <a:r>
                        <a:rPr lang="en-AU" sz="1400" dirty="0"/>
                        <a:t>$0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The name of the script file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1758766"/>
                  </a:ext>
                </a:extLst>
              </a:tr>
              <a:tr h="397746">
                <a:tc>
                  <a:txBody>
                    <a:bodyPr/>
                    <a:lstStyle/>
                    <a:p>
                      <a:r>
                        <a:rPr lang="en-AU" sz="1400"/>
                        <a:t>$1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The first argument sent to the script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69718023"/>
                  </a:ext>
                </a:extLst>
              </a:tr>
              <a:tr h="397746">
                <a:tc>
                  <a:txBody>
                    <a:bodyPr/>
                    <a:lstStyle/>
                    <a:p>
                      <a:r>
                        <a:rPr lang="en-AU" sz="1400"/>
                        <a:t>$2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/>
                        <a:t>The second argument sent to the script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7728609"/>
                  </a:ext>
                </a:extLst>
              </a:tr>
              <a:tr h="397746">
                <a:tc>
                  <a:txBody>
                    <a:bodyPr/>
                    <a:lstStyle/>
                    <a:p>
                      <a:r>
                        <a:rPr lang="en-AU" sz="1400"/>
                        <a:t>$#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The number of arguments sent to the script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1874166"/>
                  </a:ext>
                </a:extLst>
              </a:tr>
              <a:tr h="397746">
                <a:tc>
                  <a:txBody>
                    <a:bodyPr/>
                    <a:lstStyle/>
                    <a:p>
                      <a:r>
                        <a:rPr lang="en-AU" sz="1400"/>
                        <a:t>$*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All the arguments sent to the script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02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503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spc="-5"/>
              <a:t>References and</a:t>
            </a:r>
            <a:r>
              <a:rPr lang="en-AU" sz="2800" spc="-35"/>
              <a:t> </a:t>
            </a:r>
            <a:r>
              <a:rPr lang="en-AU" sz="2800" spc="-5"/>
              <a:t>Resources</a:t>
            </a:r>
            <a:endParaRPr lang="en-AU" sz="280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61EA68A-AEF7-498F-98B5-05BE8E60DC11}"/>
              </a:ext>
            </a:extLst>
          </p:cNvPr>
          <p:cNvSpPr txBox="1"/>
          <p:nvPr/>
        </p:nvSpPr>
        <p:spPr>
          <a:xfrm>
            <a:off x="766275" y="1429831"/>
            <a:ext cx="7753257" cy="25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0" indent="-34290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sz="2000" b="0" i="0" u="none" strike="noStrike" kern="1200" cap="none" spc="-5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Ebrahim, </a:t>
            </a:r>
            <a:r>
              <a:rPr kumimoji="0" sz="2000" b="0" i="0" u="none" strike="noStrike" kern="1200" cap="none" spc="0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M., &amp; </a:t>
            </a:r>
            <a:r>
              <a:rPr kumimoji="0" sz="2000" b="0" i="0" u="none" strike="noStrike" kern="1200" cap="none" spc="-5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Mallett, </a:t>
            </a:r>
            <a:r>
              <a:rPr kumimoji="0" sz="2000" b="0" i="0" u="none" strike="noStrike" kern="1200" cap="none" spc="0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0" i="0" u="none" strike="noStrike" kern="1200" cap="none" spc="-5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(2018). </a:t>
            </a:r>
            <a:r>
              <a:rPr kumimoji="0" sz="2000" b="0" i="1" u="none" strike="noStrike" kern="1200" cap="none" spc="-5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Mastering Linux Shell scripting: </a:t>
            </a:r>
            <a:r>
              <a:rPr kumimoji="0" sz="2000" b="0" i="1" u="none" strike="noStrike" kern="1200" cap="none" spc="0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000" b="0" i="1" u="none" strike="noStrike" kern="1200" cap="none" spc="-5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practical guide </a:t>
            </a:r>
            <a:r>
              <a:rPr kumimoji="0" sz="2000" b="0" i="1" u="none" strike="noStrike" kern="1200" cap="none" spc="0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 </a:t>
            </a:r>
            <a:r>
              <a:rPr kumimoji="0" sz="2000" b="0" i="1" u="none" strike="noStrike" kern="1200" cap="none" spc="-5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LInux command-line, Bash scripting, and Shell programming </a:t>
            </a:r>
            <a:r>
              <a:rPr kumimoji="0" sz="2000" b="0" i="0" u="none" strike="noStrike" kern="1200" cap="none" spc="-5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(2nd Ed</a:t>
            </a:r>
            <a:r>
              <a:rPr kumimoji="0" lang="en-US" sz="2000" b="0" i="0" u="none" strike="noStrike" kern="1200" cap="none" spc="-5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2000" b="0" i="0" u="none" strike="noStrike" kern="1200" cap="none" spc="-5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). Birmingham  UK: Packt</a:t>
            </a:r>
            <a:r>
              <a:rPr kumimoji="0" lang="en-AU" sz="2000" b="0" i="0" u="none" strike="noStrike" kern="1200" cap="none" spc="-5" normalizeH="0" baseline="0" noProof="0">
                <a:ln>
                  <a:noFill/>
                </a:ln>
                <a:solidFill>
                  <a:srgbClr val="1019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lang="en-AU" sz="2000" b="0" i="0" u="none" strike="noStrike" kern="1200" cap="none" spc="0" normalizeH="0" baseline="0" noProof="0">
              <a:ln>
                <a:noFill/>
              </a:ln>
              <a:solidFill>
                <a:srgbClr val="10192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5600" marR="5080" lvl="0" indent="-34290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A-Z Index of the Linux command line: bash + utilities. Available at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 action="ppaction://hlinkfile"/>
              </a:rPr>
              <a:t>SS64.com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5600" marR="5080" lvl="0" indent="-34290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Bash Reference Manual. Available at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https://www.gnu.org/savannah-checkouts/gnu/bash/manual/bash.html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244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8339" y="1158829"/>
            <a:ext cx="6198340" cy="2677191"/>
          </a:xfrm>
        </p:spPr>
        <p:txBody>
          <a:bodyPr anchor="ctr" anchorCtr="0">
            <a:noAutofit/>
          </a:bodyPr>
          <a:lstStyle/>
          <a:p>
            <a:pPr lvl="1">
              <a:lnSpc>
                <a:spcPct val="120000"/>
              </a:lnSpc>
            </a:pPr>
            <a:r>
              <a:rPr lang="en-US" altLang="en-US" sz="2800"/>
              <a:t>Shell scripting</a:t>
            </a:r>
            <a:endParaRPr lang="en-US" altLang="en-US" sz="2800" dirty="0"/>
          </a:p>
          <a:p>
            <a:pPr lvl="1">
              <a:lnSpc>
                <a:spcPct val="120000"/>
              </a:lnSpc>
            </a:pPr>
            <a:r>
              <a:rPr lang="en-US" altLang="en-US" sz="2800"/>
              <a:t>Bash shell and scripting </a:t>
            </a:r>
            <a:endParaRPr lang="en-US" altLang="en-US" sz="2800" dirty="0"/>
          </a:p>
          <a:p>
            <a:pPr lvl="1">
              <a:lnSpc>
                <a:spcPct val="120000"/>
              </a:lnSpc>
            </a:pPr>
            <a:r>
              <a:rPr lang="en-US" altLang="en-US" sz="2800" dirty="0"/>
              <a:t>Text Editors</a:t>
            </a:r>
          </a:p>
          <a:p>
            <a:pPr lvl="1">
              <a:lnSpc>
                <a:spcPct val="120000"/>
              </a:lnSpc>
            </a:pPr>
            <a:r>
              <a:rPr lang="en-US" altLang="en-US" sz="2800"/>
              <a:t>Variables</a:t>
            </a:r>
          </a:p>
          <a:p>
            <a:pPr lvl="1">
              <a:lnSpc>
                <a:spcPct val="120000"/>
              </a:lnSpc>
            </a:pPr>
            <a:r>
              <a:rPr lang="en-US" altLang="en-US" sz="2800"/>
              <a:t>Git and github.com</a:t>
            </a:r>
            <a:endParaRPr lang="en-US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037" y="38044"/>
            <a:ext cx="7886700" cy="672327"/>
          </a:xfrm>
        </p:spPr>
        <p:txBody>
          <a:bodyPr>
            <a:normAutofit/>
          </a:bodyPr>
          <a:lstStyle/>
          <a:p>
            <a:r>
              <a:rPr lang="en-US" sz="2800" dirty="0"/>
              <a:t>Terms to Review and Know </a:t>
            </a:r>
          </a:p>
        </p:txBody>
      </p:sp>
    </p:spTree>
    <p:extLst>
      <p:ext uri="{BB962C8B-B14F-4D97-AF65-F5344CB8AC3E}">
        <p14:creationId xmlns:p14="http://schemas.microsoft.com/office/powerpoint/2010/main" val="310382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What is shell script?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9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71" y="730262"/>
            <a:ext cx="4226202" cy="4006147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>
                <a:latin typeface="+mn-lt"/>
              </a:rPr>
              <a:t>A shell script is a series of commands aggregated within a single structured file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>
                <a:latin typeface="+mn-lt"/>
              </a:rPr>
              <a:t>A command shell executes this file line-by-line, one command at a time as if individually executed on the command line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>
                <a:latin typeface="+mn-lt"/>
              </a:rPr>
              <a:t>A shell script may use </a:t>
            </a:r>
            <a:r>
              <a:rPr lang="en-US" sz="2000" i="1">
                <a:latin typeface="+mn-lt"/>
              </a:rPr>
              <a:t>control structures</a:t>
            </a:r>
            <a:r>
              <a:rPr lang="en-US" sz="2000">
                <a:latin typeface="+mn-lt"/>
              </a:rPr>
              <a:t>, </a:t>
            </a:r>
            <a:r>
              <a:rPr lang="en-US" sz="2000" i="1">
                <a:latin typeface="+mn-lt"/>
              </a:rPr>
              <a:t>variables</a:t>
            </a:r>
            <a:r>
              <a:rPr lang="en-US" sz="2000">
                <a:latin typeface="+mn-lt"/>
              </a:rPr>
              <a:t> and </a:t>
            </a:r>
            <a:r>
              <a:rPr lang="en-US" sz="2000" i="1">
                <a:latin typeface="+mn-lt"/>
              </a:rPr>
              <a:t>dynamic inputs</a:t>
            </a:r>
            <a:r>
              <a:rPr lang="en-US" sz="2000">
                <a:latin typeface="+mn-lt"/>
              </a:rPr>
              <a:t> to control how and when commands are executed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AU" sz="2000">
                <a:latin typeface="+mn-lt"/>
              </a:rPr>
              <a:t>In this sense, shell scripting is a form of computer programming</a:t>
            </a:r>
            <a:endParaRPr lang="en-AU" sz="2000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71" y="74341"/>
            <a:ext cx="7886700" cy="535259"/>
          </a:xfrm>
        </p:spPr>
        <p:txBody>
          <a:bodyPr>
            <a:normAutofit/>
          </a:bodyPr>
          <a:lstStyle/>
          <a:p>
            <a:r>
              <a:rPr lang="en-AU" sz="2800"/>
              <a:t>What is Shell Scripting?</a:t>
            </a:r>
            <a:endParaRPr lang="en-AU" sz="2800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CB34F0-2624-4EEC-B441-E31D3A36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399" y="1217129"/>
            <a:ext cx="4587896" cy="3002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151047-725A-4EF3-8B0D-D2B0110A392B}"/>
              </a:ext>
            </a:extLst>
          </p:cNvPr>
          <p:cNvSpPr txBox="1"/>
          <p:nvPr/>
        </p:nvSpPr>
        <p:spPr>
          <a:xfrm>
            <a:off x="4817329" y="4228578"/>
            <a:ext cx="37572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/>
              <a:t>A simple shell script that allows the user to backup a given file to a given directory</a:t>
            </a:r>
          </a:p>
        </p:txBody>
      </p:sp>
    </p:spTree>
    <p:extLst>
      <p:ext uri="{BB962C8B-B14F-4D97-AF65-F5344CB8AC3E}">
        <p14:creationId xmlns:p14="http://schemas.microsoft.com/office/powerpoint/2010/main" val="106777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943" y="815565"/>
            <a:ext cx="5452837" cy="4099188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AU" sz="2200">
                <a:latin typeface="+mn-lt"/>
              </a:rPr>
              <a:t>Shell scripts allow users to automate repetitive, multi-step tasks and often complex tasks on a Linux installation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AU" sz="2200">
                <a:latin typeface="+mn-lt"/>
              </a:rPr>
              <a:t>Shell script is also used to create custom tools designed to perform highly specific tasks for which no pre-made solution is available</a:t>
            </a:r>
            <a:endParaRPr lang="en-AU" sz="2200" dirty="0">
              <a:latin typeface="+mn-lt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AU" sz="2200" dirty="0">
                <a:latin typeface="+mn-lt"/>
              </a:rPr>
              <a:t>Scripts are usually designed to be executed in a </a:t>
            </a:r>
            <a:r>
              <a:rPr lang="en-AU" sz="2200">
                <a:latin typeface="+mn-lt"/>
              </a:rPr>
              <a:t>command-line interface, although they can be triggered in other ways, e.g. a scheduled chron job</a:t>
            </a:r>
            <a:endParaRPr lang="en-US" sz="2200" dirty="0">
              <a:latin typeface="+mn-lt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endParaRPr lang="en-AU" sz="2200" dirty="0">
              <a:latin typeface="+mn-lt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endParaRPr lang="en-AU" sz="2200" dirty="0">
              <a:latin typeface="+mn-lt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endParaRPr lang="en-AU" sz="2200" dirty="0">
              <a:latin typeface="+mn-lt"/>
            </a:endParaRP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endParaRPr lang="en-AU" sz="2200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71" y="74341"/>
            <a:ext cx="7886700" cy="535259"/>
          </a:xfrm>
        </p:spPr>
        <p:txBody>
          <a:bodyPr>
            <a:normAutofit/>
          </a:bodyPr>
          <a:lstStyle/>
          <a:p>
            <a:r>
              <a:rPr lang="en-AU" sz="2800"/>
              <a:t>What is Shell Scripting?</a:t>
            </a:r>
            <a:endParaRPr lang="en-AU" sz="28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5D23F9E-CB18-4CEB-972D-7EDEABB7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79" y="884662"/>
            <a:ext cx="3375103" cy="394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1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Working with the </a:t>
              </a:r>
              <a:r>
                <a:rPr lang="en-AU" sz="3600" b="1" spc="-5">
                  <a:solidFill>
                    <a:srgbClr val="101920"/>
                  </a:solidFill>
                  <a:cs typeface="Arial"/>
                </a:rPr>
                <a:t>bash</a:t>
              </a:r>
              <a:r>
                <a:rPr lang="en-AU" sz="3600" spc="-5">
                  <a:solidFill>
                    <a:srgbClr val="101920"/>
                  </a:solidFill>
                  <a:cs typeface="Arial"/>
                </a:rPr>
                <a:t> shell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115" y="854927"/>
            <a:ext cx="4611213" cy="404717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>
                <a:latin typeface="+mn-lt"/>
              </a:rPr>
              <a:t>In this unit, you will write shell scripts for </a:t>
            </a:r>
            <a:r>
              <a:rPr lang="en-AU" sz="2400" b="1" i="1">
                <a:solidFill>
                  <a:srgbClr val="FF0000"/>
                </a:solidFill>
                <a:latin typeface="+mn-lt"/>
              </a:rPr>
              <a:t>bash</a:t>
            </a:r>
            <a:r>
              <a:rPr lang="en-AU" sz="2400">
                <a:latin typeface="+mn-lt"/>
              </a:rPr>
              <a:t>, which is short for the </a:t>
            </a:r>
            <a:r>
              <a:rPr lang="en-AU" sz="2400" i="1" u="sng">
                <a:latin typeface="+mn-lt"/>
              </a:rPr>
              <a:t>B</a:t>
            </a:r>
            <a:r>
              <a:rPr lang="en-AU" sz="2400" i="1">
                <a:latin typeface="+mn-lt"/>
              </a:rPr>
              <a:t>ourne </a:t>
            </a:r>
            <a:r>
              <a:rPr lang="en-AU" sz="2400" i="1" u="sng">
                <a:latin typeface="+mn-lt"/>
              </a:rPr>
              <a:t>a</a:t>
            </a:r>
            <a:r>
              <a:rPr lang="en-AU" sz="2400" i="1">
                <a:latin typeface="+mn-lt"/>
              </a:rPr>
              <a:t>gain </a:t>
            </a:r>
            <a:r>
              <a:rPr lang="en-AU" sz="2400" i="1" u="sng">
                <a:latin typeface="+mn-lt"/>
              </a:rPr>
              <a:t>sh</a:t>
            </a:r>
            <a:r>
              <a:rPr lang="en-AU" sz="2400" i="1">
                <a:latin typeface="+mn-lt"/>
              </a:rPr>
              <a:t>ell</a:t>
            </a:r>
            <a:endParaRPr lang="en-AU" sz="2400" i="1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>
                <a:latin typeface="+mn-lt"/>
              </a:rPr>
              <a:t>The bash shell is base on earlier shell version used in Unix-like systems called the </a:t>
            </a:r>
            <a:r>
              <a:rPr lang="en-AU" sz="2400" i="1">
                <a:latin typeface="+mn-lt"/>
              </a:rPr>
              <a:t>Bourne</a:t>
            </a:r>
            <a:r>
              <a:rPr lang="en-AU" sz="2400">
                <a:latin typeface="+mn-lt"/>
              </a:rPr>
              <a:t> shell, or </a:t>
            </a:r>
            <a:r>
              <a:rPr lang="en-AU" sz="2400" i="1">
                <a:latin typeface="+mn-lt"/>
              </a:rPr>
              <a:t>sh</a:t>
            </a:r>
            <a:r>
              <a:rPr lang="en-AU" sz="2400">
                <a:latin typeface="+mn-lt"/>
              </a:rPr>
              <a:t> for short</a:t>
            </a:r>
            <a:endParaRPr lang="en-AU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>
                <a:latin typeface="+mn-lt"/>
              </a:rPr>
              <a:t>Think of the bash</a:t>
            </a:r>
            <a:r>
              <a:rPr lang="en-AU" sz="2400" b="1">
                <a:solidFill>
                  <a:srgbClr val="FF0000"/>
                </a:solidFill>
                <a:latin typeface="+mn-lt"/>
              </a:rPr>
              <a:t> </a:t>
            </a:r>
            <a:r>
              <a:rPr lang="en-AU" sz="2400">
                <a:latin typeface="+mn-lt"/>
              </a:rPr>
              <a:t>shell</a:t>
            </a:r>
            <a:r>
              <a:rPr lang="en-AU" sz="2400" b="1">
                <a:solidFill>
                  <a:srgbClr val="FF0000"/>
                </a:solidFill>
                <a:latin typeface="+mn-lt"/>
              </a:rPr>
              <a:t> </a:t>
            </a:r>
            <a:r>
              <a:rPr lang="en-AU" sz="2400">
                <a:latin typeface="+mn-lt"/>
              </a:rPr>
              <a:t>as </a:t>
            </a:r>
            <a:r>
              <a:rPr lang="en-AU" sz="2400" dirty="0">
                <a:latin typeface="+mn-lt"/>
              </a:rPr>
              <a:t>the glue that </a:t>
            </a:r>
            <a:r>
              <a:rPr lang="en-AU" sz="2400">
                <a:latin typeface="+mn-lt"/>
              </a:rPr>
              <a:t>binds a vast collection of Linux commands together</a:t>
            </a:r>
            <a:endParaRPr lang="en-AU" sz="2400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4" y="0"/>
            <a:ext cx="7886700" cy="672327"/>
          </a:xfrm>
        </p:spPr>
        <p:txBody>
          <a:bodyPr>
            <a:normAutofit/>
          </a:bodyPr>
          <a:lstStyle/>
          <a:p>
            <a:r>
              <a:rPr lang="en-AU" sz="2800" dirty="0"/>
              <a:t>Bash Scripting in the Bash Shell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0" t="19823"/>
          <a:stretch/>
        </p:blipFill>
        <p:spPr>
          <a:xfrm>
            <a:off x="5162594" y="1387642"/>
            <a:ext cx="3724818" cy="27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3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247" y="818629"/>
            <a:ext cx="4611213" cy="4080474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har char="•"/>
            </a:pPr>
            <a:r>
              <a:rPr lang="en-AU" sz="2400" b="1">
                <a:latin typeface="+mn-lt"/>
              </a:rPr>
              <a:t>bash</a:t>
            </a:r>
            <a:r>
              <a:rPr lang="en-AU" sz="2400">
                <a:latin typeface="+mn-lt"/>
              </a:rPr>
              <a:t> is compatible </a:t>
            </a:r>
            <a:r>
              <a:rPr lang="en-AU" sz="2400" dirty="0">
                <a:latin typeface="+mn-lt"/>
              </a:rPr>
              <a:t>with </a:t>
            </a:r>
            <a:r>
              <a:rPr lang="en-AU" sz="2400" i="1" dirty="0" err="1">
                <a:latin typeface="+mn-lt"/>
              </a:rPr>
              <a:t>sh</a:t>
            </a:r>
            <a:r>
              <a:rPr lang="en-AU" sz="2400" dirty="0">
                <a:latin typeface="+mn-lt"/>
              </a:rPr>
              <a:t> commands and scripts</a:t>
            </a:r>
          </a:p>
          <a:p>
            <a:pPr marL="342900" indent="-342900">
              <a:buChar char="•"/>
            </a:pPr>
            <a:r>
              <a:rPr lang="en-AU" sz="2400">
                <a:latin typeface="+mn-lt"/>
              </a:rPr>
              <a:t>It provides </a:t>
            </a:r>
            <a:r>
              <a:rPr lang="en-AU" sz="2400" dirty="0">
                <a:latin typeface="+mn-lt"/>
              </a:rPr>
              <a:t>a more modern interface </a:t>
            </a:r>
            <a:r>
              <a:rPr lang="en-AU" sz="2400">
                <a:latin typeface="+mn-lt"/>
              </a:rPr>
              <a:t>and advanced </a:t>
            </a:r>
            <a:r>
              <a:rPr lang="en-AU" sz="2400" dirty="0">
                <a:latin typeface="+mn-lt"/>
              </a:rPr>
              <a:t>features</a:t>
            </a:r>
          </a:p>
          <a:p>
            <a:pPr marL="342900" indent="-342900">
              <a:buChar char="•"/>
            </a:pPr>
            <a:r>
              <a:rPr lang="en-AU" sz="2400" dirty="0">
                <a:latin typeface="+mn-lt"/>
              </a:rPr>
              <a:t>Each keyword used in bash scripting is actually </a:t>
            </a:r>
            <a:r>
              <a:rPr lang="en-AU" sz="2400">
                <a:latin typeface="+mn-lt"/>
              </a:rPr>
              <a:t>a program</a:t>
            </a:r>
          </a:p>
          <a:p>
            <a:pPr marL="342900" indent="-342900">
              <a:buChar char="•"/>
            </a:pPr>
            <a:r>
              <a:rPr lang="en-AU" sz="2400">
                <a:latin typeface="+mn-lt"/>
              </a:rPr>
              <a:t>Even </a:t>
            </a:r>
            <a:r>
              <a:rPr lang="en-AU" sz="2400" dirty="0">
                <a:latin typeface="+mn-lt"/>
              </a:rPr>
              <a:t>control structures such </a:t>
            </a:r>
            <a:r>
              <a:rPr lang="en-AU" sz="2400">
                <a:latin typeface="+mn-lt"/>
              </a:rPr>
              <a:t>as </a:t>
            </a:r>
            <a:r>
              <a:rPr lang="en-AU" sz="2400" b="1">
                <a:latin typeface="+mn-lt"/>
              </a:rPr>
              <a:t>while</a:t>
            </a:r>
            <a:r>
              <a:rPr lang="en-AU" sz="2400">
                <a:latin typeface="+mn-lt"/>
              </a:rPr>
              <a:t> or </a:t>
            </a:r>
            <a:r>
              <a:rPr lang="en-AU" sz="2400" b="1">
                <a:latin typeface="+mn-lt"/>
              </a:rPr>
              <a:t>if</a:t>
            </a:r>
            <a:r>
              <a:rPr lang="en-AU" sz="2400">
                <a:latin typeface="+mn-lt"/>
              </a:rPr>
              <a:t> </a:t>
            </a:r>
            <a:r>
              <a:rPr lang="en-AU" sz="2400" dirty="0">
                <a:latin typeface="+mn-lt"/>
              </a:rPr>
              <a:t>are actually executable programs being run by the bash shell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4" y="0"/>
            <a:ext cx="7886700" cy="672327"/>
          </a:xfrm>
        </p:spPr>
        <p:txBody>
          <a:bodyPr>
            <a:normAutofit/>
          </a:bodyPr>
          <a:lstStyle/>
          <a:p>
            <a:r>
              <a:rPr lang="en-AU" sz="2800" dirty="0"/>
              <a:t>Bash Scripting in the Bash Shell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0" t="19823"/>
          <a:stretch/>
        </p:blipFill>
        <p:spPr>
          <a:xfrm>
            <a:off x="5058515" y="1387642"/>
            <a:ext cx="3724818" cy="27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9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294" y="1010280"/>
            <a:ext cx="3544412" cy="1286048"/>
          </a:xfrm>
        </p:spPr>
        <p:txBody>
          <a:bodyPr>
            <a:noAutofit/>
          </a:bodyPr>
          <a:lstStyle/>
          <a:p>
            <a:r>
              <a:rPr lang="en-AU" sz="2000">
                <a:latin typeface="+mn-lt"/>
              </a:rPr>
              <a:t>Any task </a:t>
            </a:r>
            <a:r>
              <a:rPr lang="en-AU" sz="2000" dirty="0">
                <a:latin typeface="+mn-lt"/>
              </a:rPr>
              <a:t>that can be accomplished </a:t>
            </a:r>
            <a:r>
              <a:rPr lang="en-AU" sz="2000">
                <a:latin typeface="+mn-lt"/>
              </a:rPr>
              <a:t>by a Linux GUI </a:t>
            </a:r>
            <a:r>
              <a:rPr lang="en-AU" sz="2000" dirty="0">
                <a:latin typeface="+mn-lt"/>
              </a:rPr>
              <a:t>such as </a:t>
            </a:r>
            <a:r>
              <a:rPr lang="en-AU" sz="2000">
                <a:latin typeface="+mn-lt"/>
              </a:rPr>
              <a:t>creating folders and editing files…</a:t>
            </a:r>
            <a:endParaRPr lang="en-AU" sz="2000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7" y="86829"/>
            <a:ext cx="7886700" cy="515337"/>
          </a:xfrm>
        </p:spPr>
        <p:txBody>
          <a:bodyPr>
            <a:normAutofit/>
          </a:bodyPr>
          <a:lstStyle/>
          <a:p>
            <a:r>
              <a:rPr lang="en-AU" sz="2800"/>
              <a:t>bash CLI vs Linux GUI</a:t>
            </a:r>
            <a:endParaRPr lang="en-AU" sz="28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BA8CD6-14F1-4AEF-B893-FBB2C948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10" y="758498"/>
            <a:ext cx="5038512" cy="178961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BF7CF2-0A1F-4F40-817D-FCEE5317E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84" y="2855495"/>
            <a:ext cx="5127238" cy="1858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C4998A-F2F2-4295-ADF1-837D008BF8E5}"/>
              </a:ext>
            </a:extLst>
          </p:cNvPr>
          <p:cNvSpPr txBox="1"/>
          <p:nvPr/>
        </p:nvSpPr>
        <p:spPr>
          <a:xfrm>
            <a:off x="153294" y="3399780"/>
            <a:ext cx="3489438" cy="1044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lnSpc>
                <a:spcPct val="100000"/>
              </a:lnSpc>
              <a:spcBef>
                <a:spcPts val="750"/>
              </a:spcBef>
              <a:buFont typeface="Arial" charset="0"/>
              <a:buChar char="•"/>
              <a:defRPr sz="2000">
                <a:ea typeface="Arial" charset="0"/>
                <a:cs typeface="Arial" charset="0"/>
              </a:defRPr>
            </a:lvl1pPr>
            <a:lvl2pPr marL="514350" indent="-171450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latin typeface="Arial" charset="0"/>
                <a:ea typeface="Arial" charset="0"/>
                <a:cs typeface="Arial" charset="0"/>
              </a:defRPr>
            </a:lvl2pPr>
            <a:lvl3pPr marL="857250" indent="-171450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latin typeface="Arial" charset="0"/>
                <a:ea typeface="Arial" charset="0"/>
                <a:cs typeface="Arial" charset="0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AU"/>
              <a:t>…can also be accomplished using the bash CLI by executing a bash script in the bash shell.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902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orld Ready Science">
      <a:dk1>
        <a:srgbClr val="101920"/>
      </a:dk1>
      <a:lt1>
        <a:srgbClr val="FFFFFF"/>
      </a:lt1>
      <a:dk2>
        <a:srgbClr val="404140"/>
      </a:dk2>
      <a:lt2>
        <a:srgbClr val="FFFFFF"/>
      </a:lt2>
      <a:accent1>
        <a:srgbClr val="004B85"/>
      </a:accent1>
      <a:accent2>
        <a:srgbClr val="BE2F36"/>
      </a:accent2>
      <a:accent3>
        <a:srgbClr val="FFC658"/>
      </a:accent3>
      <a:accent4>
        <a:srgbClr val="F16121"/>
      </a:accent4>
      <a:accent5>
        <a:srgbClr val="009878"/>
      </a:accent5>
      <a:accent6>
        <a:srgbClr val="EFECE5"/>
      </a:accent6>
      <a:hlink>
        <a:srgbClr val="004B85"/>
      </a:hlink>
      <a:folHlink>
        <a:srgbClr val="F16121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U Medical and Health Sciences PowerPoint Template_Widescreen_Apr19" id="{D10DD285-2DF1-9C4F-B5C8-5578DD628922}" vid="{A8463ABB-FE07-0249-9E07-D7B4EEEA8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6D2E5EF66B3D469D222E2DB885EFFD" ma:contentTypeVersion="6" ma:contentTypeDescription="Create a new document." ma:contentTypeScope="" ma:versionID="e8ccdabd5fd674cd4f1ade5c043d7dda">
  <xsd:schema xmlns:xsd="http://www.w3.org/2001/XMLSchema" xmlns:xs="http://www.w3.org/2001/XMLSchema" xmlns:p="http://schemas.microsoft.com/office/2006/metadata/properties" xmlns:ns2="d91440de-8e7b-40dc-8c33-ac5991d9d7df" targetNamespace="http://schemas.microsoft.com/office/2006/metadata/properties" ma:root="true" ma:fieldsID="c932eacef7ddd127a27f61075dd9ddf2" ns2:_="">
    <xsd:import namespace="d91440de-8e7b-40dc-8c33-ac5991d9d7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1440de-8e7b-40dc-8c33-ac5991d9d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8D4FE3-64BD-43B8-84E9-0B7E329144C9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d91440de-8e7b-40dc-8c33-ac5991d9d7df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31E851B-A7F3-44E5-8A75-C968D6EB14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1440de-8e7b-40dc-8c33-ac5991d9d7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73351F-F323-4353-AB38-DEEA8C752D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10508</TotalTime>
  <Words>1867</Words>
  <Application>Microsoft Office PowerPoint</Application>
  <PresentationFormat>On-screen Show (16:9)</PresentationFormat>
  <Paragraphs>308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Office Theme</vt:lpstr>
      <vt:lpstr>Scripting Languages</vt:lpstr>
      <vt:lpstr>Learning Objectives </vt:lpstr>
      <vt:lpstr>PowerPoint Presentation</vt:lpstr>
      <vt:lpstr>What is Shell Scripting?</vt:lpstr>
      <vt:lpstr>What is Shell Scripting?</vt:lpstr>
      <vt:lpstr>PowerPoint Presentation</vt:lpstr>
      <vt:lpstr>Bash Scripting in the Bash Shell</vt:lpstr>
      <vt:lpstr>Bash Scripting in the Bash Shell</vt:lpstr>
      <vt:lpstr>bash CLI vs Linux GUI</vt:lpstr>
      <vt:lpstr>PowerPoint Presentation</vt:lpstr>
      <vt:lpstr>Common bash Commands</vt:lpstr>
      <vt:lpstr>Common bash Commands</vt:lpstr>
      <vt:lpstr>Common bash Commands</vt:lpstr>
      <vt:lpstr>Common bash Commands</vt:lpstr>
      <vt:lpstr>PowerPoint Presentation</vt:lpstr>
      <vt:lpstr>Text Editors</vt:lpstr>
      <vt:lpstr>VS Code</vt:lpstr>
      <vt:lpstr>PowerPoint Presentation</vt:lpstr>
      <vt:lpstr>The Hello World Script</vt:lpstr>
      <vt:lpstr>The Hello World Script</vt:lpstr>
      <vt:lpstr>Executing the script</vt:lpstr>
      <vt:lpstr>Executing the script</vt:lpstr>
      <vt:lpstr>Writing and Executing a bash Script</vt:lpstr>
      <vt:lpstr>PowerPoint Presentation</vt:lpstr>
      <vt:lpstr>Variables</vt:lpstr>
      <vt:lpstr>Passing Arguments to Default Variables</vt:lpstr>
      <vt:lpstr>Arguments</vt:lpstr>
      <vt:lpstr>References and Resources</vt:lpstr>
      <vt:lpstr>Terms to Review and Know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Leisa ARMSTRONG</dc:creator>
  <cp:lastModifiedBy>Vincent Brown</cp:lastModifiedBy>
  <cp:revision>98</cp:revision>
  <cp:lastPrinted>2019-11-04T09:11:27Z</cp:lastPrinted>
  <dcterms:created xsi:type="dcterms:W3CDTF">2019-11-02T01:58:32Z</dcterms:created>
  <dcterms:modified xsi:type="dcterms:W3CDTF">2021-11-12T02:13:30Z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0x010100E46D2E5EF66B3D469D222E2DB885EFFD</vt:lpwstr>
  </property>
</Properties>
</file>