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451" r:id="rId5"/>
    <p:sldId id="266" r:id="rId6"/>
    <p:sldId id="267" r:id="rId7"/>
    <p:sldId id="268" r:id="rId8"/>
    <p:sldId id="269" r:id="rId9"/>
    <p:sldId id="478" r:id="rId10"/>
    <p:sldId id="262" r:id="rId11"/>
    <p:sldId id="263" r:id="rId12"/>
    <p:sldId id="452" r:id="rId13"/>
    <p:sldId id="260" r:id="rId14"/>
    <p:sldId id="261" r:id="rId15"/>
    <p:sldId id="473" r:id="rId16"/>
    <p:sldId id="468" r:id="rId17"/>
    <p:sldId id="469" r:id="rId18"/>
    <p:sldId id="470" r:id="rId19"/>
    <p:sldId id="474" r:id="rId20"/>
    <p:sldId id="475" r:id="rId21"/>
    <p:sldId id="476" r:id="rId22"/>
    <p:sldId id="273" r:id="rId23"/>
    <p:sldId id="279" r:id="rId24"/>
    <p:sldId id="282" r:id="rId25"/>
    <p:sldId id="477" r:id="rId26"/>
    <p:sldId id="480" r:id="rId27"/>
    <p:sldId id="481" r:id="rId28"/>
    <p:sldId id="453" r:id="rId29"/>
    <p:sldId id="483" r:id="rId30"/>
    <p:sldId id="484" r:id="rId31"/>
    <p:sldId id="485" r:id="rId32"/>
    <p:sldId id="486" r:id="rId33"/>
    <p:sldId id="487" r:id="rId34"/>
    <p:sldId id="488" r:id="rId35"/>
    <p:sldId id="491" r:id="rId36"/>
    <p:sldId id="490" r:id="rId37"/>
    <p:sldId id="492" r:id="rId38"/>
    <p:sldId id="493" r:id="rId39"/>
    <p:sldId id="494" r:id="rId40"/>
    <p:sldId id="495" r:id="rId41"/>
    <p:sldId id="496" r:id="rId42"/>
    <p:sldId id="482" r:id="rId43"/>
    <p:sldId id="271" r:id="rId44"/>
    <p:sldId id="272" r:id="rId45"/>
    <p:sldId id="295" r:id="rId4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9878"/>
    <a:srgbClr val="70B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38" d="100"/>
          <a:sy n="138" d="100"/>
        </p:scale>
        <p:origin x="150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AF7A6-544D-3E42-AE05-F34A0122D8D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D863F-681B-F04F-8C1A-E42B9ADFC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5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D863F-681B-F04F-8C1A-E42B9ADFC5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9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D863F-681B-F04F-8C1A-E42B9ADFC5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2499" y="0"/>
            <a:ext cx="911500" cy="6699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8232775" cy="670560"/>
          </a:xfrm>
          <a:custGeom>
            <a:avLst/>
            <a:gdLst/>
            <a:ahLst/>
            <a:cxnLst/>
            <a:rect l="l" t="t" r="r" b="b"/>
            <a:pathLst>
              <a:path w="8232775" h="670560">
                <a:moveTo>
                  <a:pt x="0" y="669945"/>
                </a:moveTo>
                <a:lnTo>
                  <a:pt x="8232498" y="669945"/>
                </a:lnTo>
                <a:lnTo>
                  <a:pt x="8232498" y="0"/>
                </a:lnTo>
                <a:lnTo>
                  <a:pt x="0" y="0"/>
                </a:lnTo>
                <a:lnTo>
                  <a:pt x="0" y="669945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2863" y="741478"/>
            <a:ext cx="1418272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537" y="871216"/>
            <a:ext cx="8294924" cy="267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bash/" TargetMode="External"/><Relationship Id="rId2" Type="http://schemas.openxmlformats.org/officeDocument/2006/relationships/hyperlink" Target="https://www.gnu.org/software/bash/manual/bash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870" y="794563"/>
            <a:ext cx="589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Scripting</a:t>
            </a:r>
            <a:r>
              <a:rPr sz="3200" spc="-70"/>
              <a:t> </a:t>
            </a:r>
            <a:r>
              <a:rPr sz="3200" spc="-5" dirty="0"/>
              <a:t>Languages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2702907" y="2419350"/>
            <a:ext cx="373818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200" b="1" spc="-10" dirty="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01920"/>
                </a:solidFill>
                <a:latin typeface="Calibri"/>
                <a:cs typeface="Calibri"/>
              </a:rPr>
              <a:t>3</a:t>
            </a:r>
            <a:endParaRPr sz="3200" b="1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AU" sz="2400" spc="-10">
                <a:solidFill>
                  <a:srgbClr val="101920"/>
                </a:solidFill>
                <a:latin typeface="Calibri"/>
                <a:cs typeface="Calibri"/>
              </a:rPr>
              <a:t>Working with Data in bash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605" y="855470"/>
            <a:ext cx="4366082" cy="356443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Some characters are 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difficult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to type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script due to their use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text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editor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, such as Enter, Tab, CRTL-C and Backspace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These characters can be printed using </a:t>
            </a:r>
            <a:r>
              <a:rPr lang="en-AU" sz="2000" i="1" spc="-5" dirty="0">
                <a:solidFill>
                  <a:srgbClr val="101920"/>
                </a:solidFill>
                <a:latin typeface="Arial"/>
                <a:cs typeface="Arial"/>
              </a:rPr>
              <a:t>e</a:t>
            </a:r>
            <a:r>
              <a:rPr sz="2000" i="1" spc="-5" dirty="0">
                <a:solidFill>
                  <a:srgbClr val="101920"/>
                </a:solidFill>
                <a:latin typeface="Arial"/>
                <a:cs typeface="Arial"/>
              </a:rPr>
              <a:t>scape</a:t>
            </a:r>
            <a:r>
              <a:rPr sz="2000" i="1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01920"/>
                </a:solidFill>
                <a:latin typeface="Arial"/>
                <a:cs typeface="Arial"/>
              </a:rPr>
              <a:t>sequence</a:t>
            </a:r>
            <a:r>
              <a:rPr lang="en-AU" sz="2000" i="1" spc="-5" dirty="0">
                <a:solidFill>
                  <a:srgbClr val="101920"/>
                </a:solidFill>
                <a:latin typeface="Arial"/>
                <a:cs typeface="Arial"/>
              </a:rPr>
              <a:t>s</a:t>
            </a:r>
          </a:p>
          <a:p>
            <a:pPr marL="3556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An example of an escape sequence is </a:t>
            </a: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\n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for </a:t>
            </a:r>
            <a:r>
              <a:rPr lang="en-AU" sz="2000" i="1" spc="-5" dirty="0">
                <a:solidFill>
                  <a:srgbClr val="101920"/>
                </a:solidFill>
                <a:latin typeface="Arial"/>
                <a:cs typeface="Arial"/>
              </a:rPr>
              <a:t>Newline</a:t>
            </a:r>
          </a:p>
          <a:p>
            <a:pPr marL="3556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Escapes can be enabled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lang="en-AU" sz="2000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echo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command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using the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-e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option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605" y="109778"/>
            <a:ext cx="40712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Escape</a:t>
            </a:r>
            <a:r>
              <a:rPr sz="2800" spc="-80" dirty="0"/>
              <a:t> </a:t>
            </a:r>
            <a:r>
              <a:rPr sz="2800" spc="-5" dirty="0"/>
              <a:t>Sequences</a:t>
            </a:r>
            <a:endParaRPr sz="2800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2C73E19-2BAC-4373-8E3E-7DF9017C3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1651"/>
              </p:ext>
            </p:extLst>
          </p:nvPr>
        </p:nvGraphicFramePr>
        <p:xfrm>
          <a:off x="4976323" y="888695"/>
          <a:ext cx="3886794" cy="367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Escape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Sequence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\b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Backspace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1062990">
                        <a:lnSpc>
                          <a:spcPts val="213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Remove extra </a:t>
                      </a: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output  (such </a:t>
                      </a: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newlines)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Newline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139065">
                        <a:lnSpc>
                          <a:spcPts val="213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Return to </a:t>
                      </a:r>
                      <a:r>
                        <a:rPr sz="18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of line </a:t>
                      </a: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(Carriage  </a:t>
                      </a:r>
                      <a:r>
                        <a:rPr sz="18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Return)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r>
                        <a:rPr sz="1800" spc="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\v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Vertical </a:t>
                      </a:r>
                      <a:r>
                        <a:rPr sz="1800" spc="-5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r>
                        <a:rPr sz="1800" spc="2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\\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Backslash </a:t>
                      </a: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( \</a:t>
                      </a:r>
                      <a:r>
                        <a:rPr sz="1800" spc="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D5EC3C-8B98-424C-9FD1-F9B2B5B97586}"/>
              </a:ext>
            </a:extLst>
          </p:cNvPr>
          <p:cNvSpPr txBox="1"/>
          <p:nvPr/>
        </p:nvSpPr>
        <p:spPr>
          <a:xfrm>
            <a:off x="5066360" y="4512005"/>
            <a:ext cx="370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pc="300" dirty="0">
                <a:solidFill>
                  <a:schemeClr val="bg1">
                    <a:lumMod val="50000"/>
                  </a:schemeClr>
                </a:solidFill>
              </a:rPr>
              <a:t>Common Escape 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83" y="984456"/>
            <a:ext cx="66620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Escapes can be used to format</a:t>
            </a:r>
            <a:r>
              <a:rPr sz="2000" spc="-2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outputs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for example: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57" y="107310"/>
            <a:ext cx="45284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Escape</a:t>
            </a:r>
            <a:r>
              <a:rPr sz="2800" spc="-80" dirty="0"/>
              <a:t> </a:t>
            </a:r>
            <a:r>
              <a:rPr sz="2800" spc="-5" dirty="0"/>
              <a:t>Sequences</a:t>
            </a:r>
            <a:endParaRPr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394A5-64D5-47B2-A2D2-B94A3C59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" y="1540541"/>
            <a:ext cx="6098192" cy="281563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23FE3E5-E9F4-431D-B03A-F60C5A78D203}"/>
              </a:ext>
            </a:extLst>
          </p:cNvPr>
          <p:cNvSpPr/>
          <p:nvPr/>
        </p:nvSpPr>
        <p:spPr>
          <a:xfrm>
            <a:off x="6916307" y="1659090"/>
            <a:ext cx="342078" cy="1037650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E358429-4F4C-47AB-82CF-96C5F4B457CB}"/>
              </a:ext>
            </a:extLst>
          </p:cNvPr>
          <p:cNvSpPr/>
          <p:nvPr/>
        </p:nvSpPr>
        <p:spPr>
          <a:xfrm>
            <a:off x="6928373" y="2821463"/>
            <a:ext cx="342078" cy="1502440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428BB-84EA-456B-A013-28433E3F42FF}"/>
              </a:ext>
            </a:extLst>
          </p:cNvPr>
          <p:cNvSpPr txBox="1"/>
          <p:nvPr/>
        </p:nvSpPr>
        <p:spPr>
          <a:xfrm>
            <a:off x="7334309" y="2012832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5978E-FCEA-4FA3-BD46-08805CA69A03}"/>
              </a:ext>
            </a:extLst>
          </p:cNvPr>
          <p:cNvSpPr txBox="1"/>
          <p:nvPr/>
        </p:nvSpPr>
        <p:spPr>
          <a:xfrm>
            <a:off x="7346375" y="3410077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A8EA-EACE-4BED-B5C1-F92BFCA6B145}"/>
              </a:ext>
            </a:extLst>
          </p:cNvPr>
          <p:cNvSpPr/>
          <p:nvPr/>
        </p:nvSpPr>
        <p:spPr>
          <a:xfrm>
            <a:off x="1589794" y="1909989"/>
            <a:ext cx="282665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2FC8F-64B6-4A26-85CC-EBCCDB73631A}"/>
              </a:ext>
            </a:extLst>
          </p:cNvPr>
          <p:cNvSpPr/>
          <p:nvPr/>
        </p:nvSpPr>
        <p:spPr>
          <a:xfrm>
            <a:off x="2570739" y="3122133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42D14-9C56-4DE2-A6B8-F286BF7F94ED}"/>
              </a:ext>
            </a:extLst>
          </p:cNvPr>
          <p:cNvSpPr/>
          <p:nvPr/>
        </p:nvSpPr>
        <p:spPr>
          <a:xfrm>
            <a:off x="2432210" y="3347004"/>
            <a:ext cx="19257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67DBFE-209A-4AFC-989C-EB76D59488F5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>
            <a:off x="1872459" y="2012832"/>
            <a:ext cx="752330" cy="1437015"/>
          </a:xfrm>
          <a:prstGeom prst="bentConnector3">
            <a:avLst>
              <a:gd name="adj1" fmla="val 130386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47CBB-421B-40AA-B3F1-AC2D7FBC42C1}"/>
              </a:ext>
            </a:extLst>
          </p:cNvPr>
          <p:cNvSpPr/>
          <p:nvPr/>
        </p:nvSpPr>
        <p:spPr>
          <a:xfrm>
            <a:off x="3605076" y="1909989"/>
            <a:ext cx="19485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7928AE0-4761-4617-BEB7-659F6D56A14E}"/>
              </a:ext>
            </a:extLst>
          </p:cNvPr>
          <p:cNvCxnSpPr>
            <a:endCxn id="14" idx="3"/>
          </p:cNvCxnSpPr>
          <p:nvPr/>
        </p:nvCxnSpPr>
        <p:spPr>
          <a:xfrm rot="5400000">
            <a:off x="2507001" y="2233464"/>
            <a:ext cx="1334172" cy="1098595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328AF-5E5E-4A71-9AE9-71DF48916DD2}"/>
              </a:ext>
            </a:extLst>
          </p:cNvPr>
          <p:cNvSpPr/>
          <p:nvPr/>
        </p:nvSpPr>
        <p:spPr>
          <a:xfrm>
            <a:off x="2486651" y="4003356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Conditional Testing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452" y="799906"/>
            <a:ext cx="5391840" cy="414344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Conditional Tests are used to provide scripts the ability to make decision based on one or more criterion</a:t>
            </a:r>
            <a:endParaRPr lang="en-US" sz="1900" spc="-5" dirty="0">
              <a:solidFill>
                <a:srgbClr val="101920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1900" spc="-5" dirty="0">
                <a:solidFill>
                  <a:srgbClr val="101920"/>
                </a:solidFill>
                <a:latin typeface="Arial"/>
                <a:cs typeface="Arial"/>
              </a:rPr>
              <a:t>They allow you to make a script more useful in that it can execute only specific blocks of code as required instead of the whole script from beginning to end</a:t>
            </a:r>
          </a:p>
          <a:p>
            <a:pPr marL="298450" indent="-285750">
              <a:lnSpc>
                <a:spcPct val="100000"/>
              </a:lnSpc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1900" spc="-5" dirty="0">
                <a:solidFill>
                  <a:srgbClr val="101920"/>
                </a:solidFill>
                <a:latin typeface="Arial"/>
                <a:cs typeface="Arial"/>
              </a:rPr>
              <a:t>This approach makes scripts more robust, easier to use, and more  reliable</a:t>
            </a:r>
            <a:endParaRPr lang="en-US" sz="19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Conditional statements can be written with simple </a:t>
            </a:r>
            <a:r>
              <a:rPr sz="1900" i="1" spc="-5" dirty="0">
                <a:solidFill>
                  <a:srgbClr val="101920"/>
                </a:solidFill>
                <a:latin typeface="Arial"/>
                <a:cs typeface="Arial"/>
              </a:rPr>
              <a:t>command-line</a:t>
            </a:r>
            <a:r>
              <a:rPr lang="en-AU" sz="1900" i="1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900" i="1" spc="-5" dirty="0">
                <a:solidFill>
                  <a:srgbClr val="101920"/>
                </a:solidFill>
                <a:latin typeface="Arial"/>
                <a:cs typeface="Arial"/>
              </a:rPr>
              <a:t>lists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 of </a:t>
            </a:r>
            <a:r>
              <a:rPr sz="1900" b="1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 or </a:t>
            </a:r>
            <a:r>
              <a:rPr sz="1900" b="1" spc="-5" dirty="0">
                <a:solidFill>
                  <a:srgbClr val="101920"/>
                </a:solidFill>
                <a:latin typeface="Arial"/>
                <a:cs typeface="Arial"/>
              </a:rPr>
              <a:t>OR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 commands </a:t>
            </a: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combined </a:t>
            </a:r>
            <a:r>
              <a:rPr sz="1900" spc="-15" dirty="0">
                <a:solidFill>
                  <a:srgbClr val="101920"/>
                </a:solidFill>
                <a:latin typeface="Arial"/>
                <a:cs typeface="Arial"/>
              </a:rPr>
              <a:t>together, </a:t>
            </a:r>
            <a:r>
              <a:rPr sz="1900" spc="-35" dirty="0">
                <a:solidFill>
                  <a:srgbClr val="101920"/>
                </a:solidFill>
                <a:latin typeface="Arial"/>
                <a:cs typeface="Arial"/>
              </a:rPr>
              <a:t>or</a:t>
            </a:r>
            <a:r>
              <a:rPr lang="en-AU" sz="1900" spc="-35" dirty="0">
                <a:solidFill>
                  <a:srgbClr val="101920"/>
                </a:solidFill>
                <a:latin typeface="Arial"/>
                <a:cs typeface="Arial"/>
              </a:rPr>
              <a:t> within the highly versatile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101920"/>
                </a:solidFill>
                <a:latin typeface="Arial"/>
                <a:cs typeface="Arial"/>
              </a:rPr>
              <a:t>if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 statement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52" y="57150"/>
            <a:ext cx="7043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Conditional Tests in Scripts</a:t>
            </a:r>
            <a:endParaRPr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3873F8-6444-4FB9-8D09-557E25BD2795}"/>
              </a:ext>
            </a:extLst>
          </p:cNvPr>
          <p:cNvGrpSpPr/>
          <p:nvPr/>
        </p:nvGrpSpPr>
        <p:grpSpPr>
          <a:xfrm>
            <a:off x="5720801" y="1062985"/>
            <a:ext cx="3295747" cy="3617282"/>
            <a:chOff x="5720801" y="1062985"/>
            <a:chExt cx="3295747" cy="3617282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DB25358-1D33-41FC-A544-6EDE920E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801" y="1062985"/>
              <a:ext cx="3295747" cy="36172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6372A-EB94-4AAA-90D9-E8F13CFFC808}"/>
                </a:ext>
              </a:extLst>
            </p:cNvPr>
            <p:cNvSpPr txBox="1"/>
            <p:nvPr/>
          </p:nvSpPr>
          <p:spPr>
            <a:xfrm>
              <a:off x="5933732" y="219061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0"/>
                  </a:solidFill>
                </a:rPr>
                <a:t>if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97C98C-77B1-4ED3-B500-E61354BCA195}"/>
                </a:ext>
              </a:extLst>
            </p:cNvPr>
            <p:cNvSpPr txBox="1"/>
            <p:nvPr/>
          </p:nvSpPr>
          <p:spPr>
            <a:xfrm>
              <a:off x="7743893" y="2190613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</a:rPr>
                <a:t>else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43" y="847512"/>
            <a:ext cx="4325080" cy="24102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Command-line lists are some of the simplest forms of  decision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making</a:t>
            </a:r>
            <a:endParaRPr sz="2000" dirty="0">
              <a:latin typeface="Arial"/>
              <a:cs typeface="Arial"/>
            </a:endParaRPr>
          </a:p>
          <a:p>
            <a:pPr marL="184150" marR="42545" indent="-171450">
              <a:spcAft>
                <a:spcPts val="6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They behave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similar way to boolean operators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programming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languages</a:t>
            </a:r>
            <a:endParaRPr lang="en-AU" sz="2000" dirty="0">
              <a:latin typeface="Arial"/>
              <a:cs typeface="Arial"/>
            </a:endParaRPr>
          </a:p>
          <a:p>
            <a:pPr marL="184150" marR="42545" indent="-171450">
              <a:spcAft>
                <a:spcPts val="600"/>
              </a:spcAft>
              <a:buChar char="•"/>
              <a:tabLst>
                <a:tab pos="184150" algn="l"/>
              </a:tabLst>
            </a:pP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In bash </a:t>
            </a: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&amp;&amp;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acts as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endParaRPr lang="en-AU" sz="2000" dirty="0">
              <a:latin typeface="Arial"/>
              <a:cs typeface="Arial"/>
            </a:endParaRPr>
          </a:p>
          <a:p>
            <a:pPr marL="184150" marR="42545" indent="-171450">
              <a:spcAft>
                <a:spcPts val="600"/>
              </a:spcAft>
              <a:buChar char="•"/>
              <a:tabLst>
                <a:tab pos="184150" algn="l"/>
              </a:tabLst>
            </a:pP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In bash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||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000" spc="-10" dirty="0">
                <a:solidFill>
                  <a:srgbClr val="101920"/>
                </a:solidFill>
                <a:latin typeface="Arial"/>
                <a:cs typeface="Arial"/>
              </a:rPr>
              <a:t>acts as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OR</a:t>
            </a:r>
            <a:endParaRPr lang="en-AU" sz="2000" spc="-5" dirty="0">
              <a:solidFill>
                <a:srgbClr val="10192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243" y="83463"/>
            <a:ext cx="68144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Command-line</a:t>
            </a:r>
            <a:r>
              <a:rPr sz="2800" spc="-30" dirty="0"/>
              <a:t> </a:t>
            </a:r>
            <a:r>
              <a:rPr sz="2800" spc="-5" dirty="0"/>
              <a:t>Lists</a:t>
            </a:r>
            <a:endParaRPr sz="28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8CFDA8E-9D62-4974-AE08-C8426662F8DF}"/>
              </a:ext>
            </a:extLst>
          </p:cNvPr>
          <p:cNvSpPr txBox="1"/>
          <p:nvPr/>
        </p:nvSpPr>
        <p:spPr>
          <a:xfrm>
            <a:off x="4864910" y="2379337"/>
            <a:ext cx="4195591" cy="25641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lang="en-US" sz="2000" spc="-5" dirty="0">
                <a:solidFill>
                  <a:srgbClr val="101920"/>
                </a:solidFill>
                <a:latin typeface="Consolas"/>
                <a:cs typeface="Consolas"/>
              </a:rPr>
              <a:t>&amp;&amp;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(AND) operator can be used to link multiple  commands</a:t>
            </a:r>
            <a:r>
              <a:rPr lang="en-US"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together</a:t>
            </a:r>
            <a:endParaRPr lang="en-US" sz="2000" dirty="0">
              <a:latin typeface="Arial"/>
              <a:cs typeface="Arial"/>
            </a:endParaRPr>
          </a:p>
          <a:p>
            <a:pPr marL="298450" marR="22860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second command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only execute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if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first command</a:t>
            </a:r>
            <a:r>
              <a:rPr lang="en-US"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succeeds, and the third command only of the second succeeds, and so 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2B065-01CB-41C6-90F5-BBE59F575841}"/>
              </a:ext>
            </a:extLst>
          </p:cNvPr>
          <p:cNvSpPr txBox="1"/>
          <p:nvPr/>
        </p:nvSpPr>
        <p:spPr>
          <a:xfrm>
            <a:off x="5953468" y="847512"/>
            <a:ext cx="17748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800" b="1" dirty="0"/>
              <a:t>&amp;&amp;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243" y="83463"/>
            <a:ext cx="68144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Command-line</a:t>
            </a:r>
            <a:r>
              <a:rPr sz="2800" spc="-30" dirty="0"/>
              <a:t> </a:t>
            </a:r>
            <a:r>
              <a:rPr sz="2800" spc="-5" dirty="0"/>
              <a:t>Lists</a:t>
            </a:r>
            <a:endParaRPr sz="28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AE42530-CF5F-45B8-BDA4-F23A73276956}"/>
              </a:ext>
            </a:extLst>
          </p:cNvPr>
          <p:cNvSpPr txBox="1"/>
          <p:nvPr/>
        </p:nvSpPr>
        <p:spPr>
          <a:xfrm>
            <a:off x="4778992" y="948787"/>
            <a:ext cx="4118088" cy="352025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pPr marL="298450" marR="112395" indent="-285750">
              <a:lnSpc>
                <a:spcPct val="12000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test command can be used to evaluate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true or  false</a:t>
            </a:r>
            <a:r>
              <a:rPr lang="en-US"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expression</a:t>
            </a:r>
            <a:endParaRPr lang="en-US" dirty="0"/>
          </a:p>
          <a:p>
            <a:pPr marL="298450" marR="112395" indent="-285750">
              <a:lnSpc>
                <a:spcPct val="12000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test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succeed (return an </a:t>
            </a:r>
            <a:r>
              <a:rPr lang="en-US" sz="2000" spc="-5" dirty="0">
                <a:solidFill>
                  <a:srgbClr val="795E26"/>
                </a:solidFill>
                <a:latin typeface="Arial"/>
                <a:cs typeface="Arial"/>
              </a:rPr>
              <a:t>exit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status of 0)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if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 provided expression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is</a:t>
            </a:r>
            <a:r>
              <a:rPr lang="en-US"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en-US" dirty="0"/>
          </a:p>
          <a:p>
            <a:pPr marL="298450" marR="112395" indent="-285750">
              <a:lnSpc>
                <a:spcPct val="12000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test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fail (return an </a:t>
            </a:r>
            <a:r>
              <a:rPr lang="en-US" sz="2000" spc="-5" dirty="0">
                <a:solidFill>
                  <a:srgbClr val="795E26"/>
                </a:solidFill>
                <a:latin typeface="Arial"/>
                <a:cs typeface="Arial"/>
              </a:rPr>
              <a:t>exit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status of 1)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if </a:t>
            </a:r>
            <a:r>
              <a:rPr lang="en-US" sz="2000" spc="-5" dirty="0">
                <a:solidFill>
                  <a:srgbClr val="101920"/>
                </a:solidFill>
                <a:latin typeface="Arial"/>
                <a:cs typeface="Arial"/>
              </a:rPr>
              <a:t>the  provided expression </a:t>
            </a:r>
            <a:r>
              <a:rPr lang="en-US" sz="2000" dirty="0">
                <a:solidFill>
                  <a:srgbClr val="101920"/>
                </a:solidFill>
                <a:latin typeface="Arial"/>
                <a:cs typeface="Arial"/>
              </a:rPr>
              <a:t>is</a:t>
            </a:r>
            <a:r>
              <a:rPr lang="en-US"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A094259-AC22-4B93-A590-DE07CDFB4BEF}"/>
              </a:ext>
            </a:extLst>
          </p:cNvPr>
          <p:cNvSpPr txBox="1"/>
          <p:nvPr/>
        </p:nvSpPr>
        <p:spPr>
          <a:xfrm>
            <a:off x="246920" y="948787"/>
            <a:ext cx="4325080" cy="225638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r>
              <a:rPr dirty="0"/>
              <a:t>The || (OR) operator can also be used to link multiple  commands together</a:t>
            </a:r>
          </a:p>
          <a:p>
            <a:r>
              <a:rPr dirty="0"/>
              <a:t>The second command will only execute if the first command fails</a:t>
            </a:r>
            <a:r>
              <a:rPr lang="en-AU" dirty="0"/>
              <a:t>, and the third will only execute if the second fails, and so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670D7-180C-41D3-80BC-4E1E66DDE5E4}"/>
              </a:ext>
            </a:extLst>
          </p:cNvPr>
          <p:cNvSpPr txBox="1"/>
          <p:nvPr/>
        </p:nvSpPr>
        <p:spPr>
          <a:xfrm>
            <a:off x="1124910" y="3205174"/>
            <a:ext cx="1255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800" b="1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2478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64" y="115807"/>
            <a:ext cx="50618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</a:t>
            </a:r>
            <a:r>
              <a:rPr sz="2800" spc="-5" dirty="0"/>
              <a:t>es</a:t>
            </a:r>
            <a:r>
              <a:rPr sz="280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1361" y="932792"/>
            <a:ext cx="5274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Command-line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list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expression using</a:t>
            </a:r>
            <a:r>
              <a:rPr sz="2000" spc="-1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test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 descr="A screen shot of a monitor&#10;&#10;Description automatically generated">
            <a:extLst>
              <a:ext uri="{FF2B5EF4-FFF2-40B4-BE49-F238E27FC236}">
                <a16:creationId xmlns:a16="http://schemas.microsoft.com/office/drawing/2014/main" id="{7FE91161-DD14-415E-ADCA-20565279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1" y="1373915"/>
            <a:ext cx="5446352" cy="3397945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09A9C75-CBBF-4CD1-BFE1-B1CD6C9D5C8B}"/>
              </a:ext>
            </a:extLst>
          </p:cNvPr>
          <p:cNvSpPr/>
          <p:nvPr/>
        </p:nvSpPr>
        <p:spPr>
          <a:xfrm>
            <a:off x="6561073" y="1419961"/>
            <a:ext cx="342078" cy="1349552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ED29428-6EBA-471C-A769-44961409DF0D}"/>
              </a:ext>
            </a:extLst>
          </p:cNvPr>
          <p:cNvSpPr/>
          <p:nvPr/>
        </p:nvSpPr>
        <p:spPr>
          <a:xfrm>
            <a:off x="6561073" y="2868190"/>
            <a:ext cx="342078" cy="1805198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C3417-7F7F-4AFB-A98A-BF00A6CA29C5}"/>
              </a:ext>
            </a:extLst>
          </p:cNvPr>
          <p:cNvSpPr txBox="1"/>
          <p:nvPr/>
        </p:nvSpPr>
        <p:spPr>
          <a:xfrm>
            <a:off x="6964081" y="1925004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A2B6F-C042-4DD7-9D1B-AE2E13FCAA43}"/>
              </a:ext>
            </a:extLst>
          </p:cNvPr>
          <p:cNvSpPr txBox="1"/>
          <p:nvPr/>
        </p:nvSpPr>
        <p:spPr>
          <a:xfrm>
            <a:off x="6964081" y="3591965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066844-829F-4D56-B5C1-AC7D926A4746}"/>
              </a:ext>
            </a:extLst>
          </p:cNvPr>
          <p:cNvSpPr/>
          <p:nvPr/>
        </p:nvSpPr>
        <p:spPr>
          <a:xfrm>
            <a:off x="3953629" y="3486561"/>
            <a:ext cx="177617" cy="3486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09005-4FAC-464D-BBE6-ADBD7DBE6FAE}"/>
              </a:ext>
            </a:extLst>
          </p:cNvPr>
          <p:cNvSpPr txBox="1"/>
          <p:nvPr/>
        </p:nvSpPr>
        <p:spPr>
          <a:xfrm>
            <a:off x="4131246" y="3489326"/>
            <a:ext cx="1918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00"/>
                </a:solidFill>
              </a:rPr>
              <a:t>test</a:t>
            </a:r>
            <a:r>
              <a:rPr lang="en-AU" sz="1400" dirty="0">
                <a:solidFill>
                  <a:srgbClr val="FFFF00"/>
                </a:solidFill>
              </a:rPr>
              <a:t> resolves to </a:t>
            </a:r>
            <a:r>
              <a:rPr lang="en-AU" sz="1400" i="1" dirty="0">
                <a:solidFill>
                  <a:srgbClr val="FFFF00"/>
                </a:solidFill>
              </a:rPr>
              <a:t>false</a:t>
            </a:r>
            <a:r>
              <a:rPr lang="en-AU" sz="1400" dirty="0">
                <a:solidFill>
                  <a:srgbClr val="FFFF00"/>
                </a:solidFill>
              </a:rPr>
              <a:t> (1)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3B2A805-33E2-4D6F-BACF-2B8820810EB5}"/>
              </a:ext>
            </a:extLst>
          </p:cNvPr>
          <p:cNvSpPr/>
          <p:nvPr/>
        </p:nvSpPr>
        <p:spPr>
          <a:xfrm>
            <a:off x="3237677" y="4107388"/>
            <a:ext cx="177617" cy="3486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6D7CF-18F2-464C-9369-BBA10E51868E}"/>
              </a:ext>
            </a:extLst>
          </p:cNvPr>
          <p:cNvSpPr txBox="1"/>
          <p:nvPr/>
        </p:nvSpPr>
        <p:spPr>
          <a:xfrm>
            <a:off x="3415294" y="4110153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00"/>
                </a:solidFill>
              </a:rPr>
              <a:t>test</a:t>
            </a:r>
            <a:r>
              <a:rPr lang="en-AU" sz="1400" dirty="0">
                <a:solidFill>
                  <a:srgbClr val="FFFF00"/>
                </a:solidFill>
              </a:rPr>
              <a:t> resolves to </a:t>
            </a:r>
            <a:r>
              <a:rPr lang="en-AU" sz="1400" i="1" dirty="0">
                <a:solidFill>
                  <a:srgbClr val="FFFF00"/>
                </a:solidFill>
              </a:rPr>
              <a:t>true</a:t>
            </a:r>
            <a:r>
              <a:rPr lang="en-AU" sz="1400" dirty="0">
                <a:solidFill>
                  <a:srgbClr val="FFFF00"/>
                </a:solidFill>
              </a:rPr>
              <a:t> (0)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9F021-69A5-49C9-992F-ABCB7892EA5D}"/>
              </a:ext>
            </a:extLst>
          </p:cNvPr>
          <p:cNvSpPr/>
          <p:nvPr/>
        </p:nvSpPr>
        <p:spPr>
          <a:xfrm>
            <a:off x="3125272" y="3227747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85CF9-A896-49DE-8DFA-A2DBA565A8D2}"/>
              </a:ext>
            </a:extLst>
          </p:cNvPr>
          <p:cNvSpPr/>
          <p:nvPr/>
        </p:nvSpPr>
        <p:spPr>
          <a:xfrm>
            <a:off x="3132380" y="3829160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90D71-2CDE-43E4-8697-825CAAD26CEB}"/>
              </a:ext>
            </a:extLst>
          </p:cNvPr>
          <p:cNvSpPr/>
          <p:nvPr/>
        </p:nvSpPr>
        <p:spPr>
          <a:xfrm>
            <a:off x="3131849" y="4439588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3DF38D4-780F-4A18-B787-793BB75D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4" y="1868243"/>
            <a:ext cx="5446800" cy="312658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92369" y="771310"/>
            <a:ext cx="7043063" cy="1004762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pPr>
              <a:spcAft>
                <a:spcPts val="400"/>
              </a:spcAft>
            </a:pPr>
            <a:r>
              <a:rPr sz="1900" dirty="0"/>
              <a:t>There is also a shortcut for the test command</a:t>
            </a:r>
          </a:p>
          <a:p>
            <a:pPr>
              <a:spcAft>
                <a:spcPts val="400"/>
              </a:spcAft>
            </a:pPr>
            <a:r>
              <a:rPr sz="1900" dirty="0"/>
              <a:t>The </a:t>
            </a:r>
            <a:r>
              <a:rPr sz="1900" b="1" dirty="0"/>
              <a:t>[</a:t>
            </a:r>
            <a:r>
              <a:rPr sz="1900" dirty="0"/>
              <a:t> command can be used with the same effect</a:t>
            </a:r>
            <a:endParaRPr lang="en-AU" sz="1900" dirty="0"/>
          </a:p>
          <a:p>
            <a:pPr>
              <a:spcAft>
                <a:spcPts val="400"/>
              </a:spcAft>
            </a:pPr>
            <a:r>
              <a:rPr lang="en-AU" sz="1900" dirty="0"/>
              <a:t>Command-line list expressions using [ ]: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027" y="70307"/>
            <a:ext cx="6281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AU" sz="3200" dirty="0">
                <a:solidFill>
                  <a:srgbClr val="FFFFFF"/>
                </a:solidFill>
                <a:latin typeface="Arial"/>
                <a:cs typeface="Arial"/>
              </a:rPr>
              <a:t> as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7A87156-648E-4E1E-9EEA-DE74E56C24C1}"/>
              </a:ext>
            </a:extLst>
          </p:cNvPr>
          <p:cNvSpPr/>
          <p:nvPr/>
        </p:nvSpPr>
        <p:spPr>
          <a:xfrm>
            <a:off x="6429501" y="1950154"/>
            <a:ext cx="342078" cy="1102225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2CB30FF-E8D9-43A4-AFF5-FC6EB454476A}"/>
              </a:ext>
            </a:extLst>
          </p:cNvPr>
          <p:cNvSpPr/>
          <p:nvPr/>
        </p:nvSpPr>
        <p:spPr>
          <a:xfrm>
            <a:off x="6429501" y="3289213"/>
            <a:ext cx="342078" cy="1667042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E1856-EC61-4D09-9AAA-3E09058D0095}"/>
              </a:ext>
            </a:extLst>
          </p:cNvPr>
          <p:cNvSpPr txBox="1"/>
          <p:nvPr/>
        </p:nvSpPr>
        <p:spPr>
          <a:xfrm>
            <a:off x="6832509" y="2341153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8C8F8-A053-42F8-BED8-EA7A2D19D39E}"/>
              </a:ext>
            </a:extLst>
          </p:cNvPr>
          <p:cNvSpPr txBox="1"/>
          <p:nvPr/>
        </p:nvSpPr>
        <p:spPr>
          <a:xfrm>
            <a:off x="6832509" y="3943756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AB3F647-5591-485D-B429-BE46CE2A7503}"/>
              </a:ext>
            </a:extLst>
          </p:cNvPr>
          <p:cNvSpPr/>
          <p:nvPr/>
        </p:nvSpPr>
        <p:spPr>
          <a:xfrm>
            <a:off x="3822057" y="3769428"/>
            <a:ext cx="177617" cy="3486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9A825-11A5-46EA-9A21-7EBC7EC9376B}"/>
              </a:ext>
            </a:extLst>
          </p:cNvPr>
          <p:cNvSpPr txBox="1"/>
          <p:nvPr/>
        </p:nvSpPr>
        <p:spPr>
          <a:xfrm>
            <a:off x="3999674" y="3772193"/>
            <a:ext cx="1918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00"/>
                </a:solidFill>
              </a:rPr>
              <a:t>test</a:t>
            </a:r>
            <a:r>
              <a:rPr lang="en-AU" sz="1400" dirty="0">
                <a:solidFill>
                  <a:srgbClr val="FFFF00"/>
                </a:solidFill>
              </a:rPr>
              <a:t> resolves to </a:t>
            </a:r>
            <a:r>
              <a:rPr lang="en-AU" sz="1400" i="1" dirty="0">
                <a:solidFill>
                  <a:srgbClr val="FFFF00"/>
                </a:solidFill>
              </a:rPr>
              <a:t>false</a:t>
            </a:r>
            <a:r>
              <a:rPr lang="en-AU" sz="1400" dirty="0">
                <a:solidFill>
                  <a:srgbClr val="FFFF00"/>
                </a:solidFill>
              </a:rPr>
              <a:t> (1)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BBB1C3C-709B-4301-998B-C71CA85CB95D}"/>
              </a:ext>
            </a:extLst>
          </p:cNvPr>
          <p:cNvSpPr/>
          <p:nvPr/>
        </p:nvSpPr>
        <p:spPr>
          <a:xfrm>
            <a:off x="3106105" y="4390255"/>
            <a:ext cx="177617" cy="3486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53ABD-5897-4C84-AF0F-04AB6E708A68}"/>
              </a:ext>
            </a:extLst>
          </p:cNvPr>
          <p:cNvSpPr txBox="1"/>
          <p:nvPr/>
        </p:nvSpPr>
        <p:spPr>
          <a:xfrm>
            <a:off x="3283722" y="4393020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00"/>
                </a:solidFill>
              </a:rPr>
              <a:t>test</a:t>
            </a:r>
            <a:r>
              <a:rPr lang="en-AU" sz="1400" dirty="0">
                <a:solidFill>
                  <a:srgbClr val="FFFF00"/>
                </a:solidFill>
              </a:rPr>
              <a:t> resolves to </a:t>
            </a:r>
            <a:r>
              <a:rPr lang="en-AU" sz="1400" i="1" dirty="0">
                <a:solidFill>
                  <a:srgbClr val="FFFF00"/>
                </a:solidFill>
              </a:rPr>
              <a:t>true</a:t>
            </a:r>
            <a:r>
              <a:rPr lang="en-AU" sz="1400" dirty="0">
                <a:solidFill>
                  <a:srgbClr val="FFFF00"/>
                </a:solidFill>
              </a:rPr>
              <a:t> (0)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ADA91-C3EC-4575-988F-73704A26E46C}"/>
              </a:ext>
            </a:extLst>
          </p:cNvPr>
          <p:cNvSpPr/>
          <p:nvPr/>
        </p:nvSpPr>
        <p:spPr>
          <a:xfrm>
            <a:off x="1394728" y="2460333"/>
            <a:ext cx="227740" cy="24039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9A5E6-D8C9-461F-8047-29E3837BBA4F}"/>
              </a:ext>
            </a:extLst>
          </p:cNvPr>
          <p:cNvSpPr txBox="1"/>
          <p:nvPr/>
        </p:nvSpPr>
        <p:spPr>
          <a:xfrm>
            <a:off x="2794148" y="1822197"/>
            <a:ext cx="294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FF00"/>
                </a:solidFill>
              </a:rPr>
              <a:t>Even though </a:t>
            </a:r>
            <a:r>
              <a:rPr lang="en-AU" sz="1200" b="1" dirty="0">
                <a:solidFill>
                  <a:srgbClr val="FFFF00"/>
                </a:solidFill>
              </a:rPr>
              <a:t>[</a:t>
            </a:r>
            <a:r>
              <a:rPr lang="en-AU" sz="1200" dirty="0">
                <a:solidFill>
                  <a:srgbClr val="FFFF00"/>
                </a:solidFill>
              </a:rPr>
              <a:t> is a command, a closing square bracket is still required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557C3C6-7F12-4613-8894-ECF32F3C2C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2469" y="2052472"/>
            <a:ext cx="1160201" cy="514902"/>
          </a:xfrm>
          <a:prstGeom prst="bentConnector3">
            <a:avLst>
              <a:gd name="adj1" fmla="val 5793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B9F3F-C3C0-42F3-AB31-8EA557D67AAA}"/>
              </a:ext>
            </a:extLst>
          </p:cNvPr>
          <p:cNvSpPr/>
          <p:nvPr/>
        </p:nvSpPr>
        <p:spPr>
          <a:xfrm>
            <a:off x="2729730" y="2454969"/>
            <a:ext cx="227740" cy="24039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C9D2D7-1017-4428-9BD5-B456672986D7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H="1" flipV="1">
            <a:off x="2794148" y="2053029"/>
            <a:ext cx="49452" cy="401939"/>
          </a:xfrm>
          <a:prstGeom prst="bentConnector4">
            <a:avLst>
              <a:gd name="adj1" fmla="val -462266"/>
              <a:gd name="adj2" fmla="val 7871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1AACEAC-398F-4A09-89AD-9AB1CBB40DA7}"/>
              </a:ext>
            </a:extLst>
          </p:cNvPr>
          <p:cNvSpPr/>
          <p:nvPr/>
        </p:nvSpPr>
        <p:spPr>
          <a:xfrm>
            <a:off x="2856334" y="3562717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5A022-86FF-43E5-A02F-2985D87E00B5}"/>
              </a:ext>
            </a:extLst>
          </p:cNvPr>
          <p:cNvSpPr/>
          <p:nvPr/>
        </p:nvSpPr>
        <p:spPr>
          <a:xfrm>
            <a:off x="2850191" y="4122249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7A46-37BA-495A-9702-DB770E8D4B9F}"/>
              </a:ext>
            </a:extLst>
          </p:cNvPr>
          <p:cNvSpPr/>
          <p:nvPr/>
        </p:nvSpPr>
        <p:spPr>
          <a:xfrm>
            <a:off x="2850191" y="4700797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329" y="1149715"/>
            <a:ext cx="5832475" cy="31380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5080" indent="-285750">
              <a:spcAft>
                <a:spcPts val="1800"/>
              </a:spcAft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OR 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NOT boolean expressions can be used 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the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01920"/>
                </a:solidFill>
                <a:latin typeface="Arial"/>
                <a:cs typeface="Arial"/>
              </a:rPr>
              <a:t>test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statement to allow for more complex decision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making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 logic to be implemented within a script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Aft>
                <a:spcPts val="12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-a</a:t>
            </a:r>
            <a:r>
              <a:rPr sz="24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represents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Aft>
                <a:spcPts val="12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-o</a:t>
            </a:r>
            <a:r>
              <a:rPr sz="2400" spc="-9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represents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OR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Aft>
                <a:spcPts val="12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!</a:t>
            </a:r>
            <a:r>
              <a:rPr lang="en-AU" sz="2400" dirty="0">
                <a:solidFill>
                  <a:srgbClr val="101920"/>
                </a:solidFill>
                <a:latin typeface="Arial"/>
                <a:cs typeface="Arial"/>
              </a:rPr>
              <a:t> represents</a:t>
            </a:r>
            <a:r>
              <a:rPr sz="2400" spc="-9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NOT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6" y="57150"/>
            <a:ext cx="5900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booleans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4536" y="57150"/>
            <a:ext cx="5900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oolean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 –a (AND)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76F2B07-9CB4-4151-9CB7-971D7F28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6" y="1328644"/>
            <a:ext cx="6091614" cy="337458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677E5D7-E58F-4DF7-85A1-62A9F2F7B978}"/>
              </a:ext>
            </a:extLst>
          </p:cNvPr>
          <p:cNvSpPr txBox="1"/>
          <p:nvPr/>
        </p:nvSpPr>
        <p:spPr>
          <a:xfrm>
            <a:off x="212145" y="786833"/>
            <a:ext cx="7043063" cy="3173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pPr>
              <a:spcAft>
                <a:spcPts val="400"/>
              </a:spcAft>
            </a:pPr>
            <a:r>
              <a:rPr lang="en-AU" sz="1900" dirty="0"/>
              <a:t>User must be </a:t>
            </a:r>
            <a:r>
              <a:rPr lang="en-AU" sz="1900" dirty="0">
                <a:solidFill>
                  <a:srgbClr val="FF0000"/>
                </a:solidFill>
              </a:rPr>
              <a:t>Rob</a:t>
            </a:r>
            <a:r>
              <a:rPr lang="en-AU" sz="1900" dirty="0"/>
              <a:t> </a:t>
            </a:r>
            <a:r>
              <a:rPr lang="en-AU" sz="1900" b="1" dirty="0"/>
              <a:t>AND</a:t>
            </a:r>
            <a:r>
              <a:rPr lang="en-AU" sz="1900" dirty="0"/>
              <a:t> provide access code </a:t>
            </a:r>
            <a:r>
              <a:rPr lang="en-AU" sz="1900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02C8E67-C1B8-4A9E-8ADB-D63318ED10E8}"/>
              </a:ext>
            </a:extLst>
          </p:cNvPr>
          <p:cNvSpPr/>
          <p:nvPr/>
        </p:nvSpPr>
        <p:spPr>
          <a:xfrm>
            <a:off x="6666324" y="1562027"/>
            <a:ext cx="342078" cy="1102225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02DB82-6F68-44D5-968F-CE01A2B916AB}"/>
              </a:ext>
            </a:extLst>
          </p:cNvPr>
          <p:cNvSpPr/>
          <p:nvPr/>
        </p:nvSpPr>
        <p:spPr>
          <a:xfrm>
            <a:off x="6666324" y="2901086"/>
            <a:ext cx="342078" cy="1667042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AE1E0-CF0A-48C8-93B9-ACC599F006A5}"/>
              </a:ext>
            </a:extLst>
          </p:cNvPr>
          <p:cNvSpPr txBox="1"/>
          <p:nvPr/>
        </p:nvSpPr>
        <p:spPr>
          <a:xfrm>
            <a:off x="7069332" y="1953026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4617-3FD9-420C-841F-09FF70D164F3}"/>
              </a:ext>
            </a:extLst>
          </p:cNvPr>
          <p:cNvSpPr txBox="1"/>
          <p:nvPr/>
        </p:nvSpPr>
        <p:spPr>
          <a:xfrm>
            <a:off x="7069332" y="3555629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AC977-6C4C-4ED2-890D-300E9D12967D}"/>
              </a:ext>
            </a:extLst>
          </p:cNvPr>
          <p:cNvSpPr/>
          <p:nvPr/>
        </p:nvSpPr>
        <p:spPr>
          <a:xfrm>
            <a:off x="2135598" y="2157720"/>
            <a:ext cx="227740" cy="22327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141AC-D04E-4DA9-8829-3346882FF971}"/>
              </a:ext>
            </a:extLst>
          </p:cNvPr>
          <p:cNvSpPr/>
          <p:nvPr/>
        </p:nvSpPr>
        <p:spPr>
          <a:xfrm>
            <a:off x="2061289" y="3174640"/>
            <a:ext cx="630409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487E19-EDF6-4895-ADD2-E2C63EDC5199}"/>
              </a:ext>
            </a:extLst>
          </p:cNvPr>
          <p:cNvSpPr/>
          <p:nvPr/>
        </p:nvSpPr>
        <p:spPr>
          <a:xfrm>
            <a:off x="2061289" y="3782224"/>
            <a:ext cx="630409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4BD4-56E0-46E4-B37F-81ADD9A64069}"/>
              </a:ext>
            </a:extLst>
          </p:cNvPr>
          <p:cNvSpPr/>
          <p:nvPr/>
        </p:nvSpPr>
        <p:spPr>
          <a:xfrm>
            <a:off x="452535" y="3346215"/>
            <a:ext cx="2270929" cy="51719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5933CA-A5D7-4537-B6E7-FDDAAEFEE7B0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363338" y="2269360"/>
            <a:ext cx="360126" cy="1335451"/>
          </a:xfrm>
          <a:prstGeom prst="bentConnector3">
            <a:avLst>
              <a:gd name="adj1" fmla="val 16347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D9DF4-5EA6-4897-8798-3F7EFE2A82A6}"/>
              </a:ext>
            </a:extLst>
          </p:cNvPr>
          <p:cNvSpPr/>
          <p:nvPr/>
        </p:nvSpPr>
        <p:spPr>
          <a:xfrm>
            <a:off x="2070873" y="4407034"/>
            <a:ext cx="630409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26156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764" y="1075089"/>
            <a:ext cx="5262734" cy="32111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AU" sz="2800" spc="-5">
                <a:solidFill>
                  <a:srgbClr val="101920"/>
                </a:solidFill>
                <a:cs typeface="Arial"/>
              </a:rPr>
              <a:t>Acquiring </a:t>
            </a:r>
            <a:r>
              <a:rPr lang="en-AU" sz="2800" spc="-5" dirty="0">
                <a:solidFill>
                  <a:srgbClr val="101920"/>
                </a:solidFill>
                <a:cs typeface="Arial"/>
              </a:rPr>
              <a:t>User Input</a:t>
            </a:r>
            <a:endParaRPr lang="en-AU" sz="2800" dirty="0"/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AU" sz="2800" spc="-5">
                <a:solidFill>
                  <a:srgbClr val="101920"/>
                </a:solidFill>
                <a:cs typeface="Arial"/>
              </a:rPr>
              <a:t>Conditional Testing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AU" sz="2800" spc="-5">
                <a:solidFill>
                  <a:srgbClr val="101920"/>
                </a:solidFill>
                <a:cs typeface="Arial"/>
              </a:rPr>
              <a:t>Using Arrays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AU" sz="2800" spc="-5">
                <a:solidFill>
                  <a:srgbClr val="101920"/>
                </a:solidFill>
                <a:cs typeface="Arial"/>
              </a:rPr>
              <a:t>Doing Basic Maths in bash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AU" sz="2800" spc="-5">
                <a:solidFill>
                  <a:srgbClr val="101920"/>
                </a:solidFill>
                <a:cs typeface="Arial"/>
              </a:rPr>
              <a:t>Code </a:t>
            </a:r>
            <a:r>
              <a:rPr lang="en-AU" sz="2800" spc="-5" dirty="0">
                <a:solidFill>
                  <a:srgbClr val="101920"/>
                </a:solidFill>
                <a:cs typeface="Arial"/>
              </a:rPr>
              <a:t>Commenting</a:t>
            </a:r>
            <a:endParaRPr lang="en-AU" sz="2800" spc="-5" dirty="0">
              <a:solidFill>
                <a:srgbClr val="10192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01920"/>
                </a:solidFill>
                <a:latin typeface="Arial"/>
                <a:cs typeface="Arial"/>
              </a:rPr>
              <a:t>Resources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6" y="146839"/>
            <a:ext cx="33854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/>
              <a:t>Contents</a:t>
            </a:r>
            <a:endParaRPr sz="28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6B921-0A07-47E4-BFE2-60B8D7F9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" y="1214486"/>
            <a:ext cx="5726284" cy="37840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4536" y="57150"/>
            <a:ext cx="5900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oolean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 –o (OR)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677E5D7-E58F-4DF7-85A1-62A9F2F7B978}"/>
              </a:ext>
            </a:extLst>
          </p:cNvPr>
          <p:cNvSpPr txBox="1"/>
          <p:nvPr/>
        </p:nvSpPr>
        <p:spPr>
          <a:xfrm>
            <a:off x="580537" y="786833"/>
            <a:ext cx="7043063" cy="3173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pPr>
              <a:spcAft>
                <a:spcPts val="400"/>
              </a:spcAft>
            </a:pPr>
            <a:r>
              <a:rPr lang="en-AU" sz="1900" dirty="0"/>
              <a:t>User can be </a:t>
            </a:r>
            <a:r>
              <a:rPr lang="en-AU" sz="1900" dirty="0">
                <a:solidFill>
                  <a:srgbClr val="FF0000"/>
                </a:solidFill>
              </a:rPr>
              <a:t>Rob</a:t>
            </a:r>
            <a:r>
              <a:rPr lang="en-AU" sz="1900" dirty="0"/>
              <a:t> </a:t>
            </a:r>
            <a:r>
              <a:rPr lang="en-AU" sz="1900" b="1" dirty="0"/>
              <a:t>OR</a:t>
            </a:r>
            <a:r>
              <a:rPr lang="en-AU" sz="1900" dirty="0"/>
              <a:t> provide access code </a:t>
            </a:r>
            <a:r>
              <a:rPr lang="en-AU" sz="1900" dirty="0">
                <a:solidFill>
                  <a:srgbClr val="FF0000"/>
                </a:solidFill>
              </a:rPr>
              <a:t>1234</a:t>
            </a:r>
            <a:r>
              <a:rPr lang="en-AU" sz="1900" dirty="0">
                <a:solidFill>
                  <a:sysClr val="windowText" lastClr="000000"/>
                </a:solidFill>
              </a:rPr>
              <a:t> to enter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02C8E67-C1B8-4A9E-8ADB-D63318ED10E8}"/>
              </a:ext>
            </a:extLst>
          </p:cNvPr>
          <p:cNvSpPr/>
          <p:nvPr/>
        </p:nvSpPr>
        <p:spPr>
          <a:xfrm>
            <a:off x="6692991" y="1387817"/>
            <a:ext cx="342078" cy="1102225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02DB82-6F68-44D5-968F-CE01A2B916AB}"/>
              </a:ext>
            </a:extLst>
          </p:cNvPr>
          <p:cNvSpPr/>
          <p:nvPr/>
        </p:nvSpPr>
        <p:spPr>
          <a:xfrm>
            <a:off x="6692991" y="2761181"/>
            <a:ext cx="342078" cy="2097470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AE1E0-CF0A-48C8-93B9-ACC599F006A5}"/>
              </a:ext>
            </a:extLst>
          </p:cNvPr>
          <p:cNvSpPr txBox="1"/>
          <p:nvPr/>
        </p:nvSpPr>
        <p:spPr>
          <a:xfrm>
            <a:off x="7095999" y="1778816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4617-3FD9-420C-841F-09FF70D164F3}"/>
              </a:ext>
            </a:extLst>
          </p:cNvPr>
          <p:cNvSpPr txBox="1"/>
          <p:nvPr/>
        </p:nvSpPr>
        <p:spPr>
          <a:xfrm>
            <a:off x="7035069" y="3613476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AC977-6C4C-4ED2-890D-300E9D12967D}"/>
              </a:ext>
            </a:extLst>
          </p:cNvPr>
          <p:cNvSpPr/>
          <p:nvPr/>
        </p:nvSpPr>
        <p:spPr>
          <a:xfrm>
            <a:off x="2416432" y="1994364"/>
            <a:ext cx="227740" cy="22327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600D8-F690-4F0D-85AA-ED94C0C4171F}"/>
              </a:ext>
            </a:extLst>
          </p:cNvPr>
          <p:cNvSpPr/>
          <p:nvPr/>
        </p:nvSpPr>
        <p:spPr>
          <a:xfrm>
            <a:off x="2376162" y="3004046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E9E12-DCC5-4344-B9CB-4A2720CE8F25}"/>
              </a:ext>
            </a:extLst>
          </p:cNvPr>
          <p:cNvSpPr/>
          <p:nvPr/>
        </p:nvSpPr>
        <p:spPr>
          <a:xfrm>
            <a:off x="2376161" y="3598093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4BD4-56E0-46E4-B37F-81ADD9A64069}"/>
              </a:ext>
            </a:extLst>
          </p:cNvPr>
          <p:cNvSpPr/>
          <p:nvPr/>
        </p:nvSpPr>
        <p:spPr>
          <a:xfrm>
            <a:off x="834083" y="3153657"/>
            <a:ext cx="2270929" cy="4776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2F4AA-60DE-48AB-B398-971D0000D3A5}"/>
              </a:ext>
            </a:extLst>
          </p:cNvPr>
          <p:cNvSpPr/>
          <p:nvPr/>
        </p:nvSpPr>
        <p:spPr>
          <a:xfrm>
            <a:off x="2376160" y="4178875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5933CA-A5D7-4537-B6E7-FDDAAEFEE7B0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644172" y="2106004"/>
            <a:ext cx="460840" cy="1286468"/>
          </a:xfrm>
          <a:prstGeom prst="bentConnector3">
            <a:avLst>
              <a:gd name="adj1" fmla="val 14960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6C395-43F2-4568-A1BA-F96C62217992}"/>
              </a:ext>
            </a:extLst>
          </p:cNvPr>
          <p:cNvSpPr/>
          <p:nvPr/>
        </p:nvSpPr>
        <p:spPr>
          <a:xfrm>
            <a:off x="835184" y="3753381"/>
            <a:ext cx="2270929" cy="4776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C90D35-3597-4893-A10B-14FA6431492F}"/>
              </a:ext>
            </a:extLst>
          </p:cNvPr>
          <p:cNvCxnSpPr>
            <a:stCxn id="11" idx="3"/>
            <a:endCxn id="17" idx="3"/>
          </p:cNvCxnSpPr>
          <p:nvPr/>
        </p:nvCxnSpPr>
        <p:spPr>
          <a:xfrm>
            <a:off x="2644172" y="2106004"/>
            <a:ext cx="461941" cy="1886192"/>
          </a:xfrm>
          <a:prstGeom prst="bentConnector3">
            <a:avLst>
              <a:gd name="adj1" fmla="val 213571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F5A62C-E05D-4D42-A461-A11F3A58E95E}"/>
              </a:ext>
            </a:extLst>
          </p:cNvPr>
          <p:cNvSpPr/>
          <p:nvPr/>
        </p:nvSpPr>
        <p:spPr>
          <a:xfrm>
            <a:off x="2389315" y="4779391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241156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B097D-4598-4BAC-A5FA-751FC314BBBC}"/>
              </a:ext>
            </a:extLst>
          </p:cNvPr>
          <p:cNvSpPr/>
          <p:nvPr/>
        </p:nvSpPr>
        <p:spPr>
          <a:xfrm>
            <a:off x="1779540" y="3941241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FC6EB-7C66-467F-9EFA-258379C8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" y="1822025"/>
            <a:ext cx="6298643" cy="30015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4536" y="57150"/>
            <a:ext cx="59000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oolean</a:t>
            </a:r>
            <a:r>
              <a:rPr lang="en-AU" sz="3200" spc="-5" dirty="0">
                <a:solidFill>
                  <a:srgbClr val="FFFFFF"/>
                </a:solidFill>
                <a:latin typeface="Arial"/>
                <a:cs typeface="Arial"/>
              </a:rPr>
              <a:t> ! (NOT)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677E5D7-E58F-4DF7-85A1-62A9F2F7B978}"/>
              </a:ext>
            </a:extLst>
          </p:cNvPr>
          <p:cNvSpPr txBox="1"/>
          <p:nvPr/>
        </p:nvSpPr>
        <p:spPr>
          <a:xfrm>
            <a:off x="330557" y="981442"/>
            <a:ext cx="8234325" cy="66107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>
            <a:defPPr>
              <a:defRPr lang="en-US"/>
            </a:defPPr>
            <a:lvl1pPr marL="184150" marR="5080" indent="-171450">
              <a:spcAft>
                <a:spcPts val="600"/>
              </a:spcAft>
              <a:buChar char="•"/>
              <a:tabLst>
                <a:tab pos="1841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1pPr>
            <a:lvl2pPr marL="527050" lvl="1" indent="-171450">
              <a:spcAft>
                <a:spcPts val="600"/>
              </a:spcAft>
              <a:buChar char="•"/>
              <a:tabLst>
                <a:tab pos="527050" algn="l"/>
              </a:tabLst>
              <a:defRPr sz="2000" spc="-5">
                <a:solidFill>
                  <a:srgbClr val="101920"/>
                </a:solidFill>
                <a:latin typeface="Arial"/>
                <a:cs typeface="Arial"/>
              </a:defRPr>
            </a:lvl2pPr>
          </a:lstStyle>
          <a:p>
            <a:pPr>
              <a:spcAft>
                <a:spcPts val="400"/>
              </a:spcAft>
            </a:pPr>
            <a:r>
              <a:rPr lang="en-AU" sz="1900" dirty="0"/>
              <a:t>If user provides access code </a:t>
            </a:r>
            <a:r>
              <a:rPr lang="en-AU" sz="1900" dirty="0">
                <a:solidFill>
                  <a:srgbClr val="FF0000"/>
                </a:solidFill>
              </a:rPr>
              <a:t>1234</a:t>
            </a:r>
            <a:r>
              <a:rPr lang="en-AU" sz="1900" dirty="0">
                <a:solidFill>
                  <a:sysClr val="windowText" lastClr="000000"/>
                </a:solidFill>
              </a:rPr>
              <a:t> and is root user – full privileges</a:t>
            </a:r>
          </a:p>
          <a:p>
            <a:pPr>
              <a:spcAft>
                <a:spcPts val="400"/>
              </a:spcAft>
            </a:pPr>
            <a:r>
              <a:rPr lang="en-AU" sz="1900" dirty="0">
                <a:solidFill>
                  <a:sysClr val="windowText" lastClr="000000"/>
                </a:solidFill>
              </a:rPr>
              <a:t>If user </a:t>
            </a:r>
            <a:r>
              <a:rPr lang="en-AU" sz="1900" dirty="0"/>
              <a:t>provides access code </a:t>
            </a:r>
            <a:r>
              <a:rPr lang="en-AU" sz="1900" dirty="0">
                <a:solidFill>
                  <a:srgbClr val="FF0000"/>
                </a:solidFill>
              </a:rPr>
              <a:t>1234</a:t>
            </a:r>
            <a:r>
              <a:rPr lang="en-AU" sz="1900" dirty="0">
                <a:solidFill>
                  <a:sysClr val="windowText" lastClr="000000"/>
                </a:solidFill>
              </a:rPr>
              <a:t> and is </a:t>
            </a:r>
            <a:r>
              <a:rPr lang="en-AU" sz="1900" b="1" dirty="0">
                <a:solidFill>
                  <a:sysClr val="windowText" lastClr="000000"/>
                </a:solidFill>
              </a:rPr>
              <a:t>not </a:t>
            </a:r>
            <a:r>
              <a:rPr lang="en-AU" sz="1900" dirty="0">
                <a:solidFill>
                  <a:sysClr val="windowText" lastClr="000000"/>
                </a:solidFill>
              </a:rPr>
              <a:t>root user – limited privileges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02C8E67-C1B8-4A9E-8ADB-D63318ED10E8}"/>
              </a:ext>
            </a:extLst>
          </p:cNvPr>
          <p:cNvSpPr/>
          <p:nvPr/>
        </p:nvSpPr>
        <p:spPr>
          <a:xfrm>
            <a:off x="6968510" y="1835481"/>
            <a:ext cx="342078" cy="874827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02DB82-6F68-44D5-968F-CE01A2B916AB}"/>
              </a:ext>
            </a:extLst>
          </p:cNvPr>
          <p:cNvSpPr/>
          <p:nvPr/>
        </p:nvSpPr>
        <p:spPr>
          <a:xfrm>
            <a:off x="6977829" y="2812796"/>
            <a:ext cx="342078" cy="1949978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AE1E0-CF0A-48C8-93B9-ACC599F006A5}"/>
              </a:ext>
            </a:extLst>
          </p:cNvPr>
          <p:cNvSpPr txBox="1"/>
          <p:nvPr/>
        </p:nvSpPr>
        <p:spPr>
          <a:xfrm>
            <a:off x="7310588" y="2112427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4617-3FD9-420C-841F-09FF70D164F3}"/>
              </a:ext>
            </a:extLst>
          </p:cNvPr>
          <p:cNvSpPr txBox="1"/>
          <p:nvPr/>
        </p:nvSpPr>
        <p:spPr>
          <a:xfrm>
            <a:off x="7310588" y="3607570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AC977-6C4C-4ED2-890D-300E9D12967D}"/>
              </a:ext>
            </a:extLst>
          </p:cNvPr>
          <p:cNvSpPr/>
          <p:nvPr/>
        </p:nvSpPr>
        <p:spPr>
          <a:xfrm>
            <a:off x="2434835" y="2341918"/>
            <a:ext cx="196182" cy="19233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7C1B9-69E3-4499-9575-D1B45854571E}"/>
              </a:ext>
            </a:extLst>
          </p:cNvPr>
          <p:cNvSpPr/>
          <p:nvPr/>
        </p:nvSpPr>
        <p:spPr>
          <a:xfrm>
            <a:off x="1828658" y="4566348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F37B44-948F-4A39-B0BA-DF4F8519B981}"/>
              </a:ext>
            </a:extLst>
          </p:cNvPr>
          <p:cNvSpPr/>
          <p:nvPr/>
        </p:nvSpPr>
        <p:spPr>
          <a:xfrm>
            <a:off x="1830412" y="3806287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B7A27B-5BF2-4406-8E4B-17DF07031931}"/>
              </a:ext>
            </a:extLst>
          </p:cNvPr>
          <p:cNvSpPr/>
          <p:nvPr/>
        </p:nvSpPr>
        <p:spPr>
          <a:xfrm>
            <a:off x="1861550" y="3441095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4BD4-56E0-46E4-B37F-81ADD9A64069}"/>
              </a:ext>
            </a:extLst>
          </p:cNvPr>
          <p:cNvSpPr/>
          <p:nvPr/>
        </p:nvSpPr>
        <p:spPr>
          <a:xfrm>
            <a:off x="577526" y="3581258"/>
            <a:ext cx="2270929" cy="28027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690A9-9262-4673-8911-508A0F96EE9F}"/>
              </a:ext>
            </a:extLst>
          </p:cNvPr>
          <p:cNvSpPr/>
          <p:nvPr/>
        </p:nvSpPr>
        <p:spPr>
          <a:xfrm>
            <a:off x="1736251" y="3935435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E688C-73C4-4D9E-A6A0-EA0C4CFC8D1B}"/>
              </a:ext>
            </a:extLst>
          </p:cNvPr>
          <p:cNvSpPr/>
          <p:nvPr/>
        </p:nvSpPr>
        <p:spPr>
          <a:xfrm>
            <a:off x="1721891" y="4322326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5933CA-A5D7-4537-B6E7-FDDAAEFEE7B0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631017" y="2438088"/>
            <a:ext cx="217438" cy="1283307"/>
          </a:xfrm>
          <a:prstGeom prst="bentConnector3">
            <a:avLst>
              <a:gd name="adj1" fmla="val 20513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6C395-43F2-4568-A1BA-F96C62217992}"/>
              </a:ext>
            </a:extLst>
          </p:cNvPr>
          <p:cNvSpPr/>
          <p:nvPr/>
        </p:nvSpPr>
        <p:spPr>
          <a:xfrm>
            <a:off x="578627" y="4082311"/>
            <a:ext cx="2270929" cy="28027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C90D35-3597-4893-A10B-14FA6431492F}"/>
              </a:ext>
            </a:extLst>
          </p:cNvPr>
          <p:cNvCxnSpPr>
            <a:cxnSpLocks/>
            <a:stCxn id="11" idx="3"/>
            <a:endCxn id="17" idx="3"/>
          </p:cNvCxnSpPr>
          <p:nvPr/>
        </p:nvCxnSpPr>
        <p:spPr>
          <a:xfrm>
            <a:off x="2631017" y="2438088"/>
            <a:ext cx="218539" cy="1784360"/>
          </a:xfrm>
          <a:prstGeom prst="bentConnector3">
            <a:avLst>
              <a:gd name="adj1" fmla="val 282869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A9B2B7-1A46-49AC-8BBE-F5373D4CE978}"/>
              </a:ext>
            </a:extLst>
          </p:cNvPr>
          <p:cNvSpPr txBox="1"/>
          <p:nvPr/>
        </p:nvSpPr>
        <p:spPr>
          <a:xfrm>
            <a:off x="3269473" y="3553754"/>
            <a:ext cx="131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User is </a:t>
            </a:r>
            <a:r>
              <a:rPr lang="en-AU" sz="1400" b="1" dirty="0">
                <a:solidFill>
                  <a:srgbClr val="FFFF00"/>
                </a:solidFill>
              </a:rPr>
              <a:t>not</a:t>
            </a:r>
            <a:r>
              <a:rPr lang="en-AU" sz="1400" dirty="0">
                <a:solidFill>
                  <a:srgbClr val="FFFF00"/>
                </a:solidFill>
              </a:rPr>
              <a:t> root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A474D-BA46-4823-A819-FD1E52DFA58A}"/>
              </a:ext>
            </a:extLst>
          </p:cNvPr>
          <p:cNvSpPr txBox="1"/>
          <p:nvPr/>
        </p:nvSpPr>
        <p:spPr>
          <a:xfrm>
            <a:off x="3269473" y="4054807"/>
            <a:ext cx="102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User </a:t>
            </a:r>
            <a:r>
              <a:rPr lang="en-AU" sz="1400" b="1" dirty="0">
                <a:solidFill>
                  <a:srgbClr val="FFFF00"/>
                </a:solidFill>
              </a:rPr>
              <a:t>is</a:t>
            </a:r>
            <a:r>
              <a:rPr lang="en-AU" sz="1400" dirty="0">
                <a:solidFill>
                  <a:srgbClr val="FFFF00"/>
                </a:solidFill>
              </a:rPr>
              <a:t> root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D0B1C-11CC-4DA4-AD63-0111A5521133}"/>
              </a:ext>
            </a:extLst>
          </p:cNvPr>
          <p:cNvSpPr/>
          <p:nvPr/>
        </p:nvSpPr>
        <p:spPr>
          <a:xfrm>
            <a:off x="1822082" y="3180843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188685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88" y="741790"/>
            <a:ext cx="3535671" cy="61427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7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solidFill>
                  <a:srgbClr val="101920"/>
                </a:solidFill>
                <a:latin typeface="Arial"/>
                <a:cs typeface="Arial"/>
              </a:rPr>
              <a:t>test</a:t>
            </a:r>
            <a:r>
              <a:rPr sz="1800" spc="-5" dirty="0">
                <a:solidFill>
                  <a:srgbClr val="101920"/>
                </a:solidFill>
                <a:latin typeface="Arial"/>
                <a:cs typeface="Arial"/>
              </a:rPr>
              <a:t> can be used to test </a:t>
            </a:r>
            <a:r>
              <a:rPr lang="en-AU" sz="1800" spc="-5" dirty="0">
                <a:solidFill>
                  <a:srgbClr val="101920"/>
                </a:solidFill>
                <a:latin typeface="Arial"/>
                <a:cs typeface="Arial"/>
              </a:rPr>
              <a:t>numeric values…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7" y="57150"/>
            <a:ext cx="62048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0" spc="-5" dirty="0"/>
              <a:t>Other applications of </a:t>
            </a:r>
            <a:r>
              <a:rPr lang="en-AU" sz="3200" spc="-5" dirty="0"/>
              <a:t>test</a:t>
            </a:r>
            <a:endParaRPr sz="32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2ADFF46-15F0-473D-88E0-B8EFB1955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97282"/>
              </p:ext>
            </p:extLst>
          </p:nvPr>
        </p:nvGraphicFramePr>
        <p:xfrm>
          <a:off x="667226" y="1436742"/>
          <a:ext cx="3404814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-e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equal to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gt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lang="en-AU"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greater than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AU"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lt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lang="en-AU"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less than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ge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greater than or equal to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less than or equal to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DDA9F5E9-CA32-4D9B-96D0-F6274F947987}"/>
              </a:ext>
            </a:extLst>
          </p:cNvPr>
          <p:cNvSpPr txBox="1"/>
          <p:nvPr/>
        </p:nvSpPr>
        <p:spPr>
          <a:xfrm>
            <a:off x="5308784" y="741790"/>
            <a:ext cx="3286465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lnSpc>
                <a:spcPts val="213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AU" sz="2000" spc="-25" dirty="0">
                <a:solidFill>
                  <a:srgbClr val="101920"/>
                </a:solidFill>
                <a:latin typeface="Arial"/>
                <a:cs typeface="Arial"/>
              </a:rPr>
              <a:t>Test can be used to check status of files and directories as well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FC92AE7-CD51-4F32-89CF-A773FD07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84171"/>
              </p:ext>
            </p:extLst>
          </p:nvPr>
        </p:nvGraphicFramePr>
        <p:xfrm>
          <a:off x="5581303" y="1638533"/>
          <a:ext cx="3128521" cy="345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File or directory exists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directory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-f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normal</a:t>
                      </a:r>
                      <a:r>
                        <a:rPr sz="1400" spc="-2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b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AU"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400" spc="-5" dirty="0">
                          <a:solidFill>
                            <a:srgbClr val="101920"/>
                          </a:solidFill>
                          <a:latin typeface="+mn-lt"/>
                          <a:cs typeface="Calibri"/>
                        </a:rPr>
                        <a:t>not a directory or device file)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dirty="0">
                          <a:latin typeface="Calibri"/>
                          <a:cs typeface="Calibri"/>
                        </a:rPr>
                        <a:t>-s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400" dirty="0">
                          <a:latin typeface="+mn-lt"/>
                          <a:cs typeface="Calibri"/>
                        </a:rPr>
                        <a:t>file is not zero size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4178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dirty="0">
                          <a:latin typeface="Calibri"/>
                          <a:cs typeface="Calibri"/>
                        </a:rPr>
                        <a:t>-b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dirty="0">
                          <a:latin typeface="Calibri"/>
                          <a:cs typeface="Calibri"/>
                        </a:rPr>
                        <a:t>file is a block device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AU" sz="1400" dirty="0">
                          <a:latin typeface="+mn-lt"/>
                          <a:cs typeface="Calibri"/>
                        </a:rPr>
                        <a:t>(e.g. /dev/sda1)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15372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readable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-w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writeable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-x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executable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-nt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newer</a:t>
                      </a:r>
                      <a:r>
                        <a:rPr sz="14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-ot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Is older</a:t>
                      </a:r>
                      <a:r>
                        <a:rPr sz="1400" spc="-15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1920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32" y="989640"/>
            <a:ext cx="3983783" cy="371832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Although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ommand-line lists are useful for short, simple  logic, If statements are often more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readable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and a better choice when writing shell scripts</a:t>
            </a:r>
            <a:endParaRPr sz="2000" dirty="0">
              <a:latin typeface="Arial"/>
              <a:cs typeface="Arial"/>
            </a:endParaRPr>
          </a:p>
          <a:p>
            <a:pPr marL="184150" marR="474345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code within the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if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block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only execute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condition evaluates to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sz="2000" dirty="0">
              <a:latin typeface="Arial"/>
              <a:cs typeface="Arial"/>
            </a:endParaRPr>
          </a:p>
          <a:p>
            <a:pPr marL="184150" marR="169545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code within the else block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only execute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 condition evaluates to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BC1B3-16A2-4D0E-A3E9-7451397552C7}"/>
              </a:ext>
            </a:extLst>
          </p:cNvPr>
          <p:cNvSpPr txBox="1"/>
          <p:nvPr/>
        </p:nvSpPr>
        <p:spPr>
          <a:xfrm>
            <a:off x="4821980" y="2222209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 [ $x –eq $y ]; then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# code to execute if true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# code to execute if false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F6B6-6015-45F1-BA5F-343B025C2BA9}"/>
              </a:ext>
            </a:extLst>
          </p:cNvPr>
          <p:cNvSpPr txBox="1"/>
          <p:nvPr/>
        </p:nvSpPr>
        <p:spPr>
          <a:xfrm>
            <a:off x="4821980" y="1829131"/>
            <a:ext cx="359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BASIC IF STATEMENT STRUCTURE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12" y="1071322"/>
            <a:ext cx="5943600" cy="640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statements can be further extended by providing multiple branching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paths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with </a:t>
            </a: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elif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6" y="57150"/>
            <a:ext cx="29282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/>
              <a:t>Elif</a:t>
            </a:r>
            <a:endParaRPr sz="3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C9F6F-81FE-49EA-9DDA-6704EAE48967}"/>
              </a:ext>
            </a:extLst>
          </p:cNvPr>
          <p:cNvSpPr txBox="1"/>
          <p:nvPr/>
        </p:nvSpPr>
        <p:spPr>
          <a:xfrm>
            <a:off x="798726" y="2426140"/>
            <a:ext cx="3983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 [ $x –eq 1 ]; then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# code to execute if true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elif [ $x –eq 2 ]; then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# code to execute if true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# code to execute if false</a:t>
            </a: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9BBA8-959C-4396-9B6F-6495E97E6CBA}"/>
              </a:ext>
            </a:extLst>
          </p:cNvPr>
          <p:cNvSpPr txBox="1"/>
          <p:nvPr/>
        </p:nvSpPr>
        <p:spPr>
          <a:xfrm>
            <a:off x="798726" y="2024724"/>
            <a:ext cx="4911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IF STATEMENT WITH ELIF FOR FURTHER BRANCHING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6" y="57150"/>
            <a:ext cx="46737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0" spc="-5" dirty="0"/>
              <a:t>if e</a:t>
            </a:r>
            <a:r>
              <a:rPr sz="3200" b="0" spc="-5" dirty="0"/>
              <a:t>lif</a:t>
            </a:r>
            <a:r>
              <a:rPr lang="en-AU" sz="3200" b="0" spc="-5" dirty="0"/>
              <a:t> else – full example</a:t>
            </a:r>
            <a:endParaRPr sz="3200" b="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0D8D7-91A8-495F-88C6-F68512F79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98"/>
          <a:stretch/>
        </p:blipFill>
        <p:spPr>
          <a:xfrm>
            <a:off x="424536" y="1019457"/>
            <a:ext cx="3783681" cy="214888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6A2F9-AA73-4D17-81BB-427A142B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2"/>
          <a:stretch/>
        </p:blipFill>
        <p:spPr>
          <a:xfrm>
            <a:off x="4856206" y="1019456"/>
            <a:ext cx="3783682" cy="2442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928284-B4E1-468D-B7F8-81E0F8E0CECB}"/>
              </a:ext>
            </a:extLst>
          </p:cNvPr>
          <p:cNvSpPr/>
          <p:nvPr/>
        </p:nvSpPr>
        <p:spPr>
          <a:xfrm>
            <a:off x="6264002" y="1438496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0EF11F-5347-4C63-9F88-550E1F731DDA}"/>
              </a:ext>
            </a:extLst>
          </p:cNvPr>
          <p:cNvSpPr/>
          <p:nvPr/>
        </p:nvSpPr>
        <p:spPr>
          <a:xfrm>
            <a:off x="6264002" y="1864598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B8A213-7B3A-4A12-A98E-F222F46F8C64}"/>
              </a:ext>
            </a:extLst>
          </p:cNvPr>
          <p:cNvSpPr/>
          <p:nvPr/>
        </p:nvSpPr>
        <p:spPr>
          <a:xfrm>
            <a:off x="6164894" y="2119656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06523B-0D6C-4C3F-AAC9-D1B52C27A064}"/>
              </a:ext>
            </a:extLst>
          </p:cNvPr>
          <p:cNvSpPr/>
          <p:nvPr/>
        </p:nvSpPr>
        <p:spPr>
          <a:xfrm>
            <a:off x="6158315" y="2532815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8FC305-6CDD-4C4A-98DF-81116452A369}"/>
              </a:ext>
            </a:extLst>
          </p:cNvPr>
          <p:cNvSpPr/>
          <p:nvPr/>
        </p:nvSpPr>
        <p:spPr>
          <a:xfrm>
            <a:off x="6269121" y="2808418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B4811-B320-4F12-A1D7-A9BC9B4AED58}"/>
              </a:ext>
            </a:extLst>
          </p:cNvPr>
          <p:cNvSpPr/>
          <p:nvPr/>
        </p:nvSpPr>
        <p:spPr>
          <a:xfrm>
            <a:off x="6264002" y="3210293"/>
            <a:ext cx="573285" cy="1889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70B52-4F58-43BF-BD9E-AC4B44A25B31}"/>
              </a:ext>
            </a:extLst>
          </p:cNvPr>
          <p:cNvSpPr txBox="1"/>
          <p:nvPr/>
        </p:nvSpPr>
        <p:spPr>
          <a:xfrm>
            <a:off x="355231" y="711680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B25BA-9A2B-4172-8BE8-86CCCEDF90FB}"/>
              </a:ext>
            </a:extLst>
          </p:cNvPr>
          <p:cNvSpPr txBox="1"/>
          <p:nvPr/>
        </p:nvSpPr>
        <p:spPr>
          <a:xfrm>
            <a:off x="4813431" y="711679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D3EA4-1243-4020-8987-260C77B4C5E7}"/>
              </a:ext>
            </a:extLst>
          </p:cNvPr>
          <p:cNvSpPr/>
          <p:nvPr/>
        </p:nvSpPr>
        <p:spPr>
          <a:xfrm>
            <a:off x="1018280" y="1743290"/>
            <a:ext cx="1113127" cy="19077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B60-135C-4B99-8761-1BA36A81EA8D}"/>
              </a:ext>
            </a:extLst>
          </p:cNvPr>
          <p:cNvSpPr/>
          <p:nvPr/>
        </p:nvSpPr>
        <p:spPr>
          <a:xfrm>
            <a:off x="1150946" y="2053562"/>
            <a:ext cx="1348853" cy="19077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E577F-E7C4-4FD3-826B-83A98232290B}"/>
              </a:ext>
            </a:extLst>
          </p:cNvPr>
          <p:cNvSpPr/>
          <p:nvPr/>
        </p:nvSpPr>
        <p:spPr>
          <a:xfrm>
            <a:off x="4875940" y="1594168"/>
            <a:ext cx="2255064" cy="30777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E592A-8B9E-428F-B6EF-8DD0D2EEDEB0}"/>
              </a:ext>
            </a:extLst>
          </p:cNvPr>
          <p:cNvSpPr/>
          <p:nvPr/>
        </p:nvSpPr>
        <p:spPr>
          <a:xfrm>
            <a:off x="4875940" y="2262573"/>
            <a:ext cx="2255064" cy="30777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85C0B3-54A0-41B6-98D7-AF4D6BD561B2}"/>
              </a:ext>
            </a:extLst>
          </p:cNvPr>
          <p:cNvCxnSpPr>
            <a:stCxn id="11" idx="3"/>
          </p:cNvCxnSpPr>
          <p:nvPr/>
        </p:nvCxnSpPr>
        <p:spPr>
          <a:xfrm>
            <a:off x="2131407" y="1838677"/>
            <a:ext cx="2724799" cy="5777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722571E-BA8D-492A-9681-EF6553E73E7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499799" y="1748056"/>
            <a:ext cx="2376141" cy="40089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8B47BB-E9F3-41AF-AD0A-3386368EAFEE}"/>
              </a:ext>
            </a:extLst>
          </p:cNvPr>
          <p:cNvSpPr txBox="1"/>
          <p:nvPr/>
        </p:nvSpPr>
        <p:spPr>
          <a:xfrm>
            <a:off x="355231" y="3575013"/>
            <a:ext cx="816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the user is a root user, grant full privileges and exit the </a:t>
            </a:r>
            <a:r>
              <a:rPr lang="en-AU" dirty="0">
                <a:latin typeface="Consolas" panose="020B0609020204030204" pitchFamily="49" charset="0"/>
              </a:rPr>
              <a:t>if</a:t>
            </a:r>
            <a:r>
              <a:rPr lang="en-AU" dirty="0"/>
              <a:t>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the user is </a:t>
            </a:r>
            <a:r>
              <a:rPr lang="en-AU" i="1" dirty="0"/>
              <a:t>not</a:t>
            </a:r>
            <a:r>
              <a:rPr lang="en-AU" dirty="0"/>
              <a:t> a root user but provides a </a:t>
            </a:r>
            <a:r>
              <a:rPr lang="en-AU" i="1" dirty="0"/>
              <a:t>valid</a:t>
            </a:r>
            <a:r>
              <a:rPr lang="en-AU" dirty="0"/>
              <a:t> access code, then grant them limited privileges and exit the </a:t>
            </a:r>
            <a:r>
              <a:rPr lang="en-AU" dirty="0">
                <a:latin typeface="Consolas" panose="020B0609020204030204" pitchFamily="49" charset="0"/>
              </a:rPr>
              <a:t>if</a:t>
            </a:r>
            <a:r>
              <a:rPr lang="en-AU" dirty="0"/>
              <a:t>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the user is </a:t>
            </a:r>
            <a:r>
              <a:rPr lang="en-AU" i="1" dirty="0"/>
              <a:t>not</a:t>
            </a:r>
            <a:r>
              <a:rPr lang="en-AU" dirty="0"/>
              <a:t> a root user and has </a:t>
            </a:r>
            <a:r>
              <a:rPr lang="en-AU" i="1" dirty="0"/>
              <a:t>not</a:t>
            </a:r>
            <a:r>
              <a:rPr lang="en-AU" dirty="0"/>
              <a:t> provided a valid access code, grant them </a:t>
            </a:r>
            <a:r>
              <a:rPr lang="en-AU" b="1" dirty="0"/>
              <a:t>no</a:t>
            </a:r>
            <a:r>
              <a:rPr lang="en-AU" dirty="0"/>
              <a:t> privileges and exit the </a:t>
            </a:r>
            <a:r>
              <a:rPr lang="en-AU" dirty="0">
                <a:latin typeface="Consolas" panose="020B0609020204030204" pitchFamily="49" charset="0"/>
              </a:rPr>
              <a:t>if</a:t>
            </a:r>
            <a:r>
              <a:rPr lang="en-AU" dirty="0"/>
              <a:t>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619C8-EA12-4407-9ADA-BD2B40D03413}"/>
              </a:ext>
            </a:extLst>
          </p:cNvPr>
          <p:cNvSpPr txBox="1"/>
          <p:nvPr/>
        </p:nvSpPr>
        <p:spPr>
          <a:xfrm>
            <a:off x="332210" y="3306837"/>
            <a:ext cx="359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CODE EXPLAINED</a:t>
            </a:r>
          </a:p>
        </p:txBody>
      </p:sp>
    </p:spTree>
    <p:extLst>
      <p:ext uri="{BB962C8B-B14F-4D97-AF65-F5344CB8AC3E}">
        <p14:creationId xmlns:p14="http://schemas.microsoft.com/office/powerpoint/2010/main" val="311301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236" y="921100"/>
            <a:ext cx="4320931" cy="393376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lang="en-US" sz="1950" spc="-5">
                <a:solidFill>
                  <a:srgbClr val="101920"/>
                </a:solidFill>
                <a:cs typeface="Arial"/>
              </a:rPr>
              <a:t>The case statement provides an alternative logical control structure when multilevel if-then-else-fi statements become too long and complex, in which case it easier to construct and</a:t>
            </a:r>
          </a:p>
          <a:p>
            <a:pPr marL="184150" marR="5080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lang="en-US" sz="1950" spc="-5">
                <a:solidFill>
                  <a:srgbClr val="101920"/>
                </a:solidFill>
                <a:cs typeface="Arial"/>
              </a:rPr>
              <a:t>The case statement enables the matching of several acceptable values against a singe variable, usually contained within a variable</a:t>
            </a:r>
          </a:p>
          <a:p>
            <a:pPr marL="184150" marR="5080" indent="-171450">
              <a:spcAft>
                <a:spcPts val="1200"/>
              </a:spcAft>
              <a:buChar char="•"/>
              <a:tabLst>
                <a:tab pos="184150" algn="l"/>
              </a:tabLst>
            </a:pPr>
            <a:r>
              <a:rPr lang="en-US" sz="1950" spc="-5">
                <a:solidFill>
                  <a:srgbClr val="101920"/>
                </a:solidFill>
                <a:cs typeface="Arial"/>
              </a:rPr>
              <a:t>A general rule-of-thumb in programming is that if an if-else structure exceeds four (4) levels, use a case statement instead</a:t>
            </a:r>
            <a:endParaRPr sz="195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The case</a:t>
            </a:r>
            <a:r>
              <a:rPr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BC1B3-16A2-4D0E-A3E9-7451397552C7}"/>
              </a:ext>
            </a:extLst>
          </p:cNvPr>
          <p:cNvSpPr txBox="1"/>
          <p:nvPr/>
        </p:nvSpPr>
        <p:spPr>
          <a:xfrm>
            <a:off x="4967795" y="17617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case </a:t>
            </a:r>
            <a:r>
              <a:rPr lang="en-AU" i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test_value</a:t>
            </a:r>
            <a:r>
              <a:rPr lang="en-AU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</a:t>
            </a:r>
            <a:endParaRPr lang="en-A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 i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val-opt_1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# code if true</a:t>
            </a:r>
          </a:p>
          <a:p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;;</a:t>
            </a:r>
            <a:endParaRPr lang="en-A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 i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val-opt_2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# code if true</a:t>
            </a:r>
          </a:p>
          <a:p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;;</a:t>
            </a:r>
          </a:p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 i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val-opt_3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# code if true</a:t>
            </a:r>
          </a:p>
          <a:p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;;</a:t>
            </a:r>
          </a:p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*) </a:t>
            </a:r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# code if none above apply</a:t>
            </a:r>
          </a:p>
          <a:p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;;</a:t>
            </a:r>
            <a:endParaRPr lang="en-A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esac</a:t>
            </a:r>
            <a:endParaRPr lang="en-A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F6B6-6015-45F1-BA5F-343B025C2BA9}"/>
              </a:ext>
            </a:extLst>
          </p:cNvPr>
          <p:cNvSpPr txBox="1"/>
          <p:nvPr/>
        </p:nvSpPr>
        <p:spPr>
          <a:xfrm>
            <a:off x="5150902" y="1188430"/>
            <a:ext cx="359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BASIC CASE </a:t>
            </a:r>
            <a:r>
              <a:rPr lang="en-AU" sz="1600" dirty="0"/>
              <a:t>STATEMENT STRUCTURE </a:t>
            </a:r>
          </a:p>
        </p:txBody>
      </p:sp>
    </p:spTree>
    <p:extLst>
      <p:ext uri="{BB962C8B-B14F-4D97-AF65-F5344CB8AC3E}">
        <p14:creationId xmlns:p14="http://schemas.microsoft.com/office/powerpoint/2010/main" val="370830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The case</a:t>
            </a:r>
            <a:r>
              <a:rPr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D28B788-347B-48A1-8609-E16F74CDC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9" y="756534"/>
            <a:ext cx="4986883" cy="2539253"/>
          </a:xfrm>
          <a:prstGeom prst="rect">
            <a:avLst/>
          </a:prstGeom>
        </p:spPr>
      </p:pic>
      <p:pic>
        <p:nvPicPr>
          <p:cNvPr id="9" name="Picture 8" descr="A picture containing table, screen&#10;&#10;Description automatically generated">
            <a:extLst>
              <a:ext uri="{FF2B5EF4-FFF2-40B4-BE49-F238E27FC236}">
                <a16:creationId xmlns:a16="http://schemas.microsoft.com/office/drawing/2014/main" id="{F1B2DB8E-F979-434F-B575-52E520801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39" y="2786751"/>
            <a:ext cx="4308518" cy="22995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F9C1-9977-42B4-8C82-E04AC0A5BF6B}"/>
              </a:ext>
            </a:extLst>
          </p:cNvPr>
          <p:cNvSpPr/>
          <p:nvPr/>
        </p:nvSpPr>
        <p:spPr>
          <a:xfrm>
            <a:off x="899870" y="1835386"/>
            <a:ext cx="560540" cy="19077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BAEB-A4D2-4F83-AFE9-6748373AF8D4}"/>
              </a:ext>
            </a:extLst>
          </p:cNvPr>
          <p:cNvSpPr/>
          <p:nvPr/>
        </p:nvSpPr>
        <p:spPr>
          <a:xfrm>
            <a:off x="751042" y="2218027"/>
            <a:ext cx="193250" cy="14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9F49-81BA-4FD0-AC79-EFEF335DC7E8}"/>
              </a:ext>
            </a:extLst>
          </p:cNvPr>
          <p:cNvSpPr/>
          <p:nvPr/>
        </p:nvSpPr>
        <p:spPr>
          <a:xfrm>
            <a:off x="745564" y="2390161"/>
            <a:ext cx="193250" cy="14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991D53-5A68-41EC-970F-9498F6606D24}"/>
              </a:ext>
            </a:extLst>
          </p:cNvPr>
          <p:cNvSpPr/>
          <p:nvPr/>
        </p:nvSpPr>
        <p:spPr>
          <a:xfrm>
            <a:off x="746664" y="2036028"/>
            <a:ext cx="197628" cy="14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4F29-4393-4358-90D9-446CA4077C78}"/>
              </a:ext>
            </a:extLst>
          </p:cNvPr>
          <p:cNvSpPr/>
          <p:nvPr/>
        </p:nvSpPr>
        <p:spPr>
          <a:xfrm>
            <a:off x="746662" y="2555717"/>
            <a:ext cx="144000" cy="14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09B74-6BB5-4897-A187-04A19C6B1B30}"/>
              </a:ext>
            </a:extLst>
          </p:cNvPr>
          <p:cNvSpPr/>
          <p:nvPr/>
        </p:nvSpPr>
        <p:spPr>
          <a:xfrm>
            <a:off x="3729687" y="2019219"/>
            <a:ext cx="197629" cy="19077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FD2E1-3390-4A81-82D3-19901EC6BC8D}"/>
              </a:ext>
            </a:extLst>
          </p:cNvPr>
          <p:cNvSpPr txBox="1"/>
          <p:nvPr/>
        </p:nvSpPr>
        <p:spPr>
          <a:xfrm>
            <a:off x="5549820" y="848279"/>
            <a:ext cx="308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Variable that contains value to be tested, e.g. string, integer, float etc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2A0481D-1472-47BC-AA6F-FB884AE5DF23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1460410" y="1140667"/>
            <a:ext cx="4089410" cy="79010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6CB92A-0626-4994-83E0-C3755D2A6AA6}"/>
              </a:ext>
            </a:extLst>
          </p:cNvPr>
          <p:cNvSpPr txBox="1"/>
          <p:nvPr/>
        </p:nvSpPr>
        <p:spPr>
          <a:xfrm>
            <a:off x="5549820" y="1542998"/>
            <a:ext cx="308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Each option in the case statement </a:t>
            </a:r>
            <a:r>
              <a:rPr lang="en-AU" sz="1600" b="1"/>
              <a:t>must</a:t>
            </a:r>
            <a:r>
              <a:rPr lang="en-AU" sz="1600"/>
              <a:t> end in </a:t>
            </a:r>
            <a:r>
              <a:rPr lang="en-AU" sz="1600" i="1"/>
              <a:t>double semi-colon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F4890FF-AC65-4FEF-8464-02304147D4F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3927316" y="1835386"/>
            <a:ext cx="1622504" cy="27922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B22C75-5527-4695-AF43-91ACD2E3E3AC}"/>
              </a:ext>
            </a:extLst>
          </p:cNvPr>
          <p:cNvSpPr/>
          <p:nvPr/>
        </p:nvSpPr>
        <p:spPr>
          <a:xfrm>
            <a:off x="684155" y="2019219"/>
            <a:ext cx="206507" cy="514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AE835-DDC7-48A1-B79D-11BBF1B9F8CD}"/>
              </a:ext>
            </a:extLst>
          </p:cNvPr>
          <p:cNvSpPr txBox="1"/>
          <p:nvPr/>
        </p:nvSpPr>
        <p:spPr>
          <a:xfrm>
            <a:off x="551318" y="3459522"/>
            <a:ext cx="370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Each allowable value must be immediately followed by a close parenthesis </a:t>
            </a:r>
            <a:r>
              <a:rPr lang="en-AU" sz="1600" b="1"/>
              <a:t>)</a:t>
            </a:r>
            <a:endParaRPr lang="en-AU" sz="1600" b="1" i="1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6A953-D547-46BD-8F1F-C789850AD39F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551319" y="2276690"/>
            <a:ext cx="132837" cy="1475220"/>
          </a:xfrm>
          <a:prstGeom prst="bentConnector3">
            <a:avLst>
              <a:gd name="adj1" fmla="val 27209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5BCD37-94F2-43D7-9613-EF41AEB5E5A7}"/>
              </a:ext>
            </a:extLst>
          </p:cNvPr>
          <p:cNvSpPr txBox="1"/>
          <p:nvPr/>
        </p:nvSpPr>
        <p:spPr>
          <a:xfrm>
            <a:off x="551318" y="4159782"/>
            <a:ext cx="370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*</a:t>
            </a:r>
            <a:r>
              <a:rPr lang="en-AU" sz="1600"/>
              <a:t> represents the default option to be executed if none of the allowable values in the list are matched; the </a:t>
            </a:r>
            <a:r>
              <a:rPr lang="en-AU" sz="1600" b="1"/>
              <a:t>*</a:t>
            </a:r>
            <a:r>
              <a:rPr lang="en-AU" sz="1600"/>
              <a:t> is optional</a:t>
            </a:r>
            <a:endParaRPr lang="en-AU" sz="1600" b="1" i="1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807D89-BBEC-4DD2-AB4E-B89231B0AB25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V="1">
            <a:off x="551318" y="2627717"/>
            <a:ext cx="195344" cy="1947564"/>
          </a:xfrm>
          <a:prstGeom prst="bentConnector3">
            <a:avLst>
              <a:gd name="adj1" fmla="val 34162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Working with Arrays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01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14" y="821544"/>
            <a:ext cx="4182783" cy="43877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An array is a collection of data elements stored in contiguous memory locations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Depending on the programming language being used, arrays can hold either </a:t>
            </a:r>
            <a:r>
              <a:rPr lang="en-US" sz="1950" i="1">
                <a:cs typeface="Arial"/>
              </a:rPr>
              <a:t>heterogeneous</a:t>
            </a:r>
            <a:r>
              <a:rPr lang="en-US" sz="1950">
                <a:cs typeface="Arial"/>
              </a:rPr>
              <a:t> or </a:t>
            </a:r>
            <a:r>
              <a:rPr lang="en-US" sz="1950" i="1">
                <a:cs typeface="Arial"/>
              </a:rPr>
              <a:t>homogenous</a:t>
            </a:r>
            <a:r>
              <a:rPr lang="en-US" sz="1950">
                <a:cs typeface="Arial"/>
              </a:rPr>
              <a:t> sets of data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Arrays are an essential programmatic structure due to their ability to store sets of related data, which is something standard variables cannot generally do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So whenever managing sets of related data, consider storing them in arrays</a:t>
            </a:r>
            <a:endParaRPr sz="195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bash Arrays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E28541-DE75-414E-BAE5-0BE97893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31" y="1414360"/>
            <a:ext cx="4356357" cy="2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233" y="673877"/>
            <a:ext cx="6814692" cy="434990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00" spc="-5" dirty="0">
                <a:cs typeface="Arial"/>
              </a:rPr>
              <a:t>By </a:t>
            </a:r>
            <a:r>
              <a:rPr sz="2200" dirty="0">
                <a:cs typeface="Arial"/>
              </a:rPr>
              <a:t>the </a:t>
            </a:r>
            <a:r>
              <a:rPr sz="2200" spc="-5" dirty="0">
                <a:cs typeface="Arial"/>
              </a:rPr>
              <a:t>end of this Module you </a:t>
            </a:r>
            <a:r>
              <a:rPr sz="2200" spc="-10" dirty="0">
                <a:cs typeface="Arial"/>
              </a:rPr>
              <a:t>will</a:t>
            </a:r>
            <a:r>
              <a:rPr sz="2200" spc="40" dirty="0">
                <a:cs typeface="Arial"/>
              </a:rPr>
              <a:t> </a:t>
            </a:r>
            <a:r>
              <a:rPr sz="2200" dirty="0">
                <a:cs typeface="Arial"/>
              </a:rPr>
              <a:t>: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sz="2200" spc="-5">
                <a:cs typeface="Arial"/>
              </a:rPr>
              <a:t>Be </a:t>
            </a:r>
            <a:r>
              <a:rPr lang="en-US" sz="2200" spc="-5" dirty="0">
                <a:cs typeface="Arial"/>
              </a:rPr>
              <a:t>familiar with various methods of acquiring user input for script execution</a:t>
            </a:r>
            <a:endParaRPr lang="en-US" sz="2200" dirty="0"/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sz="2200" spc="-5" dirty="0">
                <a:cs typeface="Arial"/>
              </a:rPr>
              <a:t>Know how to apply a range of conditional testing techniques to build decision-making capability into </a:t>
            </a:r>
            <a:r>
              <a:rPr lang="en-US" sz="2200" spc="-5">
                <a:cs typeface="Arial"/>
              </a:rPr>
              <a:t>your scripts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sz="2200" spc="-5">
                <a:cs typeface="Arial"/>
              </a:rPr>
              <a:t>Know how to store set of data in, and work with arrays</a:t>
            </a:r>
            <a:endParaRPr lang="en-US" sz="2200"/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sz="2200" spc="-5">
                <a:cs typeface="Arial"/>
              </a:rPr>
              <a:t>Know how to perform basic mathematical operations in bash</a:t>
            </a:r>
          </a:p>
          <a:p>
            <a:pPr marL="355600" indent="-342900">
              <a:spcBef>
                <a:spcPts val="815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sz="2200" spc="-5">
                <a:cs typeface="Arial"/>
              </a:rPr>
              <a:t>Understand </a:t>
            </a:r>
            <a:r>
              <a:rPr lang="en-US" sz="2200" spc="-5" dirty="0">
                <a:cs typeface="Arial"/>
              </a:rPr>
              <a:t>the importance of code commenting and how to place comments into your 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6" y="85283"/>
            <a:ext cx="4604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/>
              <a:t>Learning</a:t>
            </a:r>
            <a:r>
              <a:rPr sz="2800" b="0" spc="-50" dirty="0"/>
              <a:t> </a:t>
            </a:r>
            <a:r>
              <a:rPr sz="2800" b="0" spc="-5" dirty="0"/>
              <a:t>Objectives</a:t>
            </a:r>
            <a:endParaRPr sz="2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284" y="808387"/>
            <a:ext cx="4722215" cy="423385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Bash arrays come in two different types, these being </a:t>
            </a:r>
            <a:r>
              <a:rPr lang="en-US" sz="1950" i="1">
                <a:cs typeface="Arial"/>
              </a:rPr>
              <a:t>Indexed Arrays</a:t>
            </a:r>
            <a:r>
              <a:rPr lang="en-US" sz="1950">
                <a:cs typeface="Arial"/>
              </a:rPr>
              <a:t> and </a:t>
            </a:r>
            <a:r>
              <a:rPr lang="en-US" sz="1950" i="1">
                <a:cs typeface="Arial"/>
              </a:rPr>
              <a:t>Associative Arrays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An </a:t>
            </a:r>
            <a:r>
              <a:rPr lang="en-US" sz="1950" b="1">
                <a:cs typeface="Arial"/>
              </a:rPr>
              <a:t>Indexed Array</a:t>
            </a:r>
            <a:r>
              <a:rPr lang="en-US" sz="1950">
                <a:cs typeface="Arial"/>
              </a:rPr>
              <a:t> uses ordered integers as access keys (indexes) to identify array members positionally starting from 0. An Indexed Array is much like an ordered list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An </a:t>
            </a:r>
            <a:r>
              <a:rPr lang="en-US" sz="1950" b="1">
                <a:cs typeface="Arial"/>
              </a:rPr>
              <a:t>Associative Array</a:t>
            </a:r>
            <a:r>
              <a:rPr lang="en-US" sz="1950">
                <a:cs typeface="Arial"/>
              </a:rPr>
              <a:t>, which is also sometimes referred to as a </a:t>
            </a:r>
            <a:r>
              <a:rPr lang="en-US" sz="1950" i="1">
                <a:cs typeface="Arial"/>
              </a:rPr>
              <a:t>hash table </a:t>
            </a:r>
            <a:r>
              <a:rPr lang="en-US" sz="1950">
                <a:cs typeface="Arial"/>
              </a:rPr>
              <a:t>uses keys (indexes) represented by arbitrary strings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In this unit, we are mainly concerned with the use of </a:t>
            </a:r>
            <a:r>
              <a:rPr lang="en-US" sz="1950" i="1">
                <a:cs typeface="Arial"/>
              </a:rPr>
              <a:t>Indexed Arrays</a:t>
            </a:r>
            <a:endParaRPr sz="1950" i="1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bash Arrays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EFA7CE-2911-41BD-B16A-F93C0739018F}"/>
              </a:ext>
            </a:extLst>
          </p:cNvPr>
          <p:cNvGrpSpPr/>
          <p:nvPr/>
        </p:nvGrpSpPr>
        <p:grpSpPr>
          <a:xfrm>
            <a:off x="5071959" y="1581010"/>
            <a:ext cx="3661561" cy="2468791"/>
            <a:chOff x="5071959" y="1581010"/>
            <a:chExt cx="3661561" cy="2468791"/>
          </a:xfrm>
        </p:grpSpPr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D73B03D-C193-49FB-9F04-458967F82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0773" r="21407" b="73260"/>
            <a:stretch/>
          </p:blipFill>
          <p:spPr>
            <a:xfrm>
              <a:off x="5071959" y="1598555"/>
              <a:ext cx="3661561" cy="2170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917FF1-969D-4FA9-8FAE-18D71E4A5C2F}"/>
                </a:ext>
              </a:extLst>
            </p:cNvPr>
            <p:cNvSpPr txBox="1"/>
            <p:nvPr/>
          </p:nvSpPr>
          <p:spPr>
            <a:xfrm>
              <a:off x="5078538" y="207220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157AC-4A95-4A78-BB1B-C43F618F9AF8}"/>
                </a:ext>
              </a:extLst>
            </p:cNvPr>
            <p:cNvSpPr txBox="1"/>
            <p:nvPr/>
          </p:nvSpPr>
          <p:spPr>
            <a:xfrm>
              <a:off x="5078538" y="240616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5C43AA-E6EF-4935-A979-3C2BCD586D80}"/>
                </a:ext>
              </a:extLst>
            </p:cNvPr>
            <p:cNvSpPr txBox="1"/>
            <p:nvPr/>
          </p:nvSpPr>
          <p:spPr>
            <a:xfrm>
              <a:off x="5078538" y="274013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360089-4616-46B0-8FD5-CC5A7ACC79EB}"/>
                </a:ext>
              </a:extLst>
            </p:cNvPr>
            <p:cNvSpPr txBox="1"/>
            <p:nvPr/>
          </p:nvSpPr>
          <p:spPr>
            <a:xfrm>
              <a:off x="5078538" y="307409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FBDC1-AC5F-427D-8495-0FE6B1804675}"/>
                </a:ext>
              </a:extLst>
            </p:cNvPr>
            <p:cNvSpPr txBox="1"/>
            <p:nvPr/>
          </p:nvSpPr>
          <p:spPr>
            <a:xfrm>
              <a:off x="5078538" y="34080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B7ECD5-56AE-4760-986E-A3F46B502DCE}"/>
                </a:ext>
              </a:extLst>
            </p:cNvPr>
            <p:cNvSpPr txBox="1"/>
            <p:nvPr/>
          </p:nvSpPr>
          <p:spPr>
            <a:xfrm>
              <a:off x="5078538" y="374202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>
                  <a:latin typeface="Consolas" panose="020B0609020204030204" pitchFamily="49" charset="0"/>
                </a:rPr>
                <a:t>Position 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1AB860-9991-4533-BDC7-D8EF8B508FFA}"/>
                </a:ext>
              </a:extLst>
            </p:cNvPr>
            <p:cNvSpPr/>
            <p:nvPr/>
          </p:nvSpPr>
          <p:spPr>
            <a:xfrm>
              <a:off x="6940231" y="1644605"/>
              <a:ext cx="164460" cy="157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451B9-889B-466B-8074-52DFB8C2A477}"/>
                </a:ext>
              </a:extLst>
            </p:cNvPr>
            <p:cNvSpPr/>
            <p:nvPr/>
          </p:nvSpPr>
          <p:spPr>
            <a:xfrm>
              <a:off x="7230774" y="1581010"/>
              <a:ext cx="164460" cy="221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91270-8656-4130-BAC5-12E223A0981D}"/>
                </a:ext>
              </a:extLst>
            </p:cNvPr>
            <p:cNvSpPr/>
            <p:nvPr/>
          </p:nvSpPr>
          <p:spPr>
            <a:xfrm>
              <a:off x="7527895" y="1644605"/>
              <a:ext cx="164460" cy="157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4B47D4-D6AC-446B-843A-C49E8C9E3C9A}"/>
                </a:ext>
              </a:extLst>
            </p:cNvPr>
            <p:cNvSpPr/>
            <p:nvPr/>
          </p:nvSpPr>
          <p:spPr>
            <a:xfrm>
              <a:off x="7851328" y="1644605"/>
              <a:ext cx="164460" cy="157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952549-8141-48EE-BDA3-61CC1A146867}"/>
                </a:ext>
              </a:extLst>
            </p:cNvPr>
            <p:cNvSpPr/>
            <p:nvPr/>
          </p:nvSpPr>
          <p:spPr>
            <a:xfrm>
              <a:off x="8161605" y="1644605"/>
              <a:ext cx="164460" cy="157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0C5ADF-1E35-4F1B-95D3-91ED72F4927F}"/>
                </a:ext>
              </a:extLst>
            </p:cNvPr>
            <p:cNvSpPr/>
            <p:nvPr/>
          </p:nvSpPr>
          <p:spPr>
            <a:xfrm>
              <a:off x="8471882" y="1644605"/>
              <a:ext cx="164460" cy="157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984506-B8DF-4FC5-BFFE-70FF40373F00}"/>
                </a:ext>
              </a:extLst>
            </p:cNvPr>
            <p:cNvCxnSpPr>
              <a:stCxn id="8" idx="3"/>
              <a:endCxn id="6" idx="2"/>
            </p:cNvCxnSpPr>
            <p:nvPr/>
          </p:nvCxnSpPr>
          <p:spPr>
            <a:xfrm flipV="1">
              <a:off x="6257066" y="1815643"/>
              <a:ext cx="645674" cy="4104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723DC02-F85F-4CFB-842A-99975A1554BC}"/>
                </a:ext>
              </a:extLst>
            </p:cNvPr>
            <p:cNvCxnSpPr>
              <a:stCxn id="9" idx="3"/>
              <a:endCxn id="15" idx="2"/>
            </p:cNvCxnSpPr>
            <p:nvPr/>
          </p:nvCxnSpPr>
          <p:spPr>
            <a:xfrm flipV="1">
              <a:off x="6257066" y="1802487"/>
              <a:ext cx="1055938" cy="7575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44FD712-859B-4918-9D6D-302AFF3E0602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6257066" y="1802487"/>
              <a:ext cx="1353059" cy="10915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C9F8999-3ABD-4B5E-BB26-5EB5E21BB7D8}"/>
                </a:ext>
              </a:extLst>
            </p:cNvPr>
            <p:cNvCxnSpPr>
              <a:stCxn id="12" idx="3"/>
              <a:endCxn id="18" idx="2"/>
            </p:cNvCxnSpPr>
            <p:nvPr/>
          </p:nvCxnSpPr>
          <p:spPr>
            <a:xfrm flipV="1">
              <a:off x="6257066" y="1802487"/>
              <a:ext cx="1986769" cy="17594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DAF1080-10E4-4A1B-A88D-242546B39CFF}"/>
                </a:ext>
              </a:extLst>
            </p:cNvPr>
            <p:cNvCxnSpPr>
              <a:stCxn id="13" idx="3"/>
              <a:endCxn id="19" idx="2"/>
            </p:cNvCxnSpPr>
            <p:nvPr/>
          </p:nvCxnSpPr>
          <p:spPr>
            <a:xfrm flipV="1">
              <a:off x="6257066" y="1802487"/>
              <a:ext cx="2297046" cy="20934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DD299C7C-56BE-4ABA-8F33-D81D168B4055}"/>
                </a:ext>
              </a:extLst>
            </p:cNvPr>
            <p:cNvCxnSpPr>
              <a:stCxn id="11" idx="3"/>
              <a:endCxn id="17" idx="2"/>
            </p:cNvCxnSpPr>
            <p:nvPr/>
          </p:nvCxnSpPr>
          <p:spPr>
            <a:xfrm flipV="1">
              <a:off x="6257066" y="1802487"/>
              <a:ext cx="1676492" cy="14254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76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92" y="1446494"/>
            <a:ext cx="3682825" cy="263084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There are multiple ways to access and output array data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 b="1">
                <a:cs typeface="Arial"/>
              </a:rPr>
              <a:t>*</a:t>
            </a:r>
            <a:r>
              <a:rPr lang="en-US" sz="1950">
                <a:cs typeface="Arial"/>
              </a:rPr>
              <a:t> will output all array members on a single line in the output destination, e.g. terminal, file etc</a:t>
            </a:r>
          </a:p>
          <a:p>
            <a:pPr marL="184150" marR="5080" indent="-171450">
              <a:spcAft>
                <a:spcPts val="800"/>
              </a:spcAft>
              <a:buFontTx/>
              <a:buChar char="•"/>
              <a:tabLst>
                <a:tab pos="184150" algn="l"/>
              </a:tabLst>
            </a:pPr>
            <a:r>
              <a:rPr lang="en-US" sz="1950" b="1">
                <a:cs typeface="Arial"/>
              </a:rPr>
              <a:t>@</a:t>
            </a:r>
            <a:r>
              <a:rPr lang="en-US" sz="1950">
                <a:cs typeface="Arial"/>
              </a:rPr>
              <a:t> will output each array member on its own line in the output destination, e.g. terminal, file etc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bash Arrays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9F3B42-C0EB-4B98-88AA-423C4092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90" y="736781"/>
            <a:ext cx="4053972" cy="42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9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274" y="1124152"/>
            <a:ext cx="3446004" cy="35310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Individual array members can be accessed by their index number, starting from 0 for the first member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# before the array name will get us a count of all of its members (Line 7)</a:t>
            </a:r>
          </a:p>
          <a:p>
            <a:pPr marL="184150" marR="5080" indent="-171450">
              <a:spcAft>
                <a:spcPts val="800"/>
              </a:spcAft>
              <a:buFontTx/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 loop counter can then be based in this count when stored in a variable or produced by command substitution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bash Arrays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BABEF60-DBB7-4BC2-B8E5-984B2872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52" y="795987"/>
            <a:ext cx="4410628" cy="41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3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87" y="1071524"/>
            <a:ext cx="3446004" cy="363368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Members can be added to an array when declared and initialized </a:t>
            </a:r>
            <a:r>
              <a:rPr lang="en-US" sz="1950" b="1">
                <a:cs typeface="Arial"/>
              </a:rPr>
              <a:t>or</a:t>
            </a:r>
            <a:r>
              <a:rPr lang="en-US" sz="1950">
                <a:cs typeface="Arial"/>
              </a:rPr>
              <a:t> afterwards when members become available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latter can be done using the </a:t>
            </a:r>
            <a:r>
              <a:rPr lang="en-US" sz="1950" b="1">
                <a:cs typeface="Arial"/>
              </a:rPr>
              <a:t>+=</a:t>
            </a:r>
            <a:r>
              <a:rPr lang="en-US" sz="1950">
                <a:cs typeface="Arial"/>
              </a:rPr>
              <a:t> method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You can see this in action on Line 10 inside a C-style loop structure</a:t>
            </a:r>
          </a:p>
          <a:p>
            <a:pPr marL="12700" marR="5080">
              <a:spcAft>
                <a:spcPts val="800"/>
              </a:spcAft>
              <a:tabLst>
                <a:tab pos="184150" algn="l"/>
              </a:tabLst>
            </a:pPr>
            <a:r>
              <a:rPr lang="en-US" sz="1950" i="1">
                <a:cs typeface="Arial"/>
              </a:rPr>
              <a:t>NOTE: We’ll be examining loop structures in detail in Module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bash Arrays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86AE10-876D-4507-9E74-039A7675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06" y="690733"/>
            <a:ext cx="3735035" cy="4361408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C8866-3717-4970-BDB8-0B2C898D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85" y="3624707"/>
            <a:ext cx="2865542" cy="118026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A8FB1B-70F2-4C2B-BF46-F1B7709161FF}"/>
              </a:ext>
            </a:extLst>
          </p:cNvPr>
          <p:cNvSpPr/>
          <p:nvPr/>
        </p:nvSpPr>
        <p:spPr>
          <a:xfrm>
            <a:off x="4302285" y="4216765"/>
            <a:ext cx="1763016" cy="118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34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Basic bash Maths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00" y="722868"/>
            <a:ext cx="8866618" cy="119455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 algn="just">
              <a:spcAft>
                <a:spcPts val="500"/>
              </a:spcAft>
              <a:buChar char="•"/>
              <a:tabLst>
                <a:tab pos="184150" algn="l"/>
              </a:tabLst>
            </a:pPr>
            <a:r>
              <a:rPr lang="en-US" sz="1900">
                <a:cs typeface="Arial"/>
              </a:rPr>
              <a:t>Although shell script was not designed to handle complex mathematical equations, it does posses commands and features that allow you to perform integer and real number calculations. The </a:t>
            </a:r>
            <a:r>
              <a:rPr lang="en-US" sz="1900" i="1">
                <a:cs typeface="Arial"/>
              </a:rPr>
              <a:t>bash</a:t>
            </a:r>
            <a:r>
              <a:rPr lang="en-US" sz="1900">
                <a:cs typeface="Arial"/>
              </a:rPr>
              <a:t> shell supports a range of arithmetical operators with which to perform mathematical calculations. The most common of these are as follows: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197F24-EA28-4F3C-A105-E2175F6E5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39860"/>
              </p:ext>
            </p:extLst>
          </p:nvPr>
        </p:nvGraphicFramePr>
        <p:xfrm>
          <a:off x="190773" y="2016233"/>
          <a:ext cx="8782187" cy="3011658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631355">
                  <a:extLst>
                    <a:ext uri="{9D8B030D-6E8A-4147-A177-3AD203B41FA5}">
                      <a16:colId xmlns:a16="http://schemas.microsoft.com/office/drawing/2014/main" val="2618827099"/>
                    </a:ext>
                  </a:extLst>
                </a:gridCol>
                <a:gridCol w="5150832">
                  <a:extLst>
                    <a:ext uri="{9D8B030D-6E8A-4147-A177-3AD203B41FA5}">
                      <a16:colId xmlns:a16="http://schemas.microsoft.com/office/drawing/2014/main" val="3795264341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solidFill>
                            <a:schemeClr val="bg1"/>
                          </a:solidFill>
                          <a:effectLst/>
                        </a:rPr>
                        <a:t>Arithmetic Operator</a:t>
                      </a:r>
                      <a:endParaRPr lang="en-AU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solidFill>
                            <a:sysClr val="windowText" lastClr="000000"/>
                          </a:solidFill>
                          <a:effectLst/>
                        </a:rPr>
                        <a:t>Description</a:t>
                      </a:r>
                      <a:endParaRPr lang="en-AU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3431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id++, id–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variable post-increment, post-decrement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5153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++id, –id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variable pre-increment, pre-decrement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6955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exponentiation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617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*, /, %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multiplication, division, remainder (modulo)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633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+, -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addition, subtraction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4914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&lt;=, &gt;=, &lt;, &gt;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comparison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0114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==, !=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equality, inequality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6218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logical AND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4738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logical OR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5185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solidFill>
                            <a:schemeClr val="bg1"/>
                          </a:solidFill>
                          <a:effectLst/>
                        </a:rPr>
                        <a:t>=, *=, /=, %=, +=, -=, «=, »=, &amp;=, ^=, |=</a:t>
                      </a:r>
                      <a:endParaRPr lang="en-AU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>
                          <a:effectLst/>
                        </a:rPr>
                        <a:t>assignment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7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58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50" y="1288612"/>
            <a:ext cx="4182783" cy="252825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Arithmetical operators can be used in conjunction with the </a:t>
            </a:r>
            <a:r>
              <a:rPr lang="en-US" sz="1950" b="1">
                <a:cs typeface="Arial"/>
              </a:rPr>
              <a:t>let</a:t>
            </a:r>
            <a:r>
              <a:rPr lang="en-US" sz="1950">
                <a:cs typeface="Arial"/>
              </a:rPr>
              <a:t> keyword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This approach is perhaps the simplest and most direct method by which to perform </a:t>
            </a:r>
            <a:r>
              <a:rPr lang="en-US" sz="1950" u="sng">
                <a:cs typeface="Arial"/>
              </a:rPr>
              <a:t>integer-based </a:t>
            </a:r>
            <a:r>
              <a:rPr lang="en-US" sz="1950">
                <a:cs typeface="Arial"/>
              </a:rPr>
              <a:t>calculations, i.e., calculations that do </a:t>
            </a:r>
            <a:r>
              <a:rPr lang="en-US" sz="1950" b="1">
                <a:cs typeface="Arial"/>
              </a:rPr>
              <a:t>not</a:t>
            </a:r>
            <a:r>
              <a:rPr lang="en-US" sz="1950">
                <a:cs typeface="Arial"/>
              </a:rPr>
              <a:t> involve real numbers and thus must account for floating point 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759CD1D-62A4-4510-A5EF-70EB495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26" y="690734"/>
            <a:ext cx="4234175" cy="4404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82B84-2FA9-4B97-AA30-0ED11753B9E5}"/>
              </a:ext>
            </a:extLst>
          </p:cNvPr>
          <p:cNvSpPr txBox="1"/>
          <p:nvPr/>
        </p:nvSpPr>
        <p:spPr>
          <a:xfrm>
            <a:off x="256550" y="730205"/>
            <a:ext cx="2524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The </a:t>
            </a:r>
            <a:r>
              <a:rPr lang="en-AU" sz="2800" b="1"/>
              <a:t>let</a:t>
            </a:r>
            <a:r>
              <a:rPr lang="en-AU" sz="2800"/>
              <a:t> keyword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3C0EA-E24E-4820-83FB-A2607BE1796F}"/>
              </a:ext>
            </a:extLst>
          </p:cNvPr>
          <p:cNvSpPr txBox="1"/>
          <p:nvPr/>
        </p:nvSpPr>
        <p:spPr>
          <a:xfrm>
            <a:off x="697312" y="3933893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/>
              <a:t>216.</a:t>
            </a:r>
            <a:r>
              <a:rPr lang="en-AU" sz="2400">
                <a:solidFill>
                  <a:srgbClr val="0070C0"/>
                </a:solidFill>
              </a:rPr>
              <a:t>00256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65EFC-191B-4E1B-9847-989DB5905A07}"/>
              </a:ext>
            </a:extLst>
          </p:cNvPr>
          <p:cNvSpPr txBox="1"/>
          <p:nvPr/>
        </p:nvSpPr>
        <p:spPr>
          <a:xfrm>
            <a:off x="1730123" y="4565422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/>
              <a:t>floating point element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B5C0B4-E2CB-4949-978E-984016FCFBB2}"/>
              </a:ext>
            </a:extLst>
          </p:cNvPr>
          <p:cNvCxnSpPr>
            <a:stCxn id="9" idx="0"/>
            <a:endCxn id="8" idx="3"/>
          </p:cNvCxnSpPr>
          <p:nvPr/>
        </p:nvCxnSpPr>
        <p:spPr>
          <a:xfrm rot="16200000" flipV="1">
            <a:off x="2344519" y="4023059"/>
            <a:ext cx="400696" cy="684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9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127" y="1453071"/>
            <a:ext cx="4039148" cy="342850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Bash does not employ strict data typing, so the </a:t>
            </a:r>
            <a:r>
              <a:rPr lang="en-US" sz="1950" b="1">
                <a:cs typeface="Arial"/>
              </a:rPr>
              <a:t>declare</a:t>
            </a:r>
            <a:r>
              <a:rPr lang="en-US" sz="1950">
                <a:cs typeface="Arial"/>
              </a:rPr>
              <a:t> keyword can be used to tell the system that a variable’s resident argument is to be treated as a specific data type, e.g. </a:t>
            </a:r>
            <a:r>
              <a:rPr lang="en-US" sz="1950" i="1">
                <a:cs typeface="Arial"/>
              </a:rPr>
              <a:t>integer</a:t>
            </a:r>
            <a:r>
              <a:rPr lang="en-US" sz="1950">
                <a:cs typeface="Arial"/>
              </a:rPr>
              <a:t>, </a:t>
            </a:r>
            <a:r>
              <a:rPr lang="en-US" sz="1950" i="1">
                <a:cs typeface="Arial"/>
              </a:rPr>
              <a:t>array</a:t>
            </a:r>
            <a:r>
              <a:rPr lang="en-US" sz="1950">
                <a:cs typeface="Arial"/>
              </a:rPr>
              <a:t>, etc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To this end, we can use </a:t>
            </a:r>
            <a:r>
              <a:rPr lang="en-US" sz="1950" b="1">
                <a:cs typeface="Arial"/>
              </a:rPr>
              <a:t>declare </a:t>
            </a:r>
            <a:r>
              <a:rPr lang="en-US" sz="1950">
                <a:cs typeface="Arial"/>
              </a:rPr>
              <a:t>to indicate that variable arguments being referred to within the context of arithmetical operation be treated as integers using the </a:t>
            </a:r>
            <a:r>
              <a:rPr lang="en-US" sz="1950" b="1">
                <a:cs typeface="Arial"/>
              </a:rPr>
              <a:t>-i</a:t>
            </a:r>
            <a:r>
              <a:rPr lang="en-US" sz="1950">
                <a:cs typeface="Arial"/>
              </a:rPr>
              <a:t> flag</a:t>
            </a:r>
            <a:endParaRPr lang="en-US" sz="1950" b="1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1D175-C4AE-40CE-B1F7-35407375B919}"/>
              </a:ext>
            </a:extLst>
          </p:cNvPr>
          <p:cNvSpPr txBox="1"/>
          <p:nvPr/>
        </p:nvSpPr>
        <p:spPr>
          <a:xfrm>
            <a:off x="388126" y="835460"/>
            <a:ext cx="3228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The </a:t>
            </a:r>
            <a:r>
              <a:rPr lang="en-AU" sz="2800" b="1"/>
              <a:t>declare</a:t>
            </a:r>
            <a:r>
              <a:rPr lang="en-AU" sz="2800"/>
              <a:t> keyword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552BF7E-6484-465A-AAD1-5F0B7064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11" y="677577"/>
            <a:ext cx="3508571" cy="43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9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450" y="1617533"/>
            <a:ext cx="4182783" cy="323101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</a:t>
            </a:r>
            <a:r>
              <a:rPr lang="en-US" sz="1950" b="1">
                <a:cs typeface="Arial"/>
              </a:rPr>
              <a:t>expr</a:t>
            </a:r>
            <a:r>
              <a:rPr lang="en-US" sz="1950">
                <a:cs typeface="Arial"/>
              </a:rPr>
              <a:t> command is extremely useful in a wide range of contexts and is also very handy for performing arithmetical operations on integers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</a:t>
            </a:r>
            <a:r>
              <a:rPr lang="en-US" sz="1950" b="1">
                <a:cs typeface="Arial"/>
              </a:rPr>
              <a:t>expr</a:t>
            </a:r>
            <a:r>
              <a:rPr lang="en-US" sz="1950">
                <a:cs typeface="Arial"/>
              </a:rPr>
              <a:t> command is also great for evaluating regular expressions and performing string operations, e.g. substring, string length etc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Note – the </a:t>
            </a:r>
            <a:r>
              <a:rPr lang="en-US" sz="1950" b="1">
                <a:cs typeface="Arial"/>
              </a:rPr>
              <a:t>expr</a:t>
            </a:r>
            <a:r>
              <a:rPr lang="en-US" sz="1950">
                <a:cs typeface="Arial"/>
              </a:rPr>
              <a:t> command does not support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B30B3-D5A5-4ECE-8556-704DBB1D0E54}"/>
              </a:ext>
            </a:extLst>
          </p:cNvPr>
          <p:cNvSpPr txBox="1"/>
          <p:nvPr/>
        </p:nvSpPr>
        <p:spPr>
          <a:xfrm>
            <a:off x="289450" y="901244"/>
            <a:ext cx="3013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The </a:t>
            </a:r>
            <a:r>
              <a:rPr lang="en-AU" sz="2800" b="1"/>
              <a:t>expr</a:t>
            </a:r>
            <a:r>
              <a:rPr lang="en-AU" sz="2800"/>
              <a:t> command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AD207FE-8A0C-45E6-8700-C15A20BEB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11" y="697312"/>
            <a:ext cx="4048736" cy="43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25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453" y="1216248"/>
            <a:ext cx="4631203" cy="387477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 b="1">
                <a:cs typeface="Arial"/>
              </a:rPr>
              <a:t>Arithmetic expansion</a:t>
            </a:r>
            <a:r>
              <a:rPr lang="en-US" sz="1950">
                <a:cs typeface="Arial"/>
              </a:rPr>
              <a:t> allows the in-situ evaluation of an arithmetic expression and subsequent substitution of the result where required, e.g. assigned to a variable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It provides yet another convenient means by which to performing integer arithmetic operations in your scripts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format for arithmetic expansion is:</a:t>
            </a:r>
          </a:p>
          <a:p>
            <a:pPr marL="12700" marR="5080">
              <a:spcAft>
                <a:spcPts val="800"/>
              </a:spcAft>
              <a:tabLst>
                <a:tab pos="184150" algn="l"/>
              </a:tabLst>
            </a:pPr>
            <a:r>
              <a:rPr lang="en-US" sz="1950">
                <a:cs typeface="Arial"/>
              </a:rPr>
              <a:t>		</a:t>
            </a:r>
            <a:r>
              <a:rPr lang="en-US" sz="195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$(( expression ))</a:t>
            </a:r>
          </a:p>
          <a:p>
            <a:pPr marL="355600" marR="508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600" i="1">
                <a:cs typeface="Arial"/>
              </a:rPr>
              <a:t>Note – when using arithmetic expansion, expressions can be nested and the normal order of precedence applies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B30B3-D5A5-4ECE-8556-704DBB1D0E54}"/>
              </a:ext>
            </a:extLst>
          </p:cNvPr>
          <p:cNvSpPr txBox="1"/>
          <p:nvPr/>
        </p:nvSpPr>
        <p:spPr>
          <a:xfrm>
            <a:off x="210511" y="670998"/>
            <a:ext cx="328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Arithmetic Expansion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865AD3-097E-4E4C-915A-8F0849FAB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14" y="717047"/>
            <a:ext cx="3681796" cy="4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Acquiring User Input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1" y="1143885"/>
            <a:ext cx="3157637" cy="393376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</a:t>
            </a:r>
            <a:r>
              <a:rPr lang="en-US" sz="1950" b="1">
                <a:cs typeface="Arial"/>
              </a:rPr>
              <a:t>bc</a:t>
            </a:r>
            <a:r>
              <a:rPr lang="en-US" sz="1950">
                <a:cs typeface="Arial"/>
              </a:rPr>
              <a:t> command is very useful for floating point calculations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 b="1">
                <a:cs typeface="Arial"/>
              </a:rPr>
              <a:t>bc</a:t>
            </a:r>
            <a:r>
              <a:rPr lang="en-US" sz="1950">
                <a:cs typeface="Arial"/>
              </a:rPr>
              <a:t> stands for </a:t>
            </a:r>
            <a:r>
              <a:rPr lang="en-US" sz="1950" i="1" u="sng">
                <a:cs typeface="Arial"/>
              </a:rPr>
              <a:t>b</a:t>
            </a:r>
            <a:r>
              <a:rPr lang="en-US" sz="1950" i="1">
                <a:cs typeface="Arial"/>
              </a:rPr>
              <a:t>ash </a:t>
            </a:r>
            <a:r>
              <a:rPr lang="en-US" sz="1950" i="1" u="sng">
                <a:cs typeface="Arial"/>
              </a:rPr>
              <a:t>c</a:t>
            </a:r>
            <a:r>
              <a:rPr lang="en-US" sz="1950" i="1">
                <a:cs typeface="Arial"/>
              </a:rPr>
              <a:t>alculator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Generally, you will pass the </a:t>
            </a:r>
            <a:r>
              <a:rPr lang="en-US" sz="1950" b="1">
                <a:cs typeface="Arial"/>
              </a:rPr>
              <a:t>bc</a:t>
            </a:r>
            <a:r>
              <a:rPr lang="en-US" sz="1950">
                <a:cs typeface="Arial"/>
              </a:rPr>
              <a:t> a </a:t>
            </a:r>
            <a:r>
              <a:rPr lang="en-US" sz="1950" i="1">
                <a:cs typeface="Arial"/>
              </a:rPr>
              <a:t>scale</a:t>
            </a:r>
            <a:r>
              <a:rPr lang="en-US" sz="1950">
                <a:cs typeface="Arial"/>
              </a:rPr>
              <a:t> and an </a:t>
            </a:r>
            <a:r>
              <a:rPr lang="en-US" sz="1950" i="1">
                <a:cs typeface="Arial"/>
              </a:rPr>
              <a:t>expression</a:t>
            </a:r>
            <a:r>
              <a:rPr lang="en-US" sz="1950">
                <a:cs typeface="Arial"/>
              </a:rPr>
              <a:t> to be calculated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This will often be employed within a </a:t>
            </a:r>
            <a:r>
              <a:rPr lang="en-US" sz="1950" i="1">
                <a:cs typeface="Arial"/>
              </a:rPr>
              <a:t>command substitution</a:t>
            </a:r>
            <a:r>
              <a:rPr lang="en-US" sz="1950">
                <a:cs typeface="Arial"/>
              </a:rPr>
              <a:t> </a:t>
            </a:r>
            <a:r>
              <a:rPr lang="en-US" sz="1950" b="1">
                <a:cs typeface="Arial"/>
              </a:rPr>
              <a:t>$( )</a:t>
            </a:r>
            <a:r>
              <a:rPr lang="en-US" sz="1950">
                <a:cs typeface="Arial"/>
              </a:rPr>
              <a:t> structure so a result can be stored in variable, array etc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B30B3-D5A5-4ECE-8556-704DBB1D0E54}"/>
              </a:ext>
            </a:extLst>
          </p:cNvPr>
          <p:cNvSpPr txBox="1"/>
          <p:nvPr/>
        </p:nvSpPr>
        <p:spPr>
          <a:xfrm>
            <a:off x="151305" y="644684"/>
            <a:ext cx="7171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Float Calculations Using the bash Calculator (bc)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EDBA0C-CF88-4E20-81DA-CB3D2EB2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11" y="1491329"/>
            <a:ext cx="5535988" cy="30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3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552" y="1314924"/>
            <a:ext cx="3157637" cy="35310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The </a:t>
            </a:r>
            <a:r>
              <a:rPr lang="en-US" sz="1950" b="1">
                <a:cs typeface="Arial"/>
              </a:rPr>
              <a:t>awk</a:t>
            </a:r>
            <a:r>
              <a:rPr lang="en-US" sz="1950">
                <a:cs typeface="Arial"/>
              </a:rPr>
              <a:t> utlity is also very useful for floating point calculations as it handles complex maths by design</a:t>
            </a:r>
            <a:endParaRPr lang="en-US" sz="1950" i="1">
              <a:cs typeface="Arial"/>
            </a:endParaRP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Once again, awk can be called from within a </a:t>
            </a:r>
            <a:r>
              <a:rPr lang="en-US" sz="1950" i="1">
                <a:cs typeface="Arial"/>
              </a:rPr>
              <a:t>command substitution</a:t>
            </a:r>
            <a:r>
              <a:rPr lang="en-US" sz="1950">
                <a:cs typeface="Arial"/>
              </a:rPr>
              <a:t> </a:t>
            </a:r>
            <a:r>
              <a:rPr lang="en-US" sz="1950" b="1">
                <a:cs typeface="Arial"/>
              </a:rPr>
              <a:t>$( )</a:t>
            </a:r>
            <a:r>
              <a:rPr lang="en-US" sz="1950">
                <a:cs typeface="Arial"/>
              </a:rPr>
              <a:t> structure so a result can be stored in variable, array etc</a:t>
            </a:r>
          </a:p>
          <a:p>
            <a:pPr marL="184150" marR="5080" indent="-171450">
              <a:spcAft>
                <a:spcPts val="800"/>
              </a:spcAft>
              <a:buChar char="•"/>
              <a:tabLst>
                <a:tab pos="184150" algn="l"/>
              </a:tabLst>
            </a:pPr>
            <a:r>
              <a:rPr lang="en-US" sz="1950">
                <a:cs typeface="Arial"/>
              </a:rPr>
              <a:t>We’ll look at awk in more depth in </a:t>
            </a:r>
            <a:r>
              <a:rPr lang="en-US" sz="1950" i="1">
                <a:cs typeface="Arial"/>
              </a:rPr>
              <a:t>Module 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5290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rgbClr val="FFFFFF"/>
                </a:solidFill>
                <a:latin typeface="Arial"/>
                <a:cs typeface="Arial"/>
              </a:rPr>
              <a:t>Basic bash Maths</a:t>
            </a:r>
            <a:endParaRPr lang="en-AU"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B30B3-D5A5-4ECE-8556-704DBB1D0E54}"/>
              </a:ext>
            </a:extLst>
          </p:cNvPr>
          <p:cNvSpPr txBox="1"/>
          <p:nvPr/>
        </p:nvSpPr>
        <p:spPr>
          <a:xfrm>
            <a:off x="151305" y="644684"/>
            <a:ext cx="4311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/>
              <a:t>Float Calculations Using awk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11BD58-6B5A-456F-BBF6-B9B2168B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76" y="730203"/>
            <a:ext cx="4042811" cy="42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Code Commenting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6" y="820416"/>
            <a:ext cx="7805063" cy="39478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Its important to comment your scripts</a:t>
            </a:r>
            <a:endParaRPr sz="2000" dirty="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775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Comments describe the purpose of the code used to accomplish the  purpose.</a:t>
            </a:r>
            <a:endParaRPr sz="2000" dirty="0">
              <a:latin typeface="Arial"/>
              <a:cs typeface="Arial"/>
            </a:endParaRPr>
          </a:p>
          <a:p>
            <a:pPr marL="184150" marR="449580" indent="-171450">
              <a:lnSpc>
                <a:spcPct val="100000"/>
              </a:lnSpc>
              <a:spcBef>
                <a:spcPts val="815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purpose of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script should be understandable without ever  having to look at the code and by simply reading the</a:t>
            </a:r>
            <a:r>
              <a:rPr sz="2000" spc="2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comments.</a:t>
            </a:r>
            <a:endParaRPr sz="2000" dirty="0">
              <a:latin typeface="Arial"/>
              <a:cs typeface="Arial"/>
            </a:endParaRPr>
          </a:p>
          <a:p>
            <a:pPr marL="184150" marR="259079" indent="-171450">
              <a:lnSpc>
                <a:spcPts val="2130"/>
              </a:lnSpc>
              <a:spcBef>
                <a:spcPts val="910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Commenting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best done before actually writing the code for your  program.</a:t>
            </a:r>
            <a:endParaRPr sz="2000" dirty="0">
              <a:latin typeface="Arial"/>
              <a:cs typeface="Arial"/>
            </a:endParaRPr>
          </a:p>
          <a:p>
            <a:pPr marL="184150" marR="436880" indent="-171450">
              <a:lnSpc>
                <a:spcPct val="100000"/>
              </a:lnSpc>
              <a:spcBef>
                <a:spcPts val="740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Comments are specially marked lines of text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program that  are not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evaluated.</a:t>
            </a:r>
            <a:endParaRPr sz="2000" dirty="0">
              <a:latin typeface="Arial"/>
              <a:cs typeface="Arial"/>
            </a:endParaRPr>
          </a:p>
          <a:p>
            <a:pPr marL="184150" marR="242570" indent="-171450">
              <a:lnSpc>
                <a:spcPct val="100000"/>
              </a:lnSpc>
              <a:spcBef>
                <a:spcPts val="815"/>
              </a:spcBef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Any statement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script that starts with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‘#’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symbol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ignored by  the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computer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57150"/>
            <a:ext cx="3461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424537" y="57150"/>
            <a:ext cx="3461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B7CF09D-0C7E-41B7-AB25-7B75BBEC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3" y="924715"/>
            <a:ext cx="8502375" cy="231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74E9B-4D42-4356-A1F4-6E2820780A13}"/>
              </a:ext>
            </a:extLst>
          </p:cNvPr>
          <p:cNvSpPr txBox="1"/>
          <p:nvPr/>
        </p:nvSpPr>
        <p:spPr>
          <a:xfrm>
            <a:off x="1395391" y="3625078"/>
            <a:ext cx="625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Thorough commenting will form part of your assessments so be sure to get into the habit of writing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5EBF9-6CAC-48BA-94A2-96CE31728DDC}"/>
              </a:ext>
            </a:extLst>
          </p:cNvPr>
          <p:cNvSpPr txBox="1"/>
          <p:nvPr/>
        </p:nvSpPr>
        <p:spPr>
          <a:xfrm>
            <a:off x="2725224" y="3356162"/>
            <a:ext cx="359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IMPORTANT NOTE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7" y="1123950"/>
            <a:ext cx="7512684" cy="26411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Ebrahim,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M.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and Mallet, A. (2018) </a:t>
            </a:r>
            <a:r>
              <a:rPr sz="2000" i="1" spc="-5" dirty="0">
                <a:solidFill>
                  <a:srgbClr val="101920"/>
                </a:solidFill>
                <a:latin typeface="Arial"/>
                <a:cs typeface="Arial"/>
              </a:rPr>
              <a:t>Mastering Linux Based Scripting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01920"/>
                </a:solidFill>
                <a:latin typeface="Arial"/>
                <a:cs typeface="Arial"/>
              </a:rPr>
              <a:t>(2nd Ed)</a:t>
            </a:r>
            <a:r>
              <a:rPr lang="en-AU" sz="2000" i="1" spc="-5" dirty="0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Chapter 2, pp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35-52</a:t>
            </a:r>
            <a:endParaRPr lang="en-AU" sz="2000" spc="-5" dirty="0">
              <a:solidFill>
                <a:srgbClr val="101920"/>
              </a:solidFill>
              <a:latin typeface="Arial"/>
              <a:cs typeface="Arial"/>
            </a:endParaRPr>
          </a:p>
          <a:p>
            <a:pPr marL="355600" marR="508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/>
                <a:cs typeface="Arial"/>
              </a:rPr>
              <a:t>Free Software Foundation, Inc. (2019) </a:t>
            </a:r>
            <a:r>
              <a:rPr lang="en-US" sz="2000" i="1" dirty="0">
                <a:latin typeface="Arial"/>
                <a:cs typeface="Arial"/>
              </a:rPr>
              <a:t>GNUBash Reference Manual. Edition 5.0 for Bash Version 5.0</a:t>
            </a:r>
            <a:r>
              <a:rPr lang="en-US" sz="2000">
                <a:latin typeface="Arial"/>
                <a:cs typeface="Arial"/>
              </a:rPr>
              <a:t>. </a:t>
            </a:r>
            <a:r>
              <a:rPr lang="en-US" sz="2000" dirty="0">
                <a:latin typeface="Arial"/>
                <a:cs typeface="Arial"/>
              </a:rPr>
              <a:t>Available at </a:t>
            </a:r>
            <a:r>
              <a:rPr lang="en-US" sz="2000" dirty="0">
                <a:solidFill>
                  <a:srgbClr val="0070C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https://www.gnu.org/software/bash/manual/bash.pdf</a:t>
            </a:r>
            <a:endParaRPr lang="en-US"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508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/>
                <a:cs typeface="Arial"/>
              </a:rPr>
              <a:t>SS64.com. (2020) </a:t>
            </a:r>
            <a:r>
              <a:rPr lang="en-US" sz="2000" i="1" dirty="0">
                <a:latin typeface="Arial"/>
                <a:cs typeface="Arial"/>
              </a:rPr>
              <a:t>An A-Z Index of the Linux command line: bash + utilities</a:t>
            </a:r>
            <a:r>
              <a:rPr lang="en-US" sz="2000" dirty="0">
                <a:latin typeface="Arial"/>
                <a:cs typeface="Arial"/>
              </a:rPr>
              <a:t>. Available at </a:t>
            </a:r>
            <a:r>
              <a:rPr lang="en-AU" sz="2000" dirty="0">
                <a:solidFill>
                  <a:srgbClr val="0070C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https://ss64.com/bash/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33350"/>
            <a:ext cx="48332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References and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252" y="1030505"/>
            <a:ext cx="5489460" cy="640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195580" indent="-171450">
              <a:spcAft>
                <a:spcPts val="600"/>
              </a:spcAft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Command-line arguments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like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$1, $2, $3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, etc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one way to make scripts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interactive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93" y="103198"/>
            <a:ext cx="76866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 dirty="0">
                <a:solidFill>
                  <a:srgbClr val="FFFFFF"/>
                </a:solidFill>
                <a:latin typeface="Arial"/>
                <a:cs typeface="Arial"/>
              </a:rPr>
              <a:t>User Input Using Command Line Arguments</a:t>
            </a:r>
            <a:endParaRPr sz="2800" b="1" dirty="0">
              <a:latin typeface="Arial"/>
              <a:cs typeface="Arial"/>
            </a:endParaRPr>
          </a:p>
        </p:txBody>
      </p:sp>
      <p:pic>
        <p:nvPicPr>
          <p:cNvPr id="5" name="Picture 4" descr="A flat screen television&#10;&#10;Description automatically generated">
            <a:extLst>
              <a:ext uri="{FF2B5EF4-FFF2-40B4-BE49-F238E27FC236}">
                <a16:creationId xmlns:a16="http://schemas.microsoft.com/office/drawing/2014/main" id="{16699AEF-F781-47A9-9EE7-8BA846F7E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6" y="1889357"/>
            <a:ext cx="5628703" cy="258141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91E26614-D64E-4182-9BD9-44A11B0B2469}"/>
              </a:ext>
            </a:extLst>
          </p:cNvPr>
          <p:cNvSpPr/>
          <p:nvPr/>
        </p:nvSpPr>
        <p:spPr>
          <a:xfrm>
            <a:off x="6588013" y="1995626"/>
            <a:ext cx="342078" cy="1189738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0B56597-C370-4300-901D-1145006AB940}"/>
              </a:ext>
            </a:extLst>
          </p:cNvPr>
          <p:cNvSpPr/>
          <p:nvPr/>
        </p:nvSpPr>
        <p:spPr>
          <a:xfrm>
            <a:off x="6588013" y="3272934"/>
            <a:ext cx="342078" cy="1189738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0F5DA-733C-41D1-835D-50BE2A898C12}"/>
              </a:ext>
            </a:extLst>
          </p:cNvPr>
          <p:cNvSpPr txBox="1"/>
          <p:nvPr/>
        </p:nvSpPr>
        <p:spPr>
          <a:xfrm>
            <a:off x="7006015" y="2408698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078-76C1-42DD-84CD-BAD9F98B833F}"/>
              </a:ext>
            </a:extLst>
          </p:cNvPr>
          <p:cNvSpPr txBox="1"/>
          <p:nvPr/>
        </p:nvSpPr>
        <p:spPr>
          <a:xfrm>
            <a:off x="7006015" y="3700758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056139-B7A8-4E79-8351-EF49A7A0AD5B}"/>
              </a:ext>
            </a:extLst>
          </p:cNvPr>
          <p:cNvSpPr/>
          <p:nvPr/>
        </p:nvSpPr>
        <p:spPr>
          <a:xfrm>
            <a:off x="5240813" y="3824474"/>
            <a:ext cx="1225772" cy="21467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86458-974E-488B-9BE5-4127B705731F}"/>
              </a:ext>
            </a:extLst>
          </p:cNvPr>
          <p:cNvSpPr/>
          <p:nvPr/>
        </p:nvSpPr>
        <p:spPr>
          <a:xfrm>
            <a:off x="2827169" y="3805433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D18B87-360C-4E08-9BE7-00713AB9B50C}"/>
              </a:ext>
            </a:extLst>
          </p:cNvPr>
          <p:cNvSpPr/>
          <p:nvPr/>
        </p:nvSpPr>
        <p:spPr>
          <a:xfrm>
            <a:off x="2833746" y="4196759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739" y="872325"/>
            <a:ext cx="7546003" cy="109908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Whatever the user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has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type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d in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when the script hits the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read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line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be stored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$REPLY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variable by</a:t>
            </a:r>
            <a:r>
              <a:rPr sz="2000" spc="-3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default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which can then be used by subsequent lines of the script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870" y="122934"/>
            <a:ext cx="55952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Using </a:t>
            </a:r>
            <a:r>
              <a:rPr sz="2800" i="1" spc="-5" dirty="0"/>
              <a:t>read</a:t>
            </a:r>
            <a:r>
              <a:rPr sz="2800" spc="-5" dirty="0"/>
              <a:t> </a:t>
            </a:r>
            <a:r>
              <a:rPr sz="2800" dirty="0"/>
              <a:t>for</a:t>
            </a:r>
            <a:r>
              <a:rPr sz="2800" spc="-55" dirty="0"/>
              <a:t> </a:t>
            </a:r>
            <a:r>
              <a:rPr sz="2800" dirty="0"/>
              <a:t>input</a:t>
            </a:r>
          </a:p>
        </p:txBody>
      </p:sp>
      <p:pic>
        <p:nvPicPr>
          <p:cNvPr id="6" name="Picture 5" descr="A screen shot of a monitor&#10;&#10;Description automatically generated">
            <a:extLst>
              <a:ext uri="{FF2B5EF4-FFF2-40B4-BE49-F238E27FC236}">
                <a16:creationId xmlns:a16="http://schemas.microsoft.com/office/drawing/2014/main" id="{E2272036-8BF3-4080-BEC2-EBD29B886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2" y="2106049"/>
            <a:ext cx="5087037" cy="277406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A36F62AC-3823-4C47-8D97-100240014A3B}"/>
              </a:ext>
            </a:extLst>
          </p:cNvPr>
          <p:cNvSpPr/>
          <p:nvPr/>
        </p:nvSpPr>
        <p:spPr>
          <a:xfrm>
            <a:off x="6173573" y="2106049"/>
            <a:ext cx="342078" cy="1189738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971C5D-DB36-4E11-9EDC-52245D629FA5}"/>
              </a:ext>
            </a:extLst>
          </p:cNvPr>
          <p:cNvSpPr/>
          <p:nvPr/>
        </p:nvSpPr>
        <p:spPr>
          <a:xfrm>
            <a:off x="6173573" y="3363623"/>
            <a:ext cx="342078" cy="1516486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30423-3ED2-419C-AACF-71D0092EC769}"/>
              </a:ext>
            </a:extLst>
          </p:cNvPr>
          <p:cNvSpPr txBox="1"/>
          <p:nvPr/>
        </p:nvSpPr>
        <p:spPr>
          <a:xfrm>
            <a:off x="6591575" y="2519121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30EF7-CB74-4967-B0A9-4D405A0D0D91}"/>
              </a:ext>
            </a:extLst>
          </p:cNvPr>
          <p:cNvSpPr txBox="1"/>
          <p:nvPr/>
        </p:nvSpPr>
        <p:spPr>
          <a:xfrm>
            <a:off x="6591575" y="3941665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79BDD3-CFAC-4D3E-BB03-15ACB2FEDDF9}"/>
              </a:ext>
            </a:extLst>
          </p:cNvPr>
          <p:cNvSpPr/>
          <p:nvPr/>
        </p:nvSpPr>
        <p:spPr>
          <a:xfrm>
            <a:off x="1504273" y="2741445"/>
            <a:ext cx="44951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CA237-E6EE-4BB3-85DA-D0D2C15177C1}"/>
              </a:ext>
            </a:extLst>
          </p:cNvPr>
          <p:cNvSpPr/>
          <p:nvPr/>
        </p:nvSpPr>
        <p:spPr>
          <a:xfrm>
            <a:off x="984578" y="4229708"/>
            <a:ext cx="50653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0FA74A-3625-4D60-AD56-BA0727F0DE88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H="1">
            <a:off x="1491117" y="2844288"/>
            <a:ext cx="462675" cy="1488263"/>
          </a:xfrm>
          <a:prstGeom prst="bentConnector3">
            <a:avLst>
              <a:gd name="adj1" fmla="val -4940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49658D-143E-4FC3-BD8D-9FD7F3859DC5}"/>
              </a:ext>
            </a:extLst>
          </p:cNvPr>
          <p:cNvSpPr/>
          <p:nvPr/>
        </p:nvSpPr>
        <p:spPr>
          <a:xfrm>
            <a:off x="2939003" y="3815286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1DBF0-69B8-4B9F-B4C4-E27BB14BB276}"/>
              </a:ext>
            </a:extLst>
          </p:cNvPr>
          <p:cNvSpPr/>
          <p:nvPr/>
        </p:nvSpPr>
        <p:spPr>
          <a:xfrm>
            <a:off x="2924643" y="4579478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12" y="1026441"/>
            <a:ext cx="7206429" cy="56361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lnSpc>
                <a:spcPts val="213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AU" sz="1800" dirty="0">
                <a:solidFill>
                  <a:srgbClr val="101920"/>
                </a:solidFill>
                <a:latin typeface="Arial"/>
                <a:cs typeface="Arial"/>
              </a:rPr>
              <a:t>Instead of relying on the default </a:t>
            </a:r>
            <a:r>
              <a:rPr lang="en-AU" sz="1800" dirty="0">
                <a:solidFill>
                  <a:srgbClr val="0070C0"/>
                </a:solidFill>
                <a:latin typeface="Arial"/>
                <a:cs typeface="Arial"/>
              </a:rPr>
              <a:t>$REPLY</a:t>
            </a:r>
            <a:r>
              <a:rPr lang="en-AU" sz="1800" dirty="0">
                <a:solidFill>
                  <a:srgbClr val="101920"/>
                </a:solidFill>
                <a:latin typeface="Arial"/>
                <a:cs typeface="Arial"/>
              </a:rPr>
              <a:t> variable, a </a:t>
            </a:r>
            <a:r>
              <a:rPr lang="en-AU" sz="1800" i="1" dirty="0">
                <a:solidFill>
                  <a:srgbClr val="101920"/>
                </a:solidFill>
                <a:latin typeface="Arial"/>
                <a:cs typeface="Arial"/>
              </a:rPr>
              <a:t>custom variable</a:t>
            </a:r>
            <a:r>
              <a:rPr lang="en-AU" sz="1800" dirty="0">
                <a:solidFill>
                  <a:srgbClr val="101920"/>
                </a:solidFill>
                <a:latin typeface="Arial"/>
                <a:cs typeface="Arial"/>
              </a:rPr>
              <a:t> can be specified instead immediately after the </a:t>
            </a:r>
            <a:r>
              <a:rPr lang="en-AU" sz="1800" dirty="0">
                <a:solidFill>
                  <a:srgbClr val="0070C0"/>
                </a:solidFill>
                <a:latin typeface="Arial"/>
                <a:cs typeface="Arial"/>
              </a:rPr>
              <a:t>read</a:t>
            </a:r>
            <a:r>
              <a:rPr lang="en-AU" sz="1800" dirty="0">
                <a:solidFill>
                  <a:srgbClr val="101920"/>
                </a:solidFill>
                <a:latin typeface="Arial"/>
                <a:cs typeface="Arial"/>
              </a:rPr>
              <a:t> command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48243" y="96620"/>
            <a:ext cx="5138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 dirty="0">
                <a:solidFill>
                  <a:srgbClr val="FFFFFF"/>
                </a:solidFill>
                <a:latin typeface="Arial"/>
                <a:cs typeface="Arial"/>
              </a:rPr>
              <a:t>Providing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read </a:t>
            </a:r>
            <a:r>
              <a:rPr lang="en-AU" sz="2800" b="1" dirty="0">
                <a:solidFill>
                  <a:srgbClr val="FFFFFF"/>
                </a:solidFill>
                <a:latin typeface="Arial"/>
                <a:cs typeface="Arial"/>
              </a:rPr>
              <a:t>with a variable</a:t>
            </a:r>
            <a:endParaRPr sz="2800" b="1" dirty="0">
              <a:latin typeface="Arial"/>
              <a:cs typeface="Arial"/>
            </a:endParaRP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6581EBE-BB2B-492D-8AFF-063C7ACE4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3" y="1775763"/>
            <a:ext cx="5100644" cy="2722844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8081BC52-E14D-4A86-B966-1680B1837DF8}"/>
              </a:ext>
            </a:extLst>
          </p:cNvPr>
          <p:cNvSpPr/>
          <p:nvPr/>
        </p:nvSpPr>
        <p:spPr>
          <a:xfrm>
            <a:off x="6035427" y="1802074"/>
            <a:ext cx="342078" cy="1311381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7399A5D-02AF-4B72-9E73-B57DE0F628CA}"/>
              </a:ext>
            </a:extLst>
          </p:cNvPr>
          <p:cNvSpPr/>
          <p:nvPr/>
        </p:nvSpPr>
        <p:spPr>
          <a:xfrm>
            <a:off x="6035427" y="3187225"/>
            <a:ext cx="342078" cy="1311382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9B075-495C-4D9E-806E-FBE7144521A8}"/>
              </a:ext>
            </a:extLst>
          </p:cNvPr>
          <p:cNvSpPr txBox="1"/>
          <p:nvPr/>
        </p:nvSpPr>
        <p:spPr>
          <a:xfrm>
            <a:off x="6453429" y="2280799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CAFE6-2084-4F0C-93D1-884380D761D7}"/>
              </a:ext>
            </a:extLst>
          </p:cNvPr>
          <p:cNvSpPr txBox="1"/>
          <p:nvPr/>
        </p:nvSpPr>
        <p:spPr>
          <a:xfrm>
            <a:off x="6453429" y="3670581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07BD9-562F-4397-AEB9-52C1BCEC5C46}"/>
              </a:ext>
            </a:extLst>
          </p:cNvPr>
          <p:cNvSpPr/>
          <p:nvPr/>
        </p:nvSpPr>
        <p:spPr>
          <a:xfrm>
            <a:off x="1787146" y="2396046"/>
            <a:ext cx="44951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AA40B-655F-4CBF-BD17-F4629073CA04}"/>
              </a:ext>
            </a:extLst>
          </p:cNvPr>
          <p:cNvSpPr/>
          <p:nvPr/>
        </p:nvSpPr>
        <p:spPr>
          <a:xfrm>
            <a:off x="1143556" y="4042330"/>
            <a:ext cx="44951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CAF2E90-6FF6-4831-B44B-1806E639A07E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H="1">
            <a:off x="1593075" y="2498889"/>
            <a:ext cx="643590" cy="1646284"/>
          </a:xfrm>
          <a:prstGeom prst="bentConnector3">
            <a:avLst>
              <a:gd name="adj1" fmla="val -3552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EC503C2-1180-44D6-B69E-0C164948E887}"/>
              </a:ext>
            </a:extLst>
          </p:cNvPr>
          <p:cNvSpPr/>
          <p:nvPr/>
        </p:nvSpPr>
        <p:spPr>
          <a:xfrm>
            <a:off x="2794278" y="3655939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2D5D4-7CEF-42A9-A66B-7557CD87B17E}"/>
              </a:ext>
            </a:extLst>
          </p:cNvPr>
          <p:cNvSpPr/>
          <p:nvPr/>
        </p:nvSpPr>
        <p:spPr>
          <a:xfrm>
            <a:off x="2775645" y="4222783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780" y="967257"/>
            <a:ext cx="7543800" cy="7425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Using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read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–p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can allow the read command to print 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prompt, removing the need for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separate echo  statement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67978" y="103199"/>
            <a:ext cx="5138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Using read </a:t>
            </a:r>
            <a:r>
              <a:rPr lang="en-AU" sz="2800" b="1" spc="-5" dirty="0">
                <a:solidFill>
                  <a:srgbClr val="FFFFFF"/>
                </a:solidFill>
                <a:latin typeface="Arial"/>
                <a:cs typeface="Arial"/>
              </a:rPr>
              <a:t>–p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800" b="1" dirty="0">
              <a:latin typeface="Arial"/>
              <a:cs typeface="Arial"/>
            </a:endParaRP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968E1FE-EA16-4EDE-BC94-04E91189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86" y="1899208"/>
            <a:ext cx="5362199" cy="277713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3D6C435-A4F3-42BF-9DA8-36F3943E0E2A}"/>
              </a:ext>
            </a:extLst>
          </p:cNvPr>
          <p:cNvSpPr/>
          <p:nvPr/>
        </p:nvSpPr>
        <p:spPr>
          <a:xfrm>
            <a:off x="6509072" y="1942466"/>
            <a:ext cx="342078" cy="1037650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BEFEFFD-2D53-4BFB-8270-93ECF3106903}"/>
              </a:ext>
            </a:extLst>
          </p:cNvPr>
          <p:cNvSpPr/>
          <p:nvPr/>
        </p:nvSpPr>
        <p:spPr>
          <a:xfrm>
            <a:off x="6509072" y="3071063"/>
            <a:ext cx="342078" cy="1605283"/>
          </a:xfrm>
          <a:prstGeom prst="rightBrace">
            <a:avLst>
              <a:gd name="adj1" fmla="val 8333"/>
              <a:gd name="adj2" fmla="val 48894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8BF08-0202-4F9A-A62A-B79F7BC1FA38}"/>
              </a:ext>
            </a:extLst>
          </p:cNvPr>
          <p:cNvSpPr txBox="1"/>
          <p:nvPr/>
        </p:nvSpPr>
        <p:spPr>
          <a:xfrm>
            <a:off x="6927074" y="2296208"/>
            <a:ext cx="99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2AE8C-41A3-4622-A757-EE132743B958}"/>
              </a:ext>
            </a:extLst>
          </p:cNvPr>
          <p:cNvSpPr txBox="1"/>
          <p:nvPr/>
        </p:nvSpPr>
        <p:spPr>
          <a:xfrm>
            <a:off x="6927074" y="3712302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Output in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47C2C-34EA-405A-98B6-2F434CDA6DAA}"/>
              </a:ext>
            </a:extLst>
          </p:cNvPr>
          <p:cNvSpPr/>
          <p:nvPr/>
        </p:nvSpPr>
        <p:spPr>
          <a:xfrm>
            <a:off x="4379042" y="2365409"/>
            <a:ext cx="44951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24306-2499-4323-B323-FA33A7EB734B}"/>
              </a:ext>
            </a:extLst>
          </p:cNvPr>
          <p:cNvSpPr/>
          <p:nvPr/>
        </p:nvSpPr>
        <p:spPr>
          <a:xfrm>
            <a:off x="1373799" y="4152863"/>
            <a:ext cx="449519" cy="2056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6181AB9-4096-423C-9653-B62704705C58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H="1">
            <a:off x="1823318" y="2468252"/>
            <a:ext cx="3005243" cy="1787454"/>
          </a:xfrm>
          <a:prstGeom prst="bentConnector3">
            <a:avLst>
              <a:gd name="adj1" fmla="val -760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C15809-F224-4B28-9636-5E9B7192D2DA}"/>
              </a:ext>
            </a:extLst>
          </p:cNvPr>
          <p:cNvSpPr/>
          <p:nvPr/>
        </p:nvSpPr>
        <p:spPr>
          <a:xfrm>
            <a:off x="3137458" y="3739811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38F566-DA77-4F21-8C69-D1B015F4C62B}"/>
              </a:ext>
            </a:extLst>
          </p:cNvPr>
          <p:cNvSpPr/>
          <p:nvPr/>
        </p:nvSpPr>
        <p:spPr>
          <a:xfrm>
            <a:off x="3138556" y="4339542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6" y="918672"/>
            <a:ext cx="7576464" cy="57708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lnSpc>
                <a:spcPts val="213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input text can also be hidden for sensitive information using 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–s</a:t>
            </a:r>
            <a:r>
              <a:rPr sz="20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option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180" y="1854137"/>
            <a:ext cx="5509260" cy="2308860"/>
          </a:xfrm>
          <a:prstGeom prst="rect">
            <a:avLst/>
          </a:prstGeom>
          <a:ln w="12700">
            <a:solidFill>
              <a:srgbClr val="10192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1800" dirty="0">
              <a:latin typeface="Consolas"/>
              <a:cs typeface="Consolas"/>
            </a:endParaRPr>
          </a:p>
          <a:p>
            <a:pPr marL="90805" marR="12712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1800" spc="-5" dirty="0">
                <a:latin typeface="Consolas"/>
                <a:cs typeface="Consolas"/>
              </a:rPr>
              <a:t>-p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"What is your name?" </a:t>
            </a:r>
            <a:r>
              <a:rPr sz="1800" spc="-5" dirty="0">
                <a:latin typeface="Consolas"/>
                <a:cs typeface="Consolas"/>
              </a:rPr>
              <a:t>name  </a:t>
            </a:r>
            <a:r>
              <a:rPr sz="1800" spc="-5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"Hello</a:t>
            </a:r>
            <a:r>
              <a:rPr sz="1800" spc="-2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1800" dirty="0">
              <a:latin typeface="Consolas"/>
              <a:cs typeface="Consolas"/>
            </a:endParaRPr>
          </a:p>
          <a:p>
            <a:pPr marL="90805" marR="393065">
              <a:lnSpc>
                <a:spcPts val="2130"/>
              </a:lnSpc>
              <a:spcBef>
                <a:spcPts val="110"/>
              </a:spcBef>
            </a:pPr>
            <a:r>
              <a:rPr sz="1800" spc="-5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1800" spc="-5" dirty="0">
                <a:latin typeface="Consolas"/>
                <a:cs typeface="Consolas"/>
              </a:rPr>
              <a:t>-s -p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"What is your password?" </a:t>
            </a:r>
            <a:r>
              <a:rPr sz="1800" spc="-5" dirty="0">
                <a:latin typeface="Consolas"/>
                <a:cs typeface="Consolas"/>
              </a:rPr>
              <a:t>pass  </a:t>
            </a:r>
            <a:r>
              <a:rPr sz="1800" spc="-5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"the secret is:</a:t>
            </a:r>
            <a:r>
              <a:rPr sz="1800" spc="-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080"/>
                </a:solidFill>
                <a:latin typeface="Consolas"/>
                <a:cs typeface="Consolas"/>
              </a:rPr>
              <a:t>$pass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1800" spc="-5" dirty="0">
                <a:latin typeface="Consolas"/>
                <a:cs typeface="Consolas"/>
              </a:rPr>
              <a:t>–n1 -p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"Press any key to</a:t>
            </a:r>
            <a:r>
              <a:rPr sz="1800" spc="-5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onsolas"/>
                <a:cs typeface="Consolas"/>
              </a:rPr>
              <a:t>continue"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D38565-C9AD-49A1-A837-E899CDDB58B7}"/>
              </a:ext>
            </a:extLst>
          </p:cNvPr>
          <p:cNvSpPr txBox="1"/>
          <p:nvPr/>
        </p:nvSpPr>
        <p:spPr>
          <a:xfrm>
            <a:off x="167978" y="103199"/>
            <a:ext cx="5138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Using read </a:t>
            </a:r>
            <a:r>
              <a:rPr lang="en-AU" sz="2800" b="1" spc="-5" dirty="0">
                <a:solidFill>
                  <a:srgbClr val="FFFFFF"/>
                </a:solidFill>
                <a:latin typeface="Arial"/>
                <a:cs typeface="Arial"/>
              </a:rPr>
              <a:t>–s </a:t>
            </a:r>
            <a:r>
              <a:rPr lang="en-AU" sz="2800" b="1" dirty="0">
                <a:solidFill>
                  <a:srgbClr val="FFFFFF"/>
                </a:solidFill>
                <a:latin typeface="Arial"/>
                <a:cs typeface="Arial"/>
              </a:rPr>
              <a:t>to hide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19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2645</Words>
  <Application>Microsoft Office PowerPoint</Application>
  <PresentationFormat>On-screen Show (16:9)</PresentationFormat>
  <Paragraphs>351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Office Theme</vt:lpstr>
      <vt:lpstr>Scripting Languages</vt:lpstr>
      <vt:lpstr>Contents</vt:lpstr>
      <vt:lpstr>Learning Objectives</vt:lpstr>
      <vt:lpstr>PowerPoint Presentation</vt:lpstr>
      <vt:lpstr>PowerPoint Presentation</vt:lpstr>
      <vt:lpstr>Using read for input</vt:lpstr>
      <vt:lpstr>PowerPoint Presentation</vt:lpstr>
      <vt:lpstr>PowerPoint Presentation</vt:lpstr>
      <vt:lpstr>PowerPoint Presentation</vt:lpstr>
      <vt:lpstr>Escape Sequences</vt:lpstr>
      <vt:lpstr>Escape Sequences</vt:lpstr>
      <vt:lpstr>PowerPoint Presentation</vt:lpstr>
      <vt:lpstr>Conditional Tests in Scripts</vt:lpstr>
      <vt:lpstr>Command-line Lists</vt:lpstr>
      <vt:lpstr>Command-line Lists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applications of test</vt:lpstr>
      <vt:lpstr>PowerPoint Presentation</vt:lpstr>
      <vt:lpstr>Elif</vt:lpstr>
      <vt:lpstr>if elif else – full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CSP2101 Scripting Languages</dc:title>
  <dc:creator>Kennedy</dc:creator>
  <cp:lastModifiedBy>Vincent Brown</cp:lastModifiedBy>
  <cp:revision>118</cp:revision>
  <dcterms:created xsi:type="dcterms:W3CDTF">2019-12-12T01:06:39Z</dcterms:created>
  <dcterms:modified xsi:type="dcterms:W3CDTF">2021-11-11T02:06:29Z</dcterms:modified>
</cp:coreProperties>
</file>