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455" r:id="rId5"/>
    <p:sldId id="260" r:id="rId6"/>
    <p:sldId id="261" r:id="rId7"/>
    <p:sldId id="263" r:id="rId8"/>
    <p:sldId id="264" r:id="rId9"/>
    <p:sldId id="265" r:id="rId10"/>
    <p:sldId id="452" r:id="rId11"/>
    <p:sldId id="266" r:id="rId12"/>
    <p:sldId id="456" r:id="rId13"/>
    <p:sldId id="457" r:id="rId14"/>
    <p:sldId id="278" r:id="rId15"/>
    <p:sldId id="280" r:id="rId16"/>
    <p:sldId id="453" r:id="rId17"/>
    <p:sldId id="282" r:id="rId18"/>
    <p:sldId id="454" r:id="rId19"/>
    <p:sldId id="458" r:id="rId20"/>
    <p:sldId id="274" r:id="rId21"/>
    <p:sldId id="275" r:id="rId22"/>
    <p:sldId id="276" r:id="rId23"/>
    <p:sldId id="459" r:id="rId24"/>
    <p:sldId id="272" r:id="rId25"/>
    <p:sldId id="460" r:id="rId26"/>
    <p:sldId id="283" r:id="rId27"/>
    <p:sldId id="462" r:id="rId28"/>
    <p:sldId id="290" r:id="rId29"/>
    <p:sldId id="291" r:id="rId30"/>
    <p:sldId id="461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0E8A-2803-41ED-AF13-04BD87AE0C8A}" type="datetimeFigureOut">
              <a:rPr lang="en-AU" smtClean="0"/>
              <a:t>11/11/2021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59262-6390-467C-8799-7EB713F0FF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16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080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32499" y="0"/>
            <a:ext cx="911500" cy="6699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8232775" cy="670560"/>
          </a:xfrm>
          <a:custGeom>
            <a:avLst/>
            <a:gdLst/>
            <a:ahLst/>
            <a:cxnLst/>
            <a:rect l="l" t="t" r="r" b="b"/>
            <a:pathLst>
              <a:path w="8232775" h="670560">
                <a:moveTo>
                  <a:pt x="0" y="669945"/>
                </a:moveTo>
                <a:lnTo>
                  <a:pt x="8232498" y="669945"/>
                </a:lnTo>
                <a:lnTo>
                  <a:pt x="8232498" y="0"/>
                </a:lnTo>
                <a:lnTo>
                  <a:pt x="0" y="0"/>
                </a:lnTo>
                <a:lnTo>
                  <a:pt x="0" y="669945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67467" y="741478"/>
            <a:ext cx="1409065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4537" y="795883"/>
            <a:ext cx="5358130" cy="3357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008000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0421"/>
            <a:ext cx="9144000" cy="761365"/>
          </a:xfrm>
          <a:custGeom>
            <a:avLst/>
            <a:gdLst/>
            <a:ahLst/>
            <a:cxnLst/>
            <a:rect l="l" t="t" r="r" b="b"/>
            <a:pathLst>
              <a:path w="9144000" h="761365">
                <a:moveTo>
                  <a:pt x="0" y="760767"/>
                </a:moveTo>
                <a:lnTo>
                  <a:pt x="9144000" y="760767"/>
                </a:lnTo>
                <a:lnTo>
                  <a:pt x="9144000" y="0"/>
                </a:lnTo>
                <a:lnTo>
                  <a:pt x="0" y="0"/>
                </a:lnTo>
                <a:lnTo>
                  <a:pt x="0" y="760767"/>
                </a:lnTo>
                <a:close/>
              </a:path>
            </a:pathLst>
          </a:custGeom>
          <a:solidFill>
            <a:srgbClr val="009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6462" y="0"/>
            <a:ext cx="2017537" cy="669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6869" y="794563"/>
            <a:ext cx="58902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5"/>
              <a:t>Scripting</a:t>
            </a:r>
            <a:r>
              <a:rPr sz="3200" spc="-70"/>
              <a:t> </a:t>
            </a:r>
            <a:r>
              <a:rPr sz="3200" spc="-5" dirty="0"/>
              <a:t>Languages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2988522" y="2627168"/>
            <a:ext cx="316695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b="1" spc="-5">
                <a:solidFill>
                  <a:srgbClr val="101920"/>
                </a:solidFill>
                <a:latin typeface="Calibri"/>
                <a:cs typeface="Calibri"/>
              </a:rPr>
              <a:t>Module</a:t>
            </a:r>
            <a:r>
              <a:rPr sz="3200" b="1" spc="-10">
                <a:solidFill>
                  <a:srgbClr val="101920"/>
                </a:solidFill>
                <a:latin typeface="Calibri"/>
                <a:cs typeface="Calibri"/>
              </a:rPr>
              <a:t> </a:t>
            </a:r>
            <a:r>
              <a:rPr lang="en-AU" sz="3200" b="1">
                <a:solidFill>
                  <a:srgbClr val="101920"/>
                </a:solidFill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AU" sz="2400" spc="-5">
                <a:solidFill>
                  <a:srgbClr val="101920"/>
                </a:solidFill>
                <a:latin typeface="Calibri"/>
                <a:cs typeface="Calibri"/>
              </a:rPr>
              <a:t>Managing Repetition with Loops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C-Style Loops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6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F5FF677-60E8-4E8E-AFA2-705A6AA48C02}"/>
              </a:ext>
            </a:extLst>
          </p:cNvPr>
          <p:cNvCxnSpPr>
            <a:stCxn id="6" idx="1"/>
            <a:endCxn id="9" idx="1"/>
          </p:cNvCxnSpPr>
          <p:nvPr/>
        </p:nvCxnSpPr>
        <p:spPr>
          <a:xfrm rot="10800000" flipV="1">
            <a:off x="5168482" y="1811991"/>
            <a:ext cx="377792" cy="1727716"/>
          </a:xfrm>
          <a:prstGeom prst="bentConnector3">
            <a:avLst>
              <a:gd name="adj1" fmla="val 196103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AE07DC0-BB1C-4575-B4B9-46331681D451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5400000">
            <a:off x="4985608" y="2548578"/>
            <a:ext cx="1967380" cy="846048"/>
          </a:xfrm>
          <a:prstGeom prst="bentConnector4">
            <a:avLst>
              <a:gd name="adj1" fmla="val 53851"/>
              <a:gd name="adj2" fmla="val 12066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25F13B4-8A01-45DC-B0A7-AB5E66AF9F9A}"/>
              </a:ext>
            </a:extLst>
          </p:cNvPr>
          <p:cNvCxnSpPr>
            <a:stCxn id="8" idx="2"/>
            <a:endCxn id="11" idx="1"/>
          </p:cNvCxnSpPr>
          <p:nvPr/>
        </p:nvCxnSpPr>
        <p:spPr>
          <a:xfrm rot="5400000">
            <a:off x="5622738" y="3045473"/>
            <a:ext cx="2385216" cy="265591"/>
          </a:xfrm>
          <a:prstGeom prst="bentConnector4">
            <a:avLst>
              <a:gd name="adj1" fmla="val 46129"/>
              <a:gd name="adj2" fmla="val 15063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bject 2"/>
          <p:cNvSpPr txBox="1"/>
          <p:nvPr/>
        </p:nvSpPr>
        <p:spPr>
          <a:xfrm>
            <a:off x="182526" y="922245"/>
            <a:ext cx="4569759" cy="371832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410845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Bash also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supports </a:t>
            </a:r>
            <a:r>
              <a:rPr sz="2200">
                <a:solidFill>
                  <a:srgbClr val="0070C0"/>
                </a:solidFill>
                <a:latin typeface="Arial"/>
                <a:cs typeface="Arial"/>
              </a:rPr>
              <a:t>C</a:t>
            </a:r>
            <a:r>
              <a:rPr lang="en-AU" sz="2200">
                <a:solidFill>
                  <a:srgbClr val="0070C0"/>
                </a:solidFill>
                <a:latin typeface="Arial"/>
                <a:cs typeface="Arial"/>
              </a:rPr>
              <a:t>-</a:t>
            </a:r>
            <a:r>
              <a:rPr sz="2200" spc="-5">
                <a:solidFill>
                  <a:srgbClr val="0070C0"/>
                </a:solidFill>
                <a:latin typeface="Arial"/>
                <a:cs typeface="Arial"/>
              </a:rPr>
              <a:t>style </a:t>
            </a:r>
            <a:r>
              <a:rPr sz="2200" spc="-5" dirty="0">
                <a:solidFill>
                  <a:srgbClr val="0070C0"/>
                </a:solidFill>
                <a:latin typeface="Arial"/>
                <a:cs typeface="Arial"/>
              </a:rPr>
              <a:t>for loops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 that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count </a:t>
            </a:r>
            <a:r>
              <a:rPr sz="220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specifi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ed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number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of time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s</a:t>
            </a:r>
            <a:endParaRPr sz="2200" dirty="0">
              <a:latin typeface="Arial"/>
              <a:cs typeface="Arial"/>
            </a:endParaRP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200" i="1">
                <a:solidFill>
                  <a:srgbClr val="101920"/>
                </a:solidFill>
                <a:latin typeface="Arial"/>
                <a:cs typeface="Arial"/>
              </a:rPr>
              <a:t>C</a:t>
            </a:r>
            <a:r>
              <a:rPr lang="en-AU" sz="2200" i="1">
                <a:solidFill>
                  <a:srgbClr val="101920"/>
                </a:solidFill>
                <a:latin typeface="Arial"/>
                <a:cs typeface="Arial"/>
              </a:rPr>
              <a:t>-</a:t>
            </a:r>
            <a:r>
              <a:rPr sz="2200" i="1" spc="-5">
                <a:solidFill>
                  <a:srgbClr val="101920"/>
                </a:solidFill>
                <a:latin typeface="Arial"/>
                <a:cs typeface="Arial"/>
              </a:rPr>
              <a:t>style </a:t>
            </a:r>
            <a:r>
              <a:rPr sz="2200" i="1" spc="-5" dirty="0">
                <a:solidFill>
                  <a:srgbClr val="101920"/>
                </a:solidFill>
                <a:latin typeface="Arial"/>
                <a:cs typeface="Arial"/>
              </a:rPr>
              <a:t>for loop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 sets an </a:t>
            </a:r>
            <a:r>
              <a:rPr sz="2200" i="1" spc="-5" dirty="0">
                <a:solidFill>
                  <a:srgbClr val="101920"/>
                </a:solidFill>
                <a:latin typeface="Arial"/>
                <a:cs typeface="Arial"/>
              </a:rPr>
              <a:t>initial value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,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200" i="1" spc="-5" dirty="0">
                <a:solidFill>
                  <a:srgbClr val="101920"/>
                </a:solidFill>
                <a:latin typeface="Arial"/>
                <a:cs typeface="Arial"/>
              </a:rPr>
              <a:t>guard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 and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an </a:t>
            </a:r>
            <a:r>
              <a:rPr sz="2200" i="1" spc="-5">
                <a:solidFill>
                  <a:srgbClr val="101920"/>
                </a:solidFill>
                <a:latin typeface="Arial"/>
                <a:cs typeface="Arial"/>
              </a:rPr>
              <a:t>increment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within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the</a:t>
            </a:r>
            <a:r>
              <a:rPr sz="2200" spc="-1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loop</a:t>
            </a:r>
            <a:endParaRPr sz="2200" dirty="0">
              <a:latin typeface="Arial"/>
              <a:cs typeface="Arial"/>
            </a:endParaRPr>
          </a:p>
          <a:p>
            <a:pPr marL="298450" marR="3352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This </a:t>
            </a:r>
            <a:r>
              <a:rPr sz="2200">
                <a:solidFill>
                  <a:srgbClr val="101920"/>
                </a:solidFill>
                <a:latin typeface="Arial"/>
                <a:cs typeface="Arial"/>
              </a:rPr>
              <a:t>i</a:t>
            </a:r>
            <a:r>
              <a:rPr lang="en-AU" sz="2200">
                <a:solidFill>
                  <a:srgbClr val="101920"/>
                </a:solidFill>
                <a:latin typeface="Arial"/>
                <a:cs typeface="Arial"/>
              </a:rPr>
              <a:t>s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very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similar to for loops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other programming  languages such as java,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C#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and</a:t>
            </a:r>
            <a:r>
              <a:rPr sz="2200" spc="-2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C++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108" y="96558"/>
            <a:ext cx="30918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C-style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98931-32E6-4128-8072-760DC4C4F3DB}"/>
              </a:ext>
            </a:extLst>
          </p:cNvPr>
          <p:cNvSpPr txBox="1"/>
          <p:nvPr/>
        </p:nvSpPr>
        <p:spPr>
          <a:xfrm>
            <a:off x="4798130" y="1569765"/>
            <a:ext cx="387234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>
                <a:solidFill>
                  <a:srgbClr val="0070C0"/>
                </a:solidFill>
              </a:rPr>
              <a:t>for</a:t>
            </a:r>
            <a:r>
              <a:rPr lang="en-AU" sz="2400"/>
              <a:t> (( i=0; i&lt;=x; i++ )); </a:t>
            </a:r>
            <a:r>
              <a:rPr lang="en-AU" sz="2400">
                <a:solidFill>
                  <a:srgbClr val="0070C0"/>
                </a:solidFill>
              </a:rPr>
              <a:t>do</a:t>
            </a:r>
          </a:p>
          <a:p>
            <a:r>
              <a:rPr lang="en-AU" sz="2400">
                <a:solidFill>
                  <a:srgbClr val="00B050"/>
                </a:solidFill>
              </a:rPr>
              <a:t>    </a:t>
            </a:r>
            <a:r>
              <a:rPr lang="en-AU" sz="2000" i="1">
                <a:solidFill>
                  <a:srgbClr val="00B050"/>
                </a:solidFill>
              </a:rPr>
              <a:t>command(s) to be executed</a:t>
            </a:r>
          </a:p>
          <a:p>
            <a:r>
              <a:rPr lang="en-AU" sz="2000" i="1">
                <a:solidFill>
                  <a:srgbClr val="00B050"/>
                </a:solidFill>
              </a:rPr>
              <a:t>    for each item/iteration</a:t>
            </a:r>
          </a:p>
          <a:p>
            <a:r>
              <a:rPr lang="en-AU" sz="2400">
                <a:solidFill>
                  <a:srgbClr val="0070C0"/>
                </a:solidFill>
              </a:rPr>
              <a:t>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6A594-EC09-4E9B-B50B-E5B4C7F6F1E3}"/>
              </a:ext>
            </a:extLst>
          </p:cNvPr>
          <p:cNvSpPr txBox="1"/>
          <p:nvPr/>
        </p:nvSpPr>
        <p:spPr>
          <a:xfrm>
            <a:off x="4752285" y="1150845"/>
            <a:ext cx="367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FOR C-STYLE LOOP BASIC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DDBD5-F655-4189-A811-502ED572FD94}"/>
              </a:ext>
            </a:extLst>
          </p:cNvPr>
          <p:cNvSpPr/>
          <p:nvPr/>
        </p:nvSpPr>
        <p:spPr>
          <a:xfrm>
            <a:off x="5546274" y="1633817"/>
            <a:ext cx="490818" cy="3563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0CBCF-9AC9-4F46-90CD-B80A2F9A91E6}"/>
              </a:ext>
            </a:extLst>
          </p:cNvPr>
          <p:cNvSpPr/>
          <p:nvPr/>
        </p:nvSpPr>
        <p:spPr>
          <a:xfrm>
            <a:off x="6102093" y="1631565"/>
            <a:ext cx="580458" cy="3563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1902C0-6765-4947-9491-351F581AB214}"/>
              </a:ext>
            </a:extLst>
          </p:cNvPr>
          <p:cNvSpPr/>
          <p:nvPr/>
        </p:nvSpPr>
        <p:spPr>
          <a:xfrm>
            <a:off x="6747552" y="1629313"/>
            <a:ext cx="401178" cy="3563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DE51F-63BE-4711-8858-F50052C59FCC}"/>
              </a:ext>
            </a:extLst>
          </p:cNvPr>
          <p:cNvSpPr txBox="1"/>
          <p:nvPr/>
        </p:nvSpPr>
        <p:spPr>
          <a:xfrm>
            <a:off x="5168482" y="3355041"/>
            <a:ext cx="30281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/>
              <a:t>Initialise counter to start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3510-2E62-4D04-AC58-6310EA0283A3}"/>
              </a:ext>
            </a:extLst>
          </p:cNvPr>
          <p:cNvSpPr txBox="1"/>
          <p:nvPr/>
        </p:nvSpPr>
        <p:spPr>
          <a:xfrm>
            <a:off x="5546274" y="3770626"/>
            <a:ext cx="302255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/>
              <a:t>Set criteria at which loop ends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8DCB1-F059-4DA7-A3E9-888D0AF64607}"/>
              </a:ext>
            </a:extLst>
          </p:cNvPr>
          <p:cNvSpPr txBox="1"/>
          <p:nvPr/>
        </p:nvSpPr>
        <p:spPr>
          <a:xfrm>
            <a:off x="6682550" y="4186210"/>
            <a:ext cx="22132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/>
              <a:t>Set increment criteria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6108" y="96558"/>
            <a:ext cx="30918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C-style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C40B48F-0BF8-4B0F-92B6-401A3A516377}"/>
              </a:ext>
            </a:extLst>
          </p:cNvPr>
          <p:cNvSpPr/>
          <p:nvPr/>
        </p:nvSpPr>
        <p:spPr>
          <a:xfrm rot="10800000" flipH="1">
            <a:off x="4847664" y="2915624"/>
            <a:ext cx="578224" cy="73286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C6A64EE-47DF-40F3-BC08-5EFA3F22C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" y="726141"/>
            <a:ext cx="8635445" cy="200361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1C91F9-6CD7-49D4-991C-651FAE031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680" y="2424372"/>
            <a:ext cx="3370123" cy="2591962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48ED6B-663F-4E53-BF8F-74D85D3DCFBD}"/>
              </a:ext>
            </a:extLst>
          </p:cNvPr>
          <p:cNvSpPr/>
          <p:nvPr/>
        </p:nvSpPr>
        <p:spPr>
          <a:xfrm>
            <a:off x="5618679" y="2424372"/>
            <a:ext cx="990549" cy="14737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F38FB-6EEC-44FF-8930-2A157CF9E9CF}"/>
              </a:ext>
            </a:extLst>
          </p:cNvPr>
          <p:cNvSpPr/>
          <p:nvPr/>
        </p:nvSpPr>
        <p:spPr>
          <a:xfrm>
            <a:off x="7303742" y="2438940"/>
            <a:ext cx="112312" cy="13281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AB222-7047-4CC2-9BAB-F7DECCDB8D38}"/>
              </a:ext>
            </a:extLst>
          </p:cNvPr>
          <p:cNvSpPr txBox="1"/>
          <p:nvPr/>
        </p:nvSpPr>
        <p:spPr>
          <a:xfrm>
            <a:off x="417740" y="2915624"/>
            <a:ext cx="42640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/>
              <a:t>CODE EXPLAINED: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Declare an array [Line 3]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Populate array with values  [Line 4]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Get length of array  [Line 5]</a:t>
            </a:r>
          </a:p>
          <a:p>
            <a:pPr marL="342900" indent="-342900">
              <a:buFont typeface="+mj-lt"/>
              <a:buAutoNum type="arabicPeriod"/>
            </a:pPr>
            <a:r>
              <a:rPr lang="en-AU"/>
              <a:t>Print each array item to terminal with its ordinal positon  [Lines 8-10]</a:t>
            </a:r>
          </a:p>
        </p:txBody>
      </p:sp>
    </p:spTree>
    <p:extLst>
      <p:ext uri="{BB962C8B-B14F-4D97-AF65-F5344CB8AC3E}">
        <p14:creationId xmlns:p14="http://schemas.microsoft.com/office/powerpoint/2010/main" val="30951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While Loops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7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556" y="778808"/>
            <a:ext cx="5001350" cy="414151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spcAft>
                <a:spcPts val="900"/>
              </a:spcAft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For loops </a:t>
            </a:r>
            <a:r>
              <a:rPr sz="2000" spc="-5">
                <a:solidFill>
                  <a:srgbClr val="101920"/>
                </a:solidFill>
                <a:latin typeface="Arial"/>
                <a:cs typeface="Arial"/>
              </a:rPr>
              <a:t>are </a:t>
            </a:r>
            <a:r>
              <a:rPr lang="en-AU" sz="2000" spc="-5">
                <a:solidFill>
                  <a:srgbClr val="101920"/>
                </a:solidFill>
                <a:latin typeface="Arial"/>
                <a:cs typeface="Arial"/>
              </a:rPr>
              <a:t>mostly </a:t>
            </a:r>
            <a:r>
              <a:rPr sz="2000" spc="-5">
                <a:solidFill>
                  <a:srgbClr val="101920"/>
                </a:solidFill>
                <a:latin typeface="Arial"/>
                <a:cs typeface="Arial"/>
              </a:rPr>
              <a:t>useful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when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know exactly </a:t>
            </a:r>
            <a:r>
              <a:rPr sz="2000" spc="-5">
                <a:solidFill>
                  <a:srgbClr val="101920"/>
                </a:solidFill>
                <a:latin typeface="Arial"/>
                <a:cs typeface="Arial"/>
              </a:rPr>
              <a:t>how many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times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we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want commands </a:t>
            </a:r>
            <a:r>
              <a:rPr sz="2000" spc="-5">
                <a:solidFill>
                  <a:srgbClr val="101920"/>
                </a:solidFill>
                <a:latin typeface="Arial"/>
                <a:cs typeface="Arial"/>
              </a:rPr>
              <a:t>to</a:t>
            </a:r>
            <a:r>
              <a:rPr sz="2000" spc="-2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101920"/>
                </a:solidFill>
                <a:latin typeface="Arial"/>
                <a:cs typeface="Arial"/>
              </a:rPr>
              <a:t>repeat</a:t>
            </a:r>
            <a:endParaRPr sz="2000" dirty="0">
              <a:latin typeface="Arial"/>
              <a:cs typeface="Arial"/>
            </a:endParaRPr>
          </a:p>
          <a:p>
            <a:pPr marL="298450" marR="144145" indent="-285750">
              <a:spcAft>
                <a:spcPts val="9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2000" spc="-5">
                <a:solidFill>
                  <a:srgbClr val="101920"/>
                </a:solidFill>
                <a:latin typeface="Arial"/>
                <a:cs typeface="Arial"/>
              </a:rPr>
              <a:t>In many cases however, </a:t>
            </a:r>
            <a:r>
              <a:rPr lang="en-US" sz="2000">
                <a:solidFill>
                  <a:srgbClr val="101920"/>
                </a:solidFill>
                <a:latin typeface="Arial"/>
                <a:cs typeface="Arial"/>
              </a:rPr>
              <a:t>we </a:t>
            </a:r>
            <a:r>
              <a:rPr lang="en-US" sz="2000" spc="-5">
                <a:solidFill>
                  <a:srgbClr val="101920"/>
                </a:solidFill>
                <a:latin typeface="Arial"/>
                <a:cs typeface="Arial"/>
              </a:rPr>
              <a:t>need to keep looping until </a:t>
            </a:r>
            <a:r>
              <a:rPr lang="en-US" sz="200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lang="en-US" sz="2000" spc="-5">
                <a:solidFill>
                  <a:srgbClr val="101920"/>
                </a:solidFill>
                <a:latin typeface="Arial"/>
                <a:cs typeface="Arial"/>
              </a:rPr>
              <a:t>certain condition </a:t>
            </a:r>
            <a:r>
              <a:rPr lang="en-US" sz="2000">
                <a:solidFill>
                  <a:srgbClr val="101920"/>
                </a:solidFill>
                <a:latin typeface="Arial"/>
                <a:cs typeface="Arial"/>
              </a:rPr>
              <a:t>is</a:t>
            </a:r>
            <a:r>
              <a:rPr lang="en-US" sz="2000" spc="-1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US" sz="2000" spc="-5">
                <a:solidFill>
                  <a:srgbClr val="101920"/>
                </a:solidFill>
                <a:latin typeface="Arial"/>
                <a:cs typeface="Arial"/>
              </a:rPr>
              <a:t>met, for example:</a:t>
            </a:r>
            <a:endParaRPr lang="en-US" sz="2000">
              <a:latin typeface="Arial"/>
              <a:cs typeface="Arial"/>
            </a:endParaRPr>
          </a:p>
          <a:p>
            <a:pPr marL="812800" lvl="1" indent="-342900">
              <a:spcAft>
                <a:spcPts val="9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lang="en-US" i="1" spc="-5">
                <a:latin typeface="Arial"/>
                <a:cs typeface="Arial"/>
              </a:rPr>
              <a:t>repeat</a:t>
            </a:r>
            <a:r>
              <a:rPr lang="en-US" spc="-5">
                <a:latin typeface="Arial"/>
                <a:cs typeface="Arial"/>
              </a:rPr>
              <a:t> </a:t>
            </a:r>
            <a:r>
              <a:rPr lang="en-US" i="1" spc="-5">
                <a:latin typeface="Arial"/>
                <a:cs typeface="Arial"/>
              </a:rPr>
              <a:t>while</a:t>
            </a:r>
            <a:r>
              <a:rPr lang="en-US" spc="-5">
                <a:latin typeface="Arial"/>
                <a:cs typeface="Arial"/>
              </a:rPr>
              <a:t> the user has not chosen to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spc="-5">
                <a:latin typeface="Arial"/>
                <a:cs typeface="Arial"/>
              </a:rPr>
              <a:t>exit</a:t>
            </a:r>
            <a:endParaRPr lang="en-US">
              <a:latin typeface="Arial"/>
              <a:cs typeface="Arial"/>
            </a:endParaRPr>
          </a:p>
          <a:p>
            <a:pPr marL="812800" lvl="1" indent="-342900">
              <a:spcAft>
                <a:spcPts val="9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lang="en-US" i="1" spc="-5">
                <a:latin typeface="Arial"/>
                <a:cs typeface="Arial"/>
              </a:rPr>
              <a:t>repeat until</a:t>
            </a:r>
            <a:r>
              <a:rPr lang="en-US" spc="-5">
                <a:latin typeface="Arial"/>
                <a:cs typeface="Arial"/>
              </a:rPr>
              <a:t> </a:t>
            </a:r>
            <a:r>
              <a:rPr lang="en-US">
                <a:latin typeface="Arial"/>
                <a:cs typeface="Arial"/>
              </a:rPr>
              <a:t>a </a:t>
            </a:r>
            <a:r>
              <a:rPr lang="en-US" spc="-5">
                <a:latin typeface="Arial"/>
                <a:cs typeface="Arial"/>
              </a:rPr>
              <a:t>correct value </a:t>
            </a:r>
            <a:r>
              <a:rPr lang="en-US">
                <a:latin typeface="Arial"/>
                <a:cs typeface="Arial"/>
              </a:rPr>
              <a:t>is</a:t>
            </a:r>
            <a:r>
              <a:rPr lang="en-US" spc="-10">
                <a:latin typeface="Arial"/>
                <a:cs typeface="Arial"/>
              </a:rPr>
              <a:t> </a:t>
            </a:r>
            <a:r>
              <a:rPr lang="en-US" spc="-5">
                <a:latin typeface="Arial"/>
                <a:cs typeface="Arial"/>
              </a:rPr>
              <a:t>entered</a:t>
            </a:r>
            <a:endParaRPr lang="en-US">
              <a:latin typeface="Arial"/>
              <a:cs typeface="Arial"/>
            </a:endParaRPr>
          </a:p>
          <a:p>
            <a:pPr marL="812800" marR="5080" lvl="1" indent="-342900">
              <a:spcAft>
                <a:spcPts val="9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lang="en-US" i="1" spc="-5">
                <a:latin typeface="Arial"/>
                <a:cs typeface="Arial"/>
              </a:rPr>
              <a:t>repeat while</a:t>
            </a:r>
            <a:r>
              <a:rPr lang="en-US" spc="-5">
                <a:latin typeface="Arial"/>
                <a:cs typeface="Arial"/>
              </a:rPr>
              <a:t> there </a:t>
            </a:r>
            <a:r>
              <a:rPr lang="en-US">
                <a:latin typeface="Arial"/>
                <a:cs typeface="Arial"/>
              </a:rPr>
              <a:t>is </a:t>
            </a:r>
            <a:r>
              <a:rPr lang="en-US" spc="-5">
                <a:latin typeface="Arial"/>
                <a:cs typeface="Arial"/>
              </a:rPr>
              <a:t>still additional information being written</a:t>
            </a:r>
          </a:p>
          <a:p>
            <a:pPr marL="355600" marR="5080" indent="-342900">
              <a:spcAft>
                <a:spcPts val="900"/>
              </a:spcAft>
              <a:buFont typeface="Courier New" panose="02070309020205020404" pitchFamily="49" charset="0"/>
              <a:buChar char="o"/>
              <a:tabLst>
                <a:tab pos="297815" algn="l"/>
                <a:tab pos="298450" algn="l"/>
              </a:tabLst>
            </a:pPr>
            <a:r>
              <a:rPr lang="en-US" sz="2000" spc="-5">
                <a:solidFill>
                  <a:srgbClr val="101920"/>
                </a:solidFill>
                <a:latin typeface="Arial"/>
                <a:cs typeface="Arial"/>
              </a:rPr>
              <a:t>This is when </a:t>
            </a:r>
            <a:r>
              <a:rPr lang="en-US" sz="2000" b="1" spc="-5">
                <a:solidFill>
                  <a:srgbClr val="101920"/>
                </a:solidFill>
                <a:latin typeface="Arial"/>
                <a:cs typeface="Arial"/>
              </a:rPr>
              <a:t>while</a:t>
            </a:r>
            <a:r>
              <a:rPr lang="en-US" sz="2000" spc="-5">
                <a:solidFill>
                  <a:srgbClr val="101920"/>
                </a:solidFill>
                <a:latin typeface="Arial"/>
                <a:cs typeface="Arial"/>
              </a:rPr>
              <a:t> loops come in handy</a:t>
            </a:r>
            <a:endParaRPr lang="en-US"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490" y="123452"/>
            <a:ext cx="270190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2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loops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031D6-FBCF-4A88-87A5-46CE4EC58967}"/>
              </a:ext>
            </a:extLst>
          </p:cNvPr>
          <p:cNvSpPr txBox="1"/>
          <p:nvPr/>
        </p:nvSpPr>
        <p:spPr>
          <a:xfrm>
            <a:off x="5512746" y="2416931"/>
            <a:ext cx="340169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>
                <a:solidFill>
                  <a:srgbClr val="0070C0"/>
                </a:solidFill>
              </a:rPr>
              <a:t>while</a:t>
            </a:r>
            <a:r>
              <a:rPr lang="en-AU" sz="2400"/>
              <a:t> (( x -gt y )); </a:t>
            </a:r>
            <a:r>
              <a:rPr lang="en-AU" sz="2400">
                <a:solidFill>
                  <a:srgbClr val="0070C0"/>
                </a:solidFill>
              </a:rPr>
              <a:t>do</a:t>
            </a:r>
          </a:p>
          <a:p>
            <a:r>
              <a:rPr lang="en-AU" sz="2400">
                <a:solidFill>
                  <a:srgbClr val="00B050"/>
                </a:solidFill>
              </a:rPr>
              <a:t>    </a:t>
            </a:r>
            <a:r>
              <a:rPr lang="en-AU" sz="2000" i="1">
                <a:solidFill>
                  <a:srgbClr val="00B050"/>
                </a:solidFill>
              </a:rPr>
              <a:t>command(s) to be executed</a:t>
            </a:r>
          </a:p>
          <a:p>
            <a:r>
              <a:rPr lang="en-AU" sz="2000" i="1">
                <a:solidFill>
                  <a:srgbClr val="00B050"/>
                </a:solidFill>
              </a:rPr>
              <a:t>    for each item/iteration</a:t>
            </a:r>
          </a:p>
          <a:p>
            <a:r>
              <a:rPr lang="en-AU" sz="2400">
                <a:solidFill>
                  <a:srgbClr val="0070C0"/>
                </a:solidFill>
              </a:rPr>
              <a:t>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F785E-658A-4482-ADE8-D0BA78304E2E}"/>
              </a:ext>
            </a:extLst>
          </p:cNvPr>
          <p:cNvSpPr txBox="1"/>
          <p:nvPr/>
        </p:nvSpPr>
        <p:spPr>
          <a:xfrm>
            <a:off x="5466900" y="1998011"/>
            <a:ext cx="312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WHILE LOOP BASIC STRUCTURE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C9E85-6D68-4A4C-82F2-B9D8BE7DBCA4}"/>
              </a:ext>
            </a:extLst>
          </p:cNvPr>
          <p:cNvSpPr/>
          <p:nvPr/>
        </p:nvSpPr>
        <p:spPr>
          <a:xfrm>
            <a:off x="6541994" y="2507876"/>
            <a:ext cx="826994" cy="316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10E8A-59B1-4829-9B89-8A3D8D9DC1D8}"/>
              </a:ext>
            </a:extLst>
          </p:cNvPr>
          <p:cNvSpPr txBox="1"/>
          <p:nvPr/>
        </p:nvSpPr>
        <p:spPr>
          <a:xfrm>
            <a:off x="7295030" y="4175311"/>
            <a:ext cx="177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Loop end criteria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16D4F3C-28D4-446E-976F-EC3FC5471F74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6357213" y="3422159"/>
            <a:ext cx="1536095" cy="339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03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104" y="144776"/>
            <a:ext cx="378439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/>
              <a:t>While</a:t>
            </a:r>
            <a:r>
              <a:rPr sz="2800" spc="-60"/>
              <a:t> </a:t>
            </a:r>
            <a:r>
              <a:rPr sz="2800" spc="-5"/>
              <a:t>loop</a:t>
            </a:r>
            <a:r>
              <a:rPr lang="en-AU" sz="2800" spc="-5"/>
              <a:t> example</a:t>
            </a:r>
            <a:endParaRPr sz="280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4FB6FC-D9B7-4E73-B728-E78903893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19"/>
          <a:stretch/>
        </p:blipFill>
        <p:spPr>
          <a:xfrm>
            <a:off x="78761" y="694394"/>
            <a:ext cx="7703471" cy="3038833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53CA8BC-8E81-4CA6-AC5D-AF4F05D6C3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5" r="32228"/>
          <a:stretch/>
        </p:blipFill>
        <p:spPr>
          <a:xfrm>
            <a:off x="4087906" y="3537298"/>
            <a:ext cx="4977333" cy="1543449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700CA2C4-DB4F-4748-960A-27E69BCED1AF}"/>
              </a:ext>
            </a:extLst>
          </p:cNvPr>
          <p:cNvSpPr/>
          <p:nvPr/>
        </p:nvSpPr>
        <p:spPr>
          <a:xfrm rot="10800000" flipH="1">
            <a:off x="3352272" y="3839134"/>
            <a:ext cx="578224" cy="732865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60DD-3520-4EF9-8A16-D7211F0C80C0}"/>
              </a:ext>
            </a:extLst>
          </p:cNvPr>
          <p:cNvSpPr/>
          <p:nvPr/>
        </p:nvSpPr>
        <p:spPr>
          <a:xfrm>
            <a:off x="7992410" y="3571073"/>
            <a:ext cx="91718" cy="18293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A3A728-28AA-4F0F-8B88-B248F7323237}"/>
              </a:ext>
            </a:extLst>
          </p:cNvPr>
          <p:cNvSpPr/>
          <p:nvPr/>
        </p:nvSpPr>
        <p:spPr>
          <a:xfrm>
            <a:off x="6098241" y="3622198"/>
            <a:ext cx="742016" cy="117753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0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18361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Until Loops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872" y="130175"/>
            <a:ext cx="23791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NZ" sz="2800" spc="-5"/>
              <a:t>Until </a:t>
            </a:r>
            <a:r>
              <a:rPr lang="en-AU" sz="2800" spc="-5"/>
              <a:t>L</a:t>
            </a:r>
            <a:r>
              <a:rPr sz="2800" spc="-5"/>
              <a:t>oops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5C46A-95FF-4885-91E1-6601881A3A48}"/>
              </a:ext>
            </a:extLst>
          </p:cNvPr>
          <p:cNvSpPr txBox="1"/>
          <p:nvPr/>
        </p:nvSpPr>
        <p:spPr>
          <a:xfrm>
            <a:off x="328979" y="906564"/>
            <a:ext cx="442312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An </a:t>
            </a:r>
            <a:r>
              <a:rPr lang="en-US" sz="2000" b="1"/>
              <a:t>until</a:t>
            </a:r>
            <a:r>
              <a:rPr lang="en-US" sz="2000"/>
              <a:t> loop is used to execute a given set of commands as long as the given condition evaluates to </a:t>
            </a:r>
            <a:r>
              <a:rPr lang="en-US" sz="2000" i="1"/>
              <a:t>false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The condition is evaluated </a:t>
            </a:r>
            <a:r>
              <a:rPr lang="en-US" sz="2000" i="1"/>
              <a:t>before</a:t>
            </a:r>
            <a:r>
              <a:rPr lang="en-US" sz="2000"/>
              <a:t> executing the commands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If the condition evaluates to false, commands are executed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/>
              <a:t>Otherwise, if the condition evaluates to </a:t>
            </a:r>
            <a:r>
              <a:rPr lang="en-US" sz="2000" i="1"/>
              <a:t>true</a:t>
            </a:r>
            <a:r>
              <a:rPr lang="en-US" sz="2000"/>
              <a:t>, the loop will be terminated and program control will be passed to whatever code follows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B50BF-58D1-4472-94A9-0219D1AFBB98}"/>
              </a:ext>
            </a:extLst>
          </p:cNvPr>
          <p:cNvSpPr txBox="1"/>
          <p:nvPr/>
        </p:nvSpPr>
        <p:spPr>
          <a:xfrm>
            <a:off x="4925289" y="2162572"/>
            <a:ext cx="37961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70C0"/>
                </a:solidFill>
              </a:rPr>
              <a:t>until</a:t>
            </a:r>
            <a:r>
              <a:rPr lang="en-US" sz="2400"/>
              <a:t> [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conditional_test</a:t>
            </a:r>
            <a:r>
              <a:rPr lang="en-US" sz="2400"/>
              <a:t> ]; </a:t>
            </a:r>
            <a:r>
              <a:rPr lang="en-US" sz="2400">
                <a:solidFill>
                  <a:srgbClr val="0070C0"/>
                </a:solidFill>
              </a:rPr>
              <a:t>do</a:t>
            </a:r>
          </a:p>
          <a:p>
            <a:r>
              <a:rPr lang="en-US" sz="2400">
                <a:solidFill>
                  <a:srgbClr val="00B050"/>
                </a:solidFill>
              </a:rPr>
              <a:t>    </a:t>
            </a:r>
            <a:r>
              <a:rPr lang="en-US" sz="2400" i="1">
                <a:solidFill>
                  <a:srgbClr val="00B050"/>
                </a:solidFill>
              </a:rPr>
              <a:t>command(s) to execute if</a:t>
            </a:r>
          </a:p>
          <a:p>
            <a:r>
              <a:rPr lang="en-US" sz="2400" i="1">
                <a:solidFill>
                  <a:srgbClr val="00B050"/>
                </a:solidFill>
              </a:rPr>
              <a:t>    condition is </a:t>
            </a:r>
            <a:r>
              <a:rPr lang="en-US" sz="2400" b="1" i="1">
                <a:solidFill>
                  <a:srgbClr val="00B050"/>
                </a:solidFill>
              </a:rPr>
              <a:t>false</a:t>
            </a:r>
          </a:p>
          <a:p>
            <a:r>
              <a:rPr lang="en-US" sz="2400">
                <a:solidFill>
                  <a:srgbClr val="0070C0"/>
                </a:solidFill>
              </a:rPr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69F90-E665-4592-AE35-6C2DA08447BF}"/>
              </a:ext>
            </a:extLst>
          </p:cNvPr>
          <p:cNvSpPr txBox="1"/>
          <p:nvPr/>
        </p:nvSpPr>
        <p:spPr>
          <a:xfrm>
            <a:off x="4862944" y="1793240"/>
            <a:ext cx="307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UNTIL LOOP BASIC STRUCTURE</a:t>
            </a:r>
          </a:p>
        </p:txBody>
      </p:sp>
    </p:spTree>
    <p:extLst>
      <p:ext uri="{BB962C8B-B14F-4D97-AF65-F5344CB8AC3E}">
        <p14:creationId xmlns:p14="http://schemas.microsoft.com/office/powerpoint/2010/main" val="33322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872" y="130175"/>
            <a:ext cx="388972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NZ" sz="2800" spc="-5"/>
              <a:t>Until </a:t>
            </a:r>
            <a:r>
              <a:rPr lang="en-AU" sz="2800" spc="-5"/>
              <a:t>L</a:t>
            </a:r>
            <a:r>
              <a:rPr sz="2800" spc="-5"/>
              <a:t>oop</a:t>
            </a:r>
            <a:r>
              <a:rPr lang="en-AU" sz="2800" spc="-5"/>
              <a:t> Example</a:t>
            </a:r>
            <a:endParaRPr sz="2800" dirty="0"/>
          </a:p>
        </p:txBody>
      </p:sp>
      <p:pic>
        <p:nvPicPr>
          <p:cNvPr id="3" name="Picture 2" descr="A flat screen tv&#10;&#10;Description automatically generated">
            <a:extLst>
              <a:ext uri="{FF2B5EF4-FFF2-40B4-BE49-F238E27FC236}">
                <a16:creationId xmlns:a16="http://schemas.microsoft.com/office/drawing/2014/main" id="{60ABFD00-D2F0-4F64-AB6C-3F3E66FD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4" y="699247"/>
            <a:ext cx="7191629" cy="2896008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3F96341D-41F1-493F-87A6-466D5C681B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3"/>
          <a:stretch/>
        </p:blipFill>
        <p:spPr>
          <a:xfrm>
            <a:off x="4966855" y="3145057"/>
            <a:ext cx="4098200" cy="174827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881002F6-222A-4CF5-AB8D-3C2AD950758C}"/>
              </a:ext>
            </a:extLst>
          </p:cNvPr>
          <p:cNvSpPr/>
          <p:nvPr/>
        </p:nvSpPr>
        <p:spPr>
          <a:xfrm rot="10800000" flipH="1">
            <a:off x="4277590" y="3720616"/>
            <a:ext cx="588819" cy="682744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C4E601-4018-4E3B-B4A5-C107C558B504}"/>
              </a:ext>
            </a:extLst>
          </p:cNvPr>
          <p:cNvSpPr/>
          <p:nvPr/>
        </p:nvSpPr>
        <p:spPr>
          <a:xfrm>
            <a:off x="7861791" y="3145056"/>
            <a:ext cx="250046" cy="18293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B1A95-3C04-4D89-B9FE-072237609FEE}"/>
              </a:ext>
            </a:extLst>
          </p:cNvPr>
          <p:cNvSpPr/>
          <p:nvPr/>
        </p:nvSpPr>
        <p:spPr>
          <a:xfrm>
            <a:off x="6434417" y="3196181"/>
            <a:ext cx="571500" cy="13853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8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415158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Break and Continue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6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283" y="893314"/>
            <a:ext cx="3657600" cy="362150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rgbClr val="101920"/>
                </a:solidFill>
                <a:latin typeface="Arial"/>
                <a:cs typeface="Arial"/>
              </a:rPr>
              <a:t>For Loops</a:t>
            </a:r>
          </a:p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rgbClr val="101920"/>
                </a:solidFill>
                <a:latin typeface="Arial"/>
                <a:cs typeface="Arial"/>
              </a:rPr>
              <a:t>C-Style Loops</a:t>
            </a:r>
          </a:p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rgbClr val="101920"/>
                </a:solidFill>
                <a:latin typeface="Arial"/>
                <a:cs typeface="Arial"/>
              </a:rPr>
              <a:t>While Loops</a:t>
            </a:r>
          </a:p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rgbClr val="101920"/>
                </a:solidFill>
                <a:latin typeface="Arial"/>
                <a:cs typeface="Arial"/>
              </a:rPr>
              <a:t>Until Loops</a:t>
            </a:r>
          </a:p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rgbClr val="101920"/>
                </a:solidFill>
                <a:latin typeface="Arial"/>
                <a:cs typeface="Arial"/>
              </a:rPr>
              <a:t>Break and Continue</a:t>
            </a:r>
          </a:p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rgbClr val="101920"/>
                </a:solidFill>
                <a:latin typeface="Arial"/>
                <a:cs typeface="Arial"/>
              </a:rPr>
              <a:t>Nested Loops</a:t>
            </a:r>
          </a:p>
          <a:p>
            <a:pPr marL="355600" indent="-342900">
              <a:spcAft>
                <a:spcPts val="1200"/>
              </a:spcAft>
              <a:buAutoNum type="arabicPeriod"/>
              <a:tabLst>
                <a:tab pos="354965" algn="l"/>
                <a:tab pos="355600" algn="l"/>
              </a:tabLst>
            </a:pPr>
            <a:r>
              <a:rPr lang="en-US" sz="2400" spc="-5">
                <a:solidFill>
                  <a:srgbClr val="101920"/>
                </a:solidFill>
                <a:latin typeface="Arial"/>
                <a:cs typeface="Arial"/>
              </a:rPr>
              <a:t>Infinite Loops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537" y="163793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Contents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537" y="944656"/>
            <a:ext cx="4772751" cy="387221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233679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The loop controls </a:t>
            </a:r>
            <a:r>
              <a:rPr sz="2200" spc="-5" dirty="0">
                <a:solidFill>
                  <a:srgbClr val="0070C0"/>
                </a:solidFill>
                <a:latin typeface="Arial"/>
                <a:cs typeface="Arial"/>
              </a:rPr>
              <a:t>break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0070C0"/>
                </a:solidFill>
                <a:latin typeface="Arial"/>
                <a:cs typeface="Arial"/>
              </a:rPr>
              <a:t>continue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can be use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to change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the behaviour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of</a:t>
            </a:r>
            <a:r>
              <a:rPr sz="2200" spc="-1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loops</a:t>
            </a:r>
            <a:endParaRPr sz="2200" dirty="0">
              <a:latin typeface="Arial"/>
              <a:cs typeface="Arial"/>
            </a:endParaRP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These are primarily useful for error handling or to </a:t>
            </a:r>
            <a:r>
              <a:rPr sz="2200">
                <a:solidFill>
                  <a:srgbClr val="101920"/>
                </a:solidFill>
                <a:latin typeface="Arial"/>
                <a:cs typeface="Arial"/>
              </a:rPr>
              <a:t>skip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unwanted</a:t>
            </a:r>
            <a:r>
              <a:rPr sz="2200" spc="-1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items</a:t>
            </a:r>
            <a:endParaRPr sz="2200" dirty="0">
              <a:latin typeface="Arial"/>
              <a:cs typeface="Arial"/>
            </a:endParaRPr>
          </a:p>
          <a:p>
            <a:pPr marL="29845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70C0"/>
                </a:solidFill>
                <a:latin typeface="Arial"/>
                <a:cs typeface="Arial"/>
              </a:rPr>
              <a:t>break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statement 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allows </a:t>
            </a:r>
            <a:r>
              <a:rPr sz="2200" i="1" spc="-5">
                <a:solidFill>
                  <a:srgbClr val="101920"/>
                </a:solidFill>
                <a:latin typeface="Arial"/>
                <a:cs typeface="Arial"/>
              </a:rPr>
              <a:t>exit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 from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loop</a:t>
            </a:r>
            <a:r>
              <a:rPr sz="2200" spc="-1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when a condition is met</a:t>
            </a:r>
            <a:endParaRPr sz="2200" dirty="0">
              <a:latin typeface="Arial"/>
              <a:cs typeface="Arial"/>
            </a:endParaRPr>
          </a:p>
          <a:p>
            <a:pPr marL="29845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200" spc="-5" dirty="0">
                <a:solidFill>
                  <a:srgbClr val="0070C0"/>
                </a:solidFill>
                <a:latin typeface="Arial"/>
                <a:cs typeface="Arial"/>
              </a:rPr>
              <a:t>continue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statement </a:t>
            </a:r>
            <a:r>
              <a:rPr sz="2200" i="1" spc="-5">
                <a:solidFill>
                  <a:srgbClr val="101920"/>
                </a:solidFill>
                <a:latin typeface="Arial"/>
                <a:cs typeface="Arial"/>
              </a:rPr>
              <a:t>skips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the current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iteration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 and moves on to the next one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871" y="96557"/>
            <a:ext cx="66620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800" b="1" spc="-5">
                <a:solidFill>
                  <a:srgbClr val="FFFFFF"/>
                </a:solidFill>
                <a:latin typeface="Arial"/>
                <a:cs typeface="Arial"/>
              </a:rPr>
              <a:t>Loop Controls – Break and Continue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4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951D5-BCC4-4A1D-BA3E-7D60B98306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55" r="30612"/>
          <a:stretch/>
        </p:blipFill>
        <p:spPr>
          <a:xfrm>
            <a:off x="3727632" y="3677769"/>
            <a:ext cx="5147428" cy="1416755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554" y="103281"/>
            <a:ext cx="29237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800"/>
              <a:t>B</a:t>
            </a:r>
            <a:r>
              <a:rPr sz="2800"/>
              <a:t>r</a:t>
            </a:r>
            <a:r>
              <a:rPr sz="2800" spc="-5"/>
              <a:t>ea</a:t>
            </a:r>
            <a:r>
              <a:rPr sz="2800"/>
              <a:t>k</a:t>
            </a:r>
            <a:r>
              <a:rPr lang="en-AU" sz="2800"/>
              <a:t> Example</a:t>
            </a:r>
            <a:endParaRPr sz="28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B98B17-BBEB-40CC-A775-BD6AD35D0F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775"/>
          <a:stretch/>
        </p:blipFill>
        <p:spPr>
          <a:xfrm>
            <a:off x="369793" y="672350"/>
            <a:ext cx="7418361" cy="3251964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859525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042" y="130569"/>
            <a:ext cx="47996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800" b="1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800" b="1" spc="-5">
                <a:solidFill>
                  <a:srgbClr val="FFFFFF"/>
                </a:solidFill>
                <a:latin typeface="Arial"/>
                <a:cs typeface="Arial"/>
              </a:rPr>
              <a:t>ontinue</a:t>
            </a:r>
            <a:r>
              <a:rPr lang="en-AU" sz="2800" b="1" spc="-5">
                <a:solidFill>
                  <a:srgbClr val="FFFFFF"/>
                </a:solidFill>
                <a:latin typeface="Arial"/>
                <a:cs typeface="Arial"/>
              </a:rPr>
              <a:t> Example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18BDA-6468-459E-A8F0-DAFEE41122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67"/>
          <a:stretch/>
        </p:blipFill>
        <p:spPr>
          <a:xfrm>
            <a:off x="96706" y="726142"/>
            <a:ext cx="6078329" cy="3375211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3C56C7-C175-4FEF-8A9F-7FEBD8FDDD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55" r="25227"/>
          <a:stretch/>
        </p:blipFill>
        <p:spPr>
          <a:xfrm>
            <a:off x="4626124" y="3374777"/>
            <a:ext cx="4317230" cy="163815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06A546-9013-4EEB-851B-6962036B32AF}"/>
              </a:ext>
            </a:extLst>
          </p:cNvPr>
          <p:cNvSpPr/>
          <p:nvPr/>
        </p:nvSpPr>
        <p:spPr>
          <a:xfrm>
            <a:off x="7902354" y="3522582"/>
            <a:ext cx="84791" cy="18293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837570-78E8-44CD-842E-C14590268FC5}"/>
              </a:ext>
            </a:extLst>
          </p:cNvPr>
          <p:cNvSpPr/>
          <p:nvPr/>
        </p:nvSpPr>
        <p:spPr>
          <a:xfrm>
            <a:off x="6251191" y="3566983"/>
            <a:ext cx="674782" cy="13853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314512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Nested Loops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7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1893" y="837303"/>
            <a:ext cx="3193677" cy="132215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869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101920"/>
                </a:solidFill>
                <a:latin typeface="Arial"/>
                <a:cs typeface="Arial"/>
              </a:rPr>
              <a:t>Loops can be placed inside each</a:t>
            </a:r>
            <a:r>
              <a:rPr sz="1800" spc="-1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01920"/>
                </a:solidFill>
                <a:latin typeface="Arial"/>
                <a:cs typeface="Arial"/>
              </a:rPr>
              <a:t>other.</a:t>
            </a:r>
            <a:endParaRPr sz="18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75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101920"/>
                </a:solidFill>
                <a:latin typeface="Arial"/>
                <a:cs typeface="Arial"/>
              </a:rPr>
              <a:t>The entire inner loop </a:t>
            </a:r>
            <a:r>
              <a:rPr sz="1800" dirty="0">
                <a:solidFill>
                  <a:srgbClr val="101920"/>
                </a:solidFill>
                <a:latin typeface="Arial"/>
                <a:cs typeface="Arial"/>
              </a:rPr>
              <a:t>will </a:t>
            </a:r>
            <a:r>
              <a:rPr sz="1800" spc="-5" dirty="0">
                <a:solidFill>
                  <a:srgbClr val="101920"/>
                </a:solidFill>
                <a:latin typeface="Arial"/>
                <a:cs typeface="Arial"/>
              </a:rPr>
              <a:t>be repeated by the outer</a:t>
            </a:r>
            <a:r>
              <a:rPr sz="18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01920"/>
                </a:solidFill>
                <a:latin typeface="Arial"/>
                <a:cs typeface="Arial"/>
              </a:rPr>
              <a:t>loop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148" y="96558"/>
            <a:ext cx="336753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Nested</a:t>
            </a:r>
            <a:r>
              <a:rPr sz="2800" spc="-70" dirty="0"/>
              <a:t> </a:t>
            </a:r>
            <a:r>
              <a:rPr sz="2800" dirty="0"/>
              <a:t>loops</a:t>
            </a:r>
            <a:endParaRPr sz="280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D83C96-3785-4832-B062-999F054FE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48" y="837303"/>
            <a:ext cx="5394852" cy="421659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771F75A-AD85-4C24-975F-D34CD0C58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57"/>
          <a:stretch/>
        </p:blipFill>
        <p:spPr>
          <a:xfrm>
            <a:off x="6659125" y="2571750"/>
            <a:ext cx="2093956" cy="248214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F9A258-F99F-46CF-BB5E-94DA34DDFF3D}"/>
              </a:ext>
            </a:extLst>
          </p:cNvPr>
          <p:cNvSpPr/>
          <p:nvPr/>
        </p:nvSpPr>
        <p:spPr>
          <a:xfrm>
            <a:off x="5741893" y="3697941"/>
            <a:ext cx="712695" cy="5244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AB6D5-81EA-445E-98C8-AA625932BA6E}"/>
              </a:ext>
            </a:extLst>
          </p:cNvPr>
          <p:cNvSpPr/>
          <p:nvPr/>
        </p:nvSpPr>
        <p:spPr>
          <a:xfrm>
            <a:off x="7960657" y="2591922"/>
            <a:ext cx="560481" cy="143012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8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  <p:extLst>
      <p:ext uri="{BB962C8B-B14F-4D97-AF65-F5344CB8AC3E}">
        <p14:creationId xmlns:p14="http://schemas.microsoft.com/office/powerpoint/2010/main" val="40233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Infinte Loops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08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724" y="821391"/>
            <a:ext cx="3872753" cy="408765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1701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There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nothing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bash that stops you from </a:t>
            </a:r>
            <a:r>
              <a:rPr sz="2000" spc="-5">
                <a:solidFill>
                  <a:srgbClr val="101920"/>
                </a:solidFill>
                <a:latin typeface="Arial"/>
                <a:cs typeface="Arial"/>
              </a:rPr>
              <a:t>creating loops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that cannot</a:t>
            </a:r>
            <a:r>
              <a:rPr sz="20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101920"/>
                </a:solidFill>
                <a:latin typeface="Arial"/>
                <a:cs typeface="Arial"/>
              </a:rPr>
              <a:t>finish.</a:t>
            </a:r>
            <a:endParaRPr sz="2000" dirty="0">
              <a:latin typeface="Arial"/>
              <a:cs typeface="Arial"/>
            </a:endParaRPr>
          </a:p>
          <a:p>
            <a:pPr marL="29845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These can be created by using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000" i="1" spc="-5" dirty="0">
                <a:solidFill>
                  <a:srgbClr val="101920"/>
                </a:solidFill>
                <a:latin typeface="Arial"/>
                <a:cs typeface="Arial"/>
              </a:rPr>
              <a:t>guard</a:t>
            </a:r>
            <a:r>
              <a:rPr sz="2000" spc="-2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that:</a:t>
            </a:r>
            <a:endParaRPr sz="2000" dirty="0">
              <a:latin typeface="Arial"/>
              <a:cs typeface="Arial"/>
            </a:endParaRPr>
          </a:p>
          <a:p>
            <a:pPr marL="641350" lvl="1" indent="-285750"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527050" algn="l"/>
              </a:tabLst>
            </a:pPr>
            <a:r>
              <a:rPr spc="-5" dirty="0">
                <a:solidFill>
                  <a:srgbClr val="101920"/>
                </a:solidFill>
                <a:latin typeface="Arial"/>
                <a:cs typeface="Arial"/>
              </a:rPr>
              <a:t>Has </a:t>
            </a:r>
            <a:r>
              <a:rPr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rgbClr val="101920"/>
                </a:solidFill>
                <a:latin typeface="Arial"/>
                <a:cs typeface="Arial"/>
              </a:rPr>
              <a:t>boolean expression that can never be</a:t>
            </a:r>
            <a:r>
              <a:rPr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101920"/>
                </a:solidFill>
                <a:latin typeface="Arial"/>
                <a:cs typeface="Arial"/>
              </a:rPr>
              <a:t>false</a:t>
            </a:r>
            <a:endParaRPr dirty="0">
              <a:latin typeface="Arial"/>
              <a:cs typeface="Arial"/>
            </a:endParaRPr>
          </a:p>
          <a:p>
            <a:pPr marL="641350" marR="500380" lvl="1" indent="-285750"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527050" algn="l"/>
              </a:tabLst>
            </a:pPr>
            <a:r>
              <a:rPr spc="-5" dirty="0">
                <a:solidFill>
                  <a:srgbClr val="101920"/>
                </a:solidFill>
                <a:latin typeface="Arial"/>
                <a:cs typeface="Arial"/>
              </a:rPr>
              <a:t>Has </a:t>
            </a:r>
            <a:r>
              <a:rPr dirty="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pc="-5" dirty="0">
                <a:solidFill>
                  <a:srgbClr val="101920"/>
                </a:solidFill>
                <a:latin typeface="Arial"/>
                <a:cs typeface="Arial"/>
              </a:rPr>
              <a:t>boolean expression that can be false but  doesn’t reach that</a:t>
            </a:r>
            <a:r>
              <a:rPr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101920"/>
                </a:solidFill>
                <a:latin typeface="Arial"/>
                <a:cs typeface="Arial"/>
              </a:rPr>
              <a:t>case</a:t>
            </a:r>
            <a:endParaRPr dirty="0">
              <a:latin typeface="Arial"/>
              <a:cs typeface="Arial"/>
            </a:endParaRPr>
          </a:p>
          <a:p>
            <a:pPr marL="641350" marR="5080" lvl="1" indent="-285750"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527050" algn="l"/>
              </a:tabLst>
            </a:pPr>
            <a:r>
              <a:rPr spc="-5" dirty="0">
                <a:solidFill>
                  <a:srgbClr val="101920"/>
                </a:solidFill>
                <a:latin typeface="Arial"/>
                <a:cs typeface="Arial"/>
              </a:rPr>
              <a:t>Has an error that causes the loop to not execute the  statements</a:t>
            </a:r>
            <a:r>
              <a:rPr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101920"/>
                </a:solidFill>
                <a:latin typeface="Arial"/>
                <a:cs typeface="Arial"/>
              </a:rPr>
              <a:t>within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724" y="136899"/>
            <a:ext cx="284982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Infinite</a:t>
            </a:r>
            <a:r>
              <a:rPr sz="2800" spc="-70" dirty="0"/>
              <a:t> </a:t>
            </a:r>
            <a:r>
              <a:rPr sz="2800" spc="-5" dirty="0"/>
              <a:t>Loops</a:t>
            </a:r>
            <a:endParaRPr sz="2800"/>
          </a:p>
        </p:txBody>
      </p:sp>
      <p:pic>
        <p:nvPicPr>
          <p:cNvPr id="5" name="Picture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40B0C4FE-42E1-4FE6-9FD3-A94F5D906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83"/>
          <a:stretch/>
        </p:blipFill>
        <p:spPr>
          <a:xfrm>
            <a:off x="4087907" y="1165971"/>
            <a:ext cx="4819687" cy="32043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03F5FE-C979-432C-AC72-9C6306F32359}"/>
              </a:ext>
            </a:extLst>
          </p:cNvPr>
          <p:cNvSpPr/>
          <p:nvPr/>
        </p:nvSpPr>
        <p:spPr>
          <a:xfrm>
            <a:off x="6044447" y="3084284"/>
            <a:ext cx="712699" cy="116116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0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830" y="1025528"/>
            <a:ext cx="4046481" cy="347979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1701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1950" spc="-5">
                <a:solidFill>
                  <a:srgbClr val="101920"/>
                </a:solidFill>
                <a:latin typeface="Arial"/>
                <a:cs typeface="Arial"/>
              </a:rPr>
              <a:t>Write a script that when run, prompts the user to enter a three-digit integer that is </a:t>
            </a:r>
            <a:r>
              <a:rPr lang="en-US" sz="1950" b="1" spc="-5">
                <a:solidFill>
                  <a:srgbClr val="101920"/>
                </a:solidFill>
                <a:latin typeface="Arial"/>
                <a:cs typeface="Arial"/>
              </a:rPr>
              <a:t>&gt; 1000</a:t>
            </a:r>
            <a:r>
              <a:rPr lang="en-US" sz="1950" spc="-5">
                <a:solidFill>
                  <a:srgbClr val="101920"/>
                </a:solidFill>
                <a:latin typeface="Arial"/>
                <a:cs typeface="Arial"/>
              </a:rPr>
              <a:t> but </a:t>
            </a:r>
            <a:r>
              <a:rPr lang="en-US" sz="1950" b="1" spc="-5">
                <a:solidFill>
                  <a:srgbClr val="101920"/>
                </a:solidFill>
                <a:latin typeface="Arial"/>
                <a:cs typeface="Arial"/>
              </a:rPr>
              <a:t>&lt; 2000</a:t>
            </a:r>
          </a:p>
          <a:p>
            <a:pPr marL="298450" marR="1701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1950" spc="-5">
                <a:solidFill>
                  <a:srgbClr val="101920"/>
                </a:solidFill>
                <a:latin typeface="Arial"/>
                <a:cs typeface="Arial"/>
              </a:rPr>
              <a:t>In this case, an infinite loop structure is used to ensure user cannot proceed until a valid input is provided</a:t>
            </a:r>
          </a:p>
          <a:p>
            <a:pPr marL="298450" marR="170180" indent="-285750">
              <a:spcAft>
                <a:spcPts val="6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US" sz="1950" spc="-5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lang="en-US" sz="1950" b="1" spc="-5">
                <a:solidFill>
                  <a:srgbClr val="0070C0"/>
                </a:solidFill>
                <a:latin typeface="Arial"/>
                <a:cs typeface="Arial"/>
              </a:rPr>
              <a:t>break</a:t>
            </a:r>
            <a:r>
              <a:rPr lang="en-US" sz="1950" spc="-5">
                <a:solidFill>
                  <a:srgbClr val="101920"/>
                </a:solidFill>
                <a:latin typeface="Arial"/>
                <a:cs typeface="Arial"/>
              </a:rPr>
              <a:t> keyword allows the loop to be escaped when a valid value has been provided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724" y="136899"/>
            <a:ext cx="43019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/>
              <a:t>Infinite</a:t>
            </a:r>
            <a:r>
              <a:rPr sz="2800" spc="-70"/>
              <a:t> </a:t>
            </a:r>
            <a:r>
              <a:rPr sz="2800" spc="-5"/>
              <a:t>Loop</a:t>
            </a:r>
            <a:r>
              <a:rPr lang="en-AU" sz="2800" spc="-5"/>
              <a:t> Example</a:t>
            </a:r>
            <a:endParaRPr sz="280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B3D8F48-DDD1-4B93-87CB-DA240A88B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141" y="703512"/>
            <a:ext cx="4815706" cy="437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047750"/>
            <a:ext cx="7923530" cy="66428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469900">
              <a:lnSpc>
                <a:spcPts val="2400"/>
              </a:lnSpc>
              <a:spcBef>
                <a:spcPts val="380"/>
              </a:spcBef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Ebrahim,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M. and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Mallet, A.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(2018) </a:t>
            </a:r>
            <a:r>
              <a:rPr sz="2200" i="1" spc="-5" dirty="0">
                <a:solidFill>
                  <a:srgbClr val="101920"/>
                </a:solidFill>
                <a:latin typeface="Arial"/>
                <a:cs typeface="Arial"/>
              </a:rPr>
              <a:t>Mastering Linux Based  Scripting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(2nd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Ed)</a:t>
            </a:r>
            <a:r>
              <a:rPr lang="en-NZ" sz="2200" spc="-5" dirty="0">
                <a:solidFill>
                  <a:srgbClr val="101920"/>
                </a:solidFill>
                <a:latin typeface="Arial"/>
                <a:cs typeface="Arial"/>
              </a:rPr>
              <a:t>,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 Chapter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6, </a:t>
            </a:r>
            <a:r>
              <a:rPr sz="2200">
                <a:solidFill>
                  <a:srgbClr val="101920"/>
                </a:solidFill>
                <a:latin typeface="Arial"/>
                <a:cs typeface="Arial"/>
              </a:rPr>
              <a:t>pp</a:t>
            </a:r>
            <a:r>
              <a:rPr sz="2200" spc="1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>
                <a:solidFill>
                  <a:srgbClr val="101920"/>
                </a:solidFill>
                <a:latin typeface="Arial"/>
                <a:cs typeface="Arial"/>
              </a:rPr>
              <a:t>102-120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446" y="143011"/>
            <a:ext cx="62672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References and Further Reading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054" y="1068531"/>
            <a:ext cx="3505200" cy="3377848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4013" indent="-341313">
              <a:lnSpc>
                <a:spcPct val="100000"/>
              </a:lnSpc>
              <a:spcBef>
                <a:spcPts val="500"/>
              </a:spcBef>
              <a:buChar char="•"/>
            </a:pPr>
            <a:r>
              <a:rPr sz="2400" spc="-5" dirty="0">
                <a:solidFill>
                  <a:srgbClr val="273D4E"/>
                </a:solidFill>
                <a:latin typeface="Arial"/>
                <a:cs typeface="Arial"/>
              </a:rPr>
              <a:t>Iteration</a:t>
            </a:r>
            <a:endParaRPr sz="2400" dirty="0">
              <a:latin typeface="Arial"/>
              <a:cs typeface="Arial"/>
            </a:endParaRPr>
          </a:p>
          <a:p>
            <a:pPr marL="354013" indent="-34131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lang="en-US" sz="2400">
                <a:solidFill>
                  <a:srgbClr val="273D4E"/>
                </a:solidFill>
                <a:latin typeface="Arial"/>
                <a:cs typeface="Arial"/>
              </a:rPr>
              <a:t>For Loops</a:t>
            </a:r>
          </a:p>
          <a:p>
            <a:pPr marL="354013" indent="-34131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lang="en-US" sz="2400">
                <a:solidFill>
                  <a:srgbClr val="273D4E"/>
                </a:solidFill>
                <a:latin typeface="Arial"/>
                <a:cs typeface="Arial"/>
              </a:rPr>
              <a:t>C-Style Loops</a:t>
            </a:r>
          </a:p>
          <a:p>
            <a:pPr marL="354013" indent="-34131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lang="en-US" sz="2400">
                <a:solidFill>
                  <a:srgbClr val="273D4E"/>
                </a:solidFill>
                <a:latin typeface="Arial"/>
                <a:cs typeface="Arial"/>
              </a:rPr>
              <a:t>While Loops</a:t>
            </a:r>
          </a:p>
          <a:p>
            <a:pPr marL="354013" indent="-34131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lang="en-US" sz="2400">
                <a:solidFill>
                  <a:srgbClr val="273D4E"/>
                </a:solidFill>
                <a:latin typeface="Arial"/>
                <a:cs typeface="Arial"/>
              </a:rPr>
              <a:t>Until Loops</a:t>
            </a:r>
          </a:p>
          <a:p>
            <a:pPr marL="354013" indent="-34131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lang="en-US" sz="2400">
                <a:solidFill>
                  <a:srgbClr val="273D4E"/>
                </a:solidFill>
                <a:latin typeface="Arial"/>
                <a:cs typeface="Arial"/>
              </a:rPr>
              <a:t>Break and Continue</a:t>
            </a:r>
          </a:p>
          <a:p>
            <a:pPr marL="354013" indent="-34131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lang="en-US" sz="2400">
                <a:solidFill>
                  <a:srgbClr val="273D4E"/>
                </a:solidFill>
                <a:latin typeface="Arial"/>
                <a:cs typeface="Arial"/>
              </a:rPr>
              <a:t>Nested Loops</a:t>
            </a:r>
          </a:p>
          <a:p>
            <a:pPr marL="354013" indent="-341313">
              <a:lnSpc>
                <a:spcPct val="100000"/>
              </a:lnSpc>
              <a:spcBef>
                <a:spcPts val="400"/>
              </a:spcBef>
              <a:buChar char="•"/>
            </a:pPr>
            <a:r>
              <a:rPr lang="en-US" sz="2400">
                <a:solidFill>
                  <a:srgbClr val="273D4E"/>
                </a:solidFill>
                <a:latin typeface="Arial"/>
                <a:cs typeface="Arial"/>
              </a:rPr>
              <a:t>Infinite Loops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29" y="94521"/>
            <a:ext cx="737557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Terms </a:t>
            </a:r>
            <a:r>
              <a:rPr sz="2800"/>
              <a:t>to Know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218" y="1352550"/>
            <a:ext cx="5034915" cy="1856919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000" spc="-5" dirty="0">
                <a:solidFill>
                  <a:srgbClr val="101920"/>
                </a:solidFill>
                <a:latin typeface="Arial"/>
                <a:cs typeface="Arial"/>
              </a:rPr>
              <a:t>end of this Module you </a:t>
            </a:r>
            <a:r>
              <a:rPr lang="en-NZ" sz="2000" spc="-10" dirty="0">
                <a:solidFill>
                  <a:srgbClr val="101920"/>
                </a:solidFill>
                <a:latin typeface="Arial"/>
                <a:cs typeface="Arial"/>
              </a:rPr>
              <a:t>should</a:t>
            </a:r>
            <a:r>
              <a:rPr sz="2000" dirty="0">
                <a:solidFill>
                  <a:srgbClr val="101920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80"/>
              </a:spcBef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Understand and execute scripts that require</a:t>
            </a:r>
            <a:r>
              <a:rPr sz="2000" spc="55" dirty="0">
                <a:solidFill>
                  <a:srgbClr val="273D4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iteration</a:t>
            </a:r>
            <a:endParaRPr sz="20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810"/>
              </a:spcBef>
              <a:buClr>
                <a:srgbClr val="101920"/>
              </a:buClr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solidFill>
                  <a:srgbClr val="273D4E"/>
                </a:solidFill>
                <a:latin typeface="Arial"/>
                <a:cs typeface="Arial"/>
              </a:rPr>
              <a:t>Write </a:t>
            </a:r>
            <a:r>
              <a:rPr sz="2000" spc="-5" dirty="0">
                <a:solidFill>
                  <a:srgbClr val="273D4E"/>
                </a:solidFill>
                <a:latin typeface="Arial"/>
                <a:cs typeface="Arial"/>
              </a:rPr>
              <a:t>scripts that iterate </a:t>
            </a:r>
            <a:r>
              <a:rPr sz="2000" spc="-5">
                <a:solidFill>
                  <a:srgbClr val="273D4E"/>
                </a:solidFill>
                <a:latin typeface="Arial"/>
                <a:cs typeface="Arial"/>
              </a:rPr>
              <a:t>through</a:t>
            </a:r>
            <a:r>
              <a:rPr sz="2000" spc="40">
                <a:solidFill>
                  <a:srgbClr val="273D4E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273D4E"/>
                </a:solidFill>
                <a:latin typeface="Arial"/>
                <a:cs typeface="Arial"/>
              </a:rPr>
              <a:t>content</a:t>
            </a:r>
            <a:r>
              <a:rPr lang="en-AU" sz="2000" spc="-5">
                <a:solidFill>
                  <a:srgbClr val="273D4E"/>
                </a:solidFill>
                <a:latin typeface="Arial"/>
                <a:cs typeface="Arial"/>
              </a:rPr>
              <a:t> using a range of loop structures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537" y="163793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Learning</a:t>
            </a:r>
            <a:r>
              <a:rPr sz="1800" spc="-50" dirty="0"/>
              <a:t> </a:t>
            </a:r>
            <a:r>
              <a:rPr sz="1800" spc="-5" dirty="0"/>
              <a:t>Objectives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49F1537B-F8D8-4989-AD31-A2D7886D6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38" y="1068998"/>
            <a:ext cx="2384463" cy="3874753"/>
          </a:xfrm>
          <a:prstGeom prst="rect">
            <a:avLst/>
          </a:prstGeom>
        </p:spPr>
      </p:pic>
      <p:pic>
        <p:nvPicPr>
          <p:cNvPr id="7" name="Picture 6" descr="A picture containing keyboard&#10;&#10;Description automatically generated">
            <a:extLst>
              <a:ext uri="{FF2B5EF4-FFF2-40B4-BE49-F238E27FC236}">
                <a16:creationId xmlns:a16="http://schemas.microsoft.com/office/drawing/2014/main" id="{9B055500-6CF7-4C50-BDAB-7DEDEB7B6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79" y="2317049"/>
            <a:ext cx="5046033" cy="26267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D42447-4865-4E75-823D-0C1B25489FEC}"/>
              </a:ext>
            </a:extLst>
          </p:cNvPr>
          <p:cNvSpPr txBox="1"/>
          <p:nvPr/>
        </p:nvSpPr>
        <p:spPr>
          <a:xfrm>
            <a:off x="316338" y="709191"/>
            <a:ext cx="239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foldernames.txt (input)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BD792-D9B0-4C41-9439-4C67E64669B8}"/>
              </a:ext>
            </a:extLst>
          </p:cNvPr>
          <p:cNvSpPr txBox="1"/>
          <p:nvPr/>
        </p:nvSpPr>
        <p:spPr>
          <a:xfrm>
            <a:off x="5407213" y="1947717"/>
            <a:ext cx="17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ws5c.sh (output)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63D53A8-D104-4A4B-99ED-86B85D0C9ADA}"/>
              </a:ext>
            </a:extLst>
          </p:cNvPr>
          <p:cNvSpPr/>
          <p:nvPr/>
        </p:nvSpPr>
        <p:spPr>
          <a:xfrm>
            <a:off x="2914650" y="2933700"/>
            <a:ext cx="609600" cy="12001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48714-462E-44D8-A64F-13B02C0193E5}"/>
              </a:ext>
            </a:extLst>
          </p:cNvPr>
          <p:cNvSpPr/>
          <p:nvPr/>
        </p:nvSpPr>
        <p:spPr>
          <a:xfrm>
            <a:off x="5990663" y="2373406"/>
            <a:ext cx="389965" cy="14791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583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7CC5965-7097-4A32-B87C-DA128FF6DD04}"/>
              </a:ext>
            </a:extLst>
          </p:cNvPr>
          <p:cNvGrpSpPr/>
          <p:nvPr/>
        </p:nvGrpSpPr>
        <p:grpSpPr>
          <a:xfrm>
            <a:off x="500928" y="1061596"/>
            <a:ext cx="6779609" cy="3474720"/>
            <a:chOff x="953163" y="1089660"/>
            <a:chExt cx="6779609" cy="347472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343B119F-941D-44A0-B4D9-E7922EC75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163" y="1089660"/>
              <a:ext cx="2978757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9AB2AA-0700-4DE9-A281-01FC9388F484}"/>
                </a:ext>
              </a:extLst>
            </p:cNvPr>
            <p:cNvSpPr txBox="1"/>
            <p:nvPr/>
          </p:nvSpPr>
          <p:spPr>
            <a:xfrm>
              <a:off x="3755132" y="1784962"/>
              <a:ext cx="39776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spc="-5">
                  <a:solidFill>
                    <a:srgbClr val="101920"/>
                  </a:solidFill>
                  <a:cs typeface="Arial"/>
                </a:rPr>
                <a:t>For Loops</a:t>
              </a:r>
              <a:endParaRPr lang="en-AU" sz="3600"/>
            </a:p>
          </p:txBody>
        </p:sp>
      </p:grp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FAA930B-3B10-45C8-BDA3-ED0781B82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38" b="11729"/>
          <a:stretch/>
        </p:blipFill>
        <p:spPr>
          <a:xfrm>
            <a:off x="2662473" y="1797787"/>
            <a:ext cx="640424" cy="5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537" y="1218884"/>
            <a:ext cx="4071262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b="1" spc="-5" dirty="0">
                <a:solidFill>
                  <a:srgbClr val="0070C0"/>
                </a:solidFill>
                <a:latin typeface="Arial"/>
                <a:cs typeface="Arial"/>
              </a:rPr>
              <a:t>for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is a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shell keyword used to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control iteration</a:t>
            </a:r>
            <a:endParaRPr lang="en-AU" sz="2200" spc="-5">
              <a:solidFill>
                <a:srgbClr val="101920"/>
              </a:solidFill>
              <a:latin typeface="Arial"/>
              <a:cs typeface="Arial"/>
            </a:endParaRPr>
          </a:p>
          <a:p>
            <a:pPr marL="298450" indent="-285750">
              <a:spcAft>
                <a:spcPts val="1200"/>
              </a:spcAft>
              <a:buFontTx/>
              <a:buChar char="•"/>
              <a:tabLst>
                <a:tab pos="297815" algn="l"/>
                <a:tab pos="298450" algn="l"/>
              </a:tabLst>
            </a:pPr>
            <a:r>
              <a:rPr lang="en-US" sz="2200" spc="-5">
                <a:solidFill>
                  <a:srgbClr val="101920"/>
                </a:solidFill>
                <a:latin typeface="Arial"/>
                <a:cs typeface="Arial"/>
              </a:rPr>
              <a:t>Iteration allows one or more commands to be executed for each item within </a:t>
            </a:r>
            <a:r>
              <a:rPr lang="en-US" sz="2200">
                <a:solidFill>
                  <a:srgbClr val="101920"/>
                </a:solidFill>
                <a:latin typeface="Arial"/>
                <a:cs typeface="Arial"/>
              </a:rPr>
              <a:t>a list </a:t>
            </a:r>
            <a:r>
              <a:rPr lang="en-US" sz="2200" spc="-5">
                <a:solidFill>
                  <a:srgbClr val="101920"/>
                </a:solidFill>
                <a:latin typeface="Arial"/>
                <a:cs typeface="Arial"/>
              </a:rPr>
              <a:t>of</a:t>
            </a:r>
            <a:r>
              <a:rPr lang="en-US" sz="2200" spc="-2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lang="en-US" sz="2200" spc="-5">
                <a:solidFill>
                  <a:srgbClr val="101920"/>
                </a:solidFill>
                <a:latin typeface="Arial"/>
                <a:cs typeface="Arial"/>
              </a:rPr>
              <a:t>items</a:t>
            </a:r>
          </a:p>
          <a:p>
            <a:pPr marL="298450" indent="-285750">
              <a:spcAft>
                <a:spcPts val="1200"/>
              </a:spcAft>
              <a:buFontTx/>
              <a:buChar char="•"/>
              <a:tabLst>
                <a:tab pos="297815" algn="l"/>
                <a:tab pos="298450" algn="l"/>
              </a:tabLst>
            </a:pPr>
            <a:r>
              <a:rPr lang="en-US" sz="2200" spc="-5">
                <a:solidFill>
                  <a:srgbClr val="101920"/>
                </a:solidFill>
                <a:latin typeface="Arial"/>
                <a:cs typeface="Arial"/>
              </a:rPr>
              <a:t>These items may be contained within a </a:t>
            </a:r>
            <a:r>
              <a:rPr lang="en-US" sz="2200" i="1" spc="-5">
                <a:solidFill>
                  <a:srgbClr val="101920"/>
                </a:solidFill>
                <a:latin typeface="Arial"/>
                <a:cs typeface="Arial"/>
              </a:rPr>
              <a:t>variable</a:t>
            </a:r>
            <a:r>
              <a:rPr lang="en-US" sz="2200" spc="-5">
                <a:solidFill>
                  <a:srgbClr val="101920"/>
                </a:solidFill>
                <a:latin typeface="Arial"/>
                <a:cs typeface="Arial"/>
              </a:rPr>
              <a:t>, an </a:t>
            </a:r>
            <a:r>
              <a:rPr lang="en-US" sz="2200" i="1" spc="-5">
                <a:solidFill>
                  <a:srgbClr val="101920"/>
                </a:solidFill>
                <a:latin typeface="Arial"/>
                <a:cs typeface="Arial"/>
              </a:rPr>
              <a:t>array</a:t>
            </a:r>
            <a:r>
              <a:rPr lang="en-US" sz="2200" spc="-5">
                <a:solidFill>
                  <a:srgbClr val="101920"/>
                </a:solidFill>
                <a:latin typeface="Arial"/>
                <a:cs typeface="Arial"/>
              </a:rPr>
              <a:t> or an </a:t>
            </a:r>
            <a:r>
              <a:rPr lang="en-US" sz="2200" i="1" spc="-5">
                <a:solidFill>
                  <a:srgbClr val="101920"/>
                </a:solidFill>
                <a:latin typeface="Arial"/>
                <a:cs typeface="Arial"/>
              </a:rPr>
              <a:t>external file</a:t>
            </a:r>
            <a:endParaRPr lang="en-US" sz="2200" i="1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7447" y="129156"/>
            <a:ext cx="26373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for</a:t>
            </a:r>
            <a:r>
              <a:rPr sz="2800" spc="-70" dirty="0"/>
              <a:t> </a:t>
            </a:r>
            <a:r>
              <a:rPr sz="2800" spc="-5" dirty="0"/>
              <a:t>loops</a:t>
            </a:r>
            <a:endParaRPr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FB042-ED85-4DE7-B116-24577F12C14C}"/>
              </a:ext>
            </a:extLst>
          </p:cNvPr>
          <p:cNvSpPr txBox="1"/>
          <p:nvPr/>
        </p:nvSpPr>
        <p:spPr>
          <a:xfrm>
            <a:off x="5008417" y="2100924"/>
            <a:ext cx="38723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>
                <a:solidFill>
                  <a:srgbClr val="0070C0"/>
                </a:solidFill>
              </a:rPr>
              <a:t>for</a:t>
            </a:r>
            <a:r>
              <a:rPr lang="en-AU" sz="2400"/>
              <a:t> i </a:t>
            </a:r>
            <a:r>
              <a:rPr lang="en-AU" sz="2400">
                <a:solidFill>
                  <a:srgbClr val="0070C0"/>
                </a:solidFill>
              </a:rPr>
              <a:t>in</a:t>
            </a:r>
            <a:r>
              <a:rPr lang="en-AU" sz="2400"/>
              <a:t> </a:t>
            </a:r>
            <a:r>
              <a:rPr lang="en-AU" sz="2400">
                <a:solidFill>
                  <a:schemeClr val="accent6">
                    <a:lumMod val="75000"/>
                  </a:schemeClr>
                </a:solidFill>
              </a:rPr>
              <a:t>items_list</a:t>
            </a:r>
            <a:r>
              <a:rPr lang="en-AU" sz="2400"/>
              <a:t>; </a:t>
            </a:r>
            <a:r>
              <a:rPr lang="en-AU" sz="2400">
                <a:solidFill>
                  <a:srgbClr val="0070C0"/>
                </a:solidFill>
              </a:rPr>
              <a:t>do</a:t>
            </a:r>
          </a:p>
          <a:p>
            <a:r>
              <a:rPr lang="en-AU" sz="2400">
                <a:solidFill>
                  <a:srgbClr val="00B050"/>
                </a:solidFill>
              </a:rPr>
              <a:t>    </a:t>
            </a:r>
            <a:r>
              <a:rPr lang="en-AU" sz="2400" i="1">
                <a:solidFill>
                  <a:srgbClr val="00B050"/>
                </a:solidFill>
              </a:rPr>
              <a:t>command(s) to be executed</a:t>
            </a:r>
          </a:p>
          <a:p>
            <a:r>
              <a:rPr lang="en-AU" sz="2400" i="1">
                <a:solidFill>
                  <a:srgbClr val="00B050"/>
                </a:solidFill>
              </a:rPr>
              <a:t>    for each item</a:t>
            </a:r>
          </a:p>
          <a:p>
            <a:r>
              <a:rPr lang="en-AU" sz="2400">
                <a:solidFill>
                  <a:srgbClr val="0070C0"/>
                </a:solidFill>
              </a:rPr>
              <a:t>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A14D1-CCC4-457B-B9DB-679D54184A85}"/>
              </a:ext>
            </a:extLst>
          </p:cNvPr>
          <p:cNvSpPr txBox="1"/>
          <p:nvPr/>
        </p:nvSpPr>
        <p:spPr>
          <a:xfrm>
            <a:off x="5008417" y="1731592"/>
            <a:ext cx="289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FOR LOOP BASIC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664" y="947192"/>
            <a:ext cx="3323465" cy="3718326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1955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In a </a:t>
            </a:r>
            <a:r>
              <a:rPr sz="2200" spc="-5" dirty="0">
                <a:solidFill>
                  <a:srgbClr val="0070C0"/>
                </a:solidFill>
                <a:latin typeface="Arial"/>
                <a:cs typeface="Arial"/>
              </a:rPr>
              <a:t>for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loop,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read each item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list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from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left to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right</a:t>
            </a:r>
            <a:endParaRPr sz="2200">
              <a:latin typeface="Arial"/>
              <a:cs typeface="Arial"/>
            </a:endParaRPr>
          </a:p>
          <a:p>
            <a:pPr marL="298450" marR="939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If the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list is a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string of text, the items are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separated by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spaces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by</a:t>
            </a:r>
            <a:r>
              <a:rPr sz="2200" spc="-10" dirty="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default</a:t>
            </a:r>
            <a:endParaRPr sz="2200">
              <a:latin typeface="Arial"/>
              <a:cs typeface="Arial"/>
            </a:endParaRP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Each value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list is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assigned to the variable on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the left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one at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a 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155" y="129156"/>
            <a:ext cx="57615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/>
              <a:t>for</a:t>
            </a:r>
            <a:r>
              <a:rPr sz="2800" spc="-70"/>
              <a:t> </a:t>
            </a:r>
            <a:r>
              <a:rPr sz="2800" spc="-5"/>
              <a:t>loop</a:t>
            </a:r>
            <a:r>
              <a:rPr lang="en-AU" sz="2800" spc="-5"/>
              <a:t> example - array</a:t>
            </a:r>
            <a:endParaRPr sz="280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02092F-082C-4650-83E3-C771B1D6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8"/>
          <a:stretch/>
        </p:blipFill>
        <p:spPr>
          <a:xfrm>
            <a:off x="3664529" y="996420"/>
            <a:ext cx="5357692" cy="36428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026A4E-2B5D-40BF-8A55-609D0CD2E8D0}"/>
              </a:ext>
            </a:extLst>
          </p:cNvPr>
          <p:cNvSpPr/>
          <p:nvPr/>
        </p:nvSpPr>
        <p:spPr>
          <a:xfrm>
            <a:off x="7377544" y="3558590"/>
            <a:ext cx="303783" cy="16971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51874-BCD7-4487-A247-4D604FBE880D}"/>
              </a:ext>
            </a:extLst>
          </p:cNvPr>
          <p:cNvSpPr/>
          <p:nvPr/>
        </p:nvSpPr>
        <p:spPr>
          <a:xfrm>
            <a:off x="5567082" y="3560734"/>
            <a:ext cx="700258" cy="16757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105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928" y="929985"/>
            <a:ext cx="4980708" cy="3771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8450" marR="93345" indent="-285750">
              <a:lnSpc>
                <a:spcPct val="99500"/>
              </a:lnSpc>
              <a:spcBef>
                <a:spcPts val="110"/>
              </a:spcBef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The </a:t>
            </a:r>
            <a:r>
              <a:rPr sz="2200" b="1" spc="-5" dirty="0">
                <a:solidFill>
                  <a:srgbClr val="101920"/>
                </a:solidFill>
                <a:latin typeface="Arial"/>
                <a:cs typeface="Arial"/>
              </a:rPr>
              <a:t>Internal Field Separator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 (IFS) variable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is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used by  the system to tell where one item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in a list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ends and the  next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one</a:t>
            </a:r>
            <a:r>
              <a:rPr sz="2200" spc="-1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starts</a:t>
            </a:r>
            <a:endParaRPr sz="22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spcBef>
                <a:spcPts val="1475"/>
              </a:spcBef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By default, this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is a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space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so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that structures such as </a:t>
            </a:r>
            <a:r>
              <a:rPr sz="2200" i="1" spc="-5">
                <a:solidFill>
                  <a:srgbClr val="101920"/>
                </a:solidFill>
                <a:latin typeface="Arial"/>
                <a:cs typeface="Arial"/>
              </a:rPr>
              <a:t>for loops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will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count through each word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in </a:t>
            </a:r>
            <a:r>
              <a:rPr sz="2200">
                <a:solidFill>
                  <a:srgbClr val="101920"/>
                </a:solidFill>
                <a:latin typeface="Arial"/>
                <a:cs typeface="Arial"/>
              </a:rPr>
              <a:t>a</a:t>
            </a:r>
            <a:r>
              <a:rPr sz="2200" spc="-2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>
                <a:solidFill>
                  <a:srgbClr val="101920"/>
                </a:solidFill>
                <a:latin typeface="Arial"/>
                <a:cs typeface="Arial"/>
              </a:rPr>
              <a:t>list</a:t>
            </a:r>
            <a:endParaRPr sz="2200">
              <a:latin typeface="Arial"/>
              <a:cs typeface="Arial"/>
            </a:endParaRPr>
          </a:p>
          <a:p>
            <a:pPr marL="298450" marR="194945" indent="-285750">
              <a:lnSpc>
                <a:spcPct val="100000"/>
              </a:lnSpc>
              <a:spcBef>
                <a:spcPts val="1445"/>
              </a:spcBef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By setting this to something else,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we </a:t>
            </a:r>
            <a:r>
              <a:rPr sz="2200" spc="-5" dirty="0">
                <a:solidFill>
                  <a:srgbClr val="101920"/>
                </a:solidFill>
                <a:latin typeface="Arial"/>
                <a:cs typeface="Arial"/>
              </a:rPr>
              <a:t>can make </a:t>
            </a:r>
            <a:r>
              <a:rPr sz="2200" dirty="0">
                <a:solidFill>
                  <a:srgbClr val="101920"/>
                </a:solidFill>
                <a:latin typeface="Arial"/>
                <a:cs typeface="Arial"/>
              </a:rPr>
              <a:t>it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split each item </a:t>
            </a:r>
            <a:r>
              <a:rPr lang="en-AU" sz="2200">
                <a:solidFill>
                  <a:srgbClr val="101920"/>
                </a:solidFill>
                <a:latin typeface="Arial"/>
                <a:cs typeface="Arial"/>
              </a:rPr>
              <a:t>a </a:t>
            </a:r>
            <a:r>
              <a:rPr sz="2200">
                <a:solidFill>
                  <a:srgbClr val="101920"/>
                </a:solidFill>
                <a:latin typeface="Arial"/>
                <a:cs typeface="Arial"/>
              </a:rPr>
              <a:t>list 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in a different way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 e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.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g.</a:t>
            </a:r>
            <a:r>
              <a:rPr sz="2200" spc="-25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2200" spc="-5">
                <a:solidFill>
                  <a:srgbClr val="101920"/>
                </a:solidFill>
                <a:latin typeface="Arial"/>
                <a:cs typeface="Arial"/>
              </a:rPr>
              <a:t>newlines</a:t>
            </a:r>
            <a:r>
              <a:rPr lang="en-AU" sz="2200" spc="-5">
                <a:solidFill>
                  <a:srgbClr val="101920"/>
                </a:solidFill>
                <a:latin typeface="Arial"/>
                <a:cs typeface="Arial"/>
              </a:rPr>
              <a:t> (\n)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950" y="108375"/>
            <a:ext cx="23532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800" b="1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b="1" spc="-5">
                <a:solidFill>
                  <a:srgbClr val="FFFFFF"/>
                </a:solidFill>
                <a:latin typeface="Arial"/>
                <a:cs typeface="Arial"/>
              </a:rPr>
              <a:t>IFS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Brace 11">
            <a:extLst>
              <a:ext uri="{FF2B5EF4-FFF2-40B4-BE49-F238E27FC236}">
                <a16:creationId xmlns:a16="http://schemas.microsoft.com/office/drawing/2014/main" id="{6F336823-FA4A-4175-8A1C-99F563451225}"/>
              </a:ext>
            </a:extLst>
          </p:cNvPr>
          <p:cNvSpPr/>
          <p:nvPr/>
        </p:nvSpPr>
        <p:spPr>
          <a:xfrm>
            <a:off x="7252855" y="740013"/>
            <a:ext cx="249381" cy="24118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bject 3"/>
          <p:cNvSpPr txBox="1"/>
          <p:nvPr/>
        </p:nvSpPr>
        <p:spPr>
          <a:xfrm>
            <a:off x="133591" y="115088"/>
            <a:ext cx="75764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800" b="1" spc="-5">
                <a:solidFill>
                  <a:srgbClr val="FFFFFF"/>
                </a:solidFill>
                <a:latin typeface="Arial"/>
                <a:cs typeface="Arial"/>
              </a:rPr>
              <a:t>Change </a:t>
            </a:r>
            <a:r>
              <a:rPr sz="2800" b="1" spc="-5">
                <a:solidFill>
                  <a:srgbClr val="FFFFFF"/>
                </a:solidFill>
                <a:latin typeface="Arial"/>
                <a:cs typeface="Arial"/>
              </a:rPr>
              <a:t>IFS</a:t>
            </a:r>
            <a:r>
              <a:rPr lang="en-AU" sz="2800" b="1" spc="-5">
                <a:solidFill>
                  <a:srgbClr val="FFFFFF"/>
                </a:solidFill>
                <a:latin typeface="Arial"/>
                <a:cs typeface="Arial"/>
              </a:rPr>
              <a:t> value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B3F10C-5D47-49EC-849E-B413BAA8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0013"/>
            <a:ext cx="7033905" cy="4351533"/>
          </a:xfrm>
          <a:prstGeom prst="rect">
            <a:avLst/>
          </a:prstGeom>
        </p:spPr>
      </p:pic>
      <p:pic>
        <p:nvPicPr>
          <p:cNvPr id="8" name="Picture 7" descr="A close up of a computer&#10;&#10;Description automatically generated">
            <a:extLst>
              <a:ext uri="{FF2B5EF4-FFF2-40B4-BE49-F238E27FC236}">
                <a16:creationId xmlns:a16="http://schemas.microsoft.com/office/drawing/2014/main" id="{3F9ED600-98A4-45DF-AEAE-46CA4DE07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4" y="2556804"/>
            <a:ext cx="5133109" cy="941523"/>
          </a:xfrm>
          <a:prstGeom prst="rect">
            <a:avLst/>
          </a:prstGeom>
          <a:ln w="19050">
            <a:solidFill>
              <a:srgbClr val="92D05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F945E4-611F-4106-83F8-01C857516278}"/>
              </a:ext>
            </a:extLst>
          </p:cNvPr>
          <p:cNvSpPr txBox="1"/>
          <p:nvPr/>
        </p:nvSpPr>
        <p:spPr>
          <a:xfrm>
            <a:off x="8211277" y="3241028"/>
            <a:ext cx="9192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300">
                <a:solidFill>
                  <a:srgbClr val="FFFF00"/>
                </a:solidFill>
              </a:rPr>
              <a:t>datafile.txt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D363381-6769-4198-84CB-98A06125613F}"/>
              </a:ext>
            </a:extLst>
          </p:cNvPr>
          <p:cNvSpPr/>
          <p:nvPr/>
        </p:nvSpPr>
        <p:spPr>
          <a:xfrm>
            <a:off x="7252855" y="3508461"/>
            <a:ext cx="249381" cy="1583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D66B0-C4A7-4F7D-B1C7-790FE0E81AB8}"/>
              </a:ext>
            </a:extLst>
          </p:cNvPr>
          <p:cNvSpPr txBox="1"/>
          <p:nvPr/>
        </p:nvSpPr>
        <p:spPr>
          <a:xfrm>
            <a:off x="7539617" y="1761295"/>
            <a:ext cx="1188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shell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73A5B-CAFE-47DD-8985-6CFBE04EDEDC}"/>
              </a:ext>
            </a:extLst>
          </p:cNvPr>
          <p:cNvSpPr txBox="1"/>
          <p:nvPr/>
        </p:nvSpPr>
        <p:spPr>
          <a:xfrm>
            <a:off x="7539617" y="411027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7CC59-0477-4C75-AD19-B85C8BC74483}"/>
              </a:ext>
            </a:extLst>
          </p:cNvPr>
          <p:cNvSpPr/>
          <p:nvPr/>
        </p:nvSpPr>
        <p:spPr>
          <a:xfrm>
            <a:off x="3199992" y="3681845"/>
            <a:ext cx="248771" cy="16136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B40370-BA5B-4D00-9790-88B97A11B04A}"/>
              </a:ext>
            </a:extLst>
          </p:cNvPr>
          <p:cNvSpPr/>
          <p:nvPr/>
        </p:nvSpPr>
        <p:spPr>
          <a:xfrm>
            <a:off x="3199992" y="4867047"/>
            <a:ext cx="248771" cy="16136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8F727A-B2B8-4E10-BBF3-B8D51A84A2F3}"/>
              </a:ext>
            </a:extLst>
          </p:cNvPr>
          <p:cNvSpPr/>
          <p:nvPr/>
        </p:nvSpPr>
        <p:spPr>
          <a:xfrm>
            <a:off x="1727946" y="3704676"/>
            <a:ext cx="567139" cy="13853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FDE6F-C6A7-48AD-ABF5-1E86928A34DA}"/>
              </a:ext>
            </a:extLst>
          </p:cNvPr>
          <p:cNvSpPr/>
          <p:nvPr/>
        </p:nvSpPr>
        <p:spPr>
          <a:xfrm>
            <a:off x="1714498" y="4878462"/>
            <a:ext cx="575152" cy="13853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6436" y="1023773"/>
            <a:ext cx="3718673" cy="370293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sz="1900" spc="-5" dirty="0">
                <a:solidFill>
                  <a:srgbClr val="101920"/>
                </a:solidFill>
                <a:latin typeface="Arial"/>
                <a:cs typeface="Arial"/>
              </a:rPr>
              <a:t>For loops are also often used to iterate through the  contents of files </a:t>
            </a:r>
            <a:r>
              <a:rPr sz="1900" spc="-5">
                <a:solidFill>
                  <a:srgbClr val="101920"/>
                </a:solidFill>
                <a:latin typeface="Arial"/>
                <a:cs typeface="Arial"/>
              </a:rPr>
              <a:t>and</a:t>
            </a:r>
            <a:r>
              <a:rPr sz="1900" spc="-10">
                <a:solidFill>
                  <a:srgbClr val="101920"/>
                </a:solidFill>
                <a:latin typeface="Arial"/>
                <a:cs typeface="Arial"/>
              </a:rPr>
              <a:t> </a:t>
            </a:r>
            <a:r>
              <a:rPr sz="1900" spc="-5">
                <a:solidFill>
                  <a:srgbClr val="101920"/>
                </a:solidFill>
                <a:latin typeface="Arial"/>
                <a:cs typeface="Arial"/>
              </a:rPr>
              <a:t>directories</a:t>
            </a:r>
            <a:endParaRPr lang="en-AU" sz="1900" spc="-5">
              <a:solidFill>
                <a:srgbClr val="101920"/>
              </a:solidFill>
              <a:latin typeface="Arial"/>
              <a:cs typeface="Arial"/>
            </a:endParaRP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 sz="1900" spc="-5">
                <a:solidFill>
                  <a:srgbClr val="101920"/>
                </a:solidFill>
                <a:latin typeface="Arial"/>
                <a:cs typeface="Arial"/>
              </a:rPr>
              <a:t>If the </a:t>
            </a:r>
            <a:r>
              <a:rPr lang="en-AU" sz="1900" b="1" spc="-5">
                <a:solidFill>
                  <a:srgbClr val="101920"/>
                </a:solidFill>
                <a:latin typeface="Arial"/>
                <a:cs typeface="Arial"/>
              </a:rPr>
              <a:t>-d</a:t>
            </a:r>
            <a:r>
              <a:rPr lang="en-AU" sz="1900" spc="-5">
                <a:solidFill>
                  <a:srgbClr val="101920"/>
                </a:solidFill>
                <a:latin typeface="Arial"/>
                <a:cs typeface="Arial"/>
              </a:rPr>
              <a:t> test evaluates to true, then echo that the item is a </a:t>
            </a:r>
            <a:r>
              <a:rPr lang="en-AU" sz="1900" i="1" spc="-5">
                <a:solidFill>
                  <a:srgbClr val="101920"/>
                </a:solidFill>
                <a:latin typeface="Arial"/>
                <a:cs typeface="Arial"/>
              </a:rPr>
              <a:t>folder</a:t>
            </a: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 sz="1900" spc="-5">
                <a:solidFill>
                  <a:srgbClr val="101920"/>
                </a:solidFill>
                <a:latin typeface="Arial"/>
                <a:cs typeface="Arial"/>
              </a:rPr>
              <a:t>If the </a:t>
            </a:r>
            <a:r>
              <a:rPr lang="en-AU" sz="1900" b="1" spc="-5">
                <a:solidFill>
                  <a:srgbClr val="101920"/>
                </a:solidFill>
                <a:latin typeface="Arial"/>
                <a:cs typeface="Arial"/>
              </a:rPr>
              <a:t>-f</a:t>
            </a:r>
            <a:r>
              <a:rPr lang="en-AU" sz="1900" spc="-5">
                <a:solidFill>
                  <a:srgbClr val="101920"/>
                </a:solidFill>
                <a:latin typeface="Arial"/>
                <a:cs typeface="Arial"/>
              </a:rPr>
              <a:t> test evaluates to true, then echo that the item is a </a:t>
            </a:r>
            <a:r>
              <a:rPr lang="en-AU" sz="1900" i="1" spc="-5">
                <a:solidFill>
                  <a:srgbClr val="101920"/>
                </a:solidFill>
                <a:latin typeface="Arial"/>
                <a:cs typeface="Arial"/>
              </a:rPr>
              <a:t>file</a:t>
            </a:r>
          </a:p>
          <a:p>
            <a:pPr marL="298450" marR="5080" indent="-285750">
              <a:spcAft>
                <a:spcPts val="1200"/>
              </a:spcAft>
              <a:buChar char="•"/>
              <a:tabLst>
                <a:tab pos="297815" algn="l"/>
                <a:tab pos="298450" algn="l"/>
              </a:tabLst>
            </a:pPr>
            <a:r>
              <a:rPr lang="en-AU" sz="1900" spc="-5">
                <a:solidFill>
                  <a:srgbClr val="101920"/>
                </a:solidFill>
                <a:latin typeface="Arial"/>
                <a:cs typeface="Arial"/>
              </a:rPr>
              <a:t>If neither the -d or the -f test evaluate true, echo that the item is of an indeterminate type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765" y="116728"/>
            <a:ext cx="57880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for </a:t>
            </a:r>
            <a:r>
              <a:rPr sz="2800" spc="-5"/>
              <a:t>loops </a:t>
            </a:r>
            <a:r>
              <a:rPr lang="en-AU" sz="2800" spc="-5"/>
              <a:t>with files</a:t>
            </a:r>
            <a:r>
              <a:rPr sz="2800" spc="-45"/>
              <a:t> </a:t>
            </a:r>
            <a:r>
              <a:rPr sz="2800" spc="-5" dirty="0"/>
              <a:t>directories</a:t>
            </a:r>
            <a:endParaRPr sz="280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F2FFE2-250A-4694-9A7E-EFEF4A89B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6"/>
          <a:stretch/>
        </p:blipFill>
        <p:spPr>
          <a:xfrm>
            <a:off x="241482" y="838016"/>
            <a:ext cx="4635066" cy="40768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220063-40A2-46AC-B38E-073316CC8B49}"/>
              </a:ext>
            </a:extLst>
          </p:cNvPr>
          <p:cNvSpPr/>
          <p:nvPr/>
        </p:nvSpPr>
        <p:spPr>
          <a:xfrm>
            <a:off x="3595863" y="3429641"/>
            <a:ext cx="83535" cy="18293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A7839-9B84-4885-A1EC-9F7AA056D559}"/>
              </a:ext>
            </a:extLst>
          </p:cNvPr>
          <p:cNvSpPr/>
          <p:nvPr/>
        </p:nvSpPr>
        <p:spPr>
          <a:xfrm>
            <a:off x="1922923" y="3472013"/>
            <a:ext cx="674782" cy="13853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AU" sz="900" b="1">
                <a:solidFill>
                  <a:srgbClr val="3D90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~/CSI6203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B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996</Words>
  <Application>Microsoft Office PowerPoint</Application>
  <PresentationFormat>On-screen Show (16:9)</PresentationFormat>
  <Paragraphs>133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Office Theme</vt:lpstr>
      <vt:lpstr>Scripting Languages</vt:lpstr>
      <vt:lpstr>Contents</vt:lpstr>
      <vt:lpstr>Learning Objectives</vt:lpstr>
      <vt:lpstr>PowerPoint Presentation</vt:lpstr>
      <vt:lpstr>for loops</vt:lpstr>
      <vt:lpstr>for loop example - array</vt:lpstr>
      <vt:lpstr>PowerPoint Presentation</vt:lpstr>
      <vt:lpstr>PowerPoint Presentation</vt:lpstr>
      <vt:lpstr>for loops with files directories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loop example</vt:lpstr>
      <vt:lpstr>PowerPoint Presentation</vt:lpstr>
      <vt:lpstr>Until Loops</vt:lpstr>
      <vt:lpstr>Until Loop Example</vt:lpstr>
      <vt:lpstr>PowerPoint Presentation</vt:lpstr>
      <vt:lpstr>PowerPoint Presentation</vt:lpstr>
      <vt:lpstr>Break Example</vt:lpstr>
      <vt:lpstr>PowerPoint Presentation</vt:lpstr>
      <vt:lpstr>PowerPoint Presentation</vt:lpstr>
      <vt:lpstr>Nested loops</vt:lpstr>
      <vt:lpstr>PowerPoint Presentation</vt:lpstr>
      <vt:lpstr>Infinite Loops</vt:lpstr>
      <vt:lpstr>Infinite Loop Example</vt:lpstr>
      <vt:lpstr>References and Further Reading</vt:lpstr>
      <vt:lpstr>Terms to Know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CSP2101 Scripting Languages</dc:title>
  <dc:creator>Kennedy</dc:creator>
  <cp:lastModifiedBy>Vincent Brown</cp:lastModifiedBy>
  <cp:revision>82</cp:revision>
  <dcterms:created xsi:type="dcterms:W3CDTF">2019-12-13T01:14:12Z</dcterms:created>
  <dcterms:modified xsi:type="dcterms:W3CDTF">2021-11-11T02:08:43Z</dcterms:modified>
</cp:coreProperties>
</file>