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88" r:id="rId2"/>
    <p:sldMasterId id="2147483701" r:id="rId3"/>
  </p:sldMasterIdLst>
  <p:notesMasterIdLst>
    <p:notesMasterId r:id="rId52"/>
  </p:notesMasterIdLst>
  <p:sldIdLst>
    <p:sldId id="256" r:id="rId4"/>
    <p:sldId id="257" r:id="rId5"/>
    <p:sldId id="258" r:id="rId6"/>
    <p:sldId id="450" r:id="rId7"/>
    <p:sldId id="260" r:id="rId8"/>
    <p:sldId id="261" r:id="rId9"/>
    <p:sldId id="451" r:id="rId10"/>
    <p:sldId id="262" r:id="rId11"/>
    <p:sldId id="454" r:id="rId12"/>
    <p:sldId id="263" r:id="rId13"/>
    <p:sldId id="457" r:id="rId14"/>
    <p:sldId id="472" r:id="rId15"/>
    <p:sldId id="265" r:id="rId16"/>
    <p:sldId id="458" r:id="rId17"/>
    <p:sldId id="459" r:id="rId18"/>
    <p:sldId id="266" r:id="rId19"/>
    <p:sldId id="460" r:id="rId20"/>
    <p:sldId id="268" r:id="rId21"/>
    <p:sldId id="270" r:id="rId22"/>
    <p:sldId id="461" r:id="rId23"/>
    <p:sldId id="462" r:id="rId24"/>
    <p:sldId id="473" r:id="rId25"/>
    <p:sldId id="271" r:id="rId26"/>
    <p:sldId id="463" r:id="rId27"/>
    <p:sldId id="464" r:id="rId28"/>
    <p:sldId id="465" r:id="rId29"/>
    <p:sldId id="474" r:id="rId30"/>
    <p:sldId id="273" r:id="rId31"/>
    <p:sldId id="274" r:id="rId32"/>
    <p:sldId id="275" r:id="rId33"/>
    <p:sldId id="276" r:id="rId34"/>
    <p:sldId id="277" r:id="rId35"/>
    <p:sldId id="278" r:id="rId36"/>
    <p:sldId id="475" r:id="rId37"/>
    <p:sldId id="280" r:id="rId38"/>
    <p:sldId id="281" r:id="rId39"/>
    <p:sldId id="284" r:id="rId40"/>
    <p:sldId id="452" r:id="rId41"/>
    <p:sldId id="467" r:id="rId42"/>
    <p:sldId id="468" r:id="rId43"/>
    <p:sldId id="466" r:id="rId44"/>
    <p:sldId id="283" r:id="rId45"/>
    <p:sldId id="469" r:id="rId46"/>
    <p:sldId id="470" r:id="rId47"/>
    <p:sldId id="455" r:id="rId48"/>
    <p:sldId id="471" r:id="rId49"/>
    <p:sldId id="290" r:id="rId50"/>
    <p:sldId id="29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D48E69"/>
    <a:srgbClr val="7B6D6B"/>
    <a:srgbClr val="10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CD76D-6D6A-4179-A518-893995707F09}" v="1" dt="2022-03-29T10:38:04.5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20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6/11/relationships/changesInfo" Target="changesInfos/changesInfo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Craig CAMERONKEIL" userId="d679e116-af65-4236-9e2f-0c609b0d7203" providerId="ADAL" clId="{8C2CD76D-6D6A-4179-A518-893995707F09}"/>
    <pc:docChg chg="modNotesMaster">
      <pc:chgData name="Drew Craig CAMERONKEIL" userId="d679e116-af65-4236-9e2f-0c609b0d7203" providerId="ADAL" clId="{8C2CD76D-6D6A-4179-A518-893995707F09}" dt="2022-03-29T10:38:04.550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35D66-21CE-4C6D-B152-A48C849298E9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A8CD2-359F-4A2F-A4A1-5362013CD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65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A8CD2-359F-4A2F-A4A1-5362013CDA52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08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86680" y="669946"/>
            <a:ext cx="8570645" cy="76124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00000"/>
              </a:lnSpc>
              <a:spcAft>
                <a:spcPts val="338"/>
              </a:spcAft>
              <a:defRPr sz="24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A without sub heading: Click to add heading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2320" y="0"/>
            <a:ext cx="2011680" cy="6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4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83"/>
            <a:endParaRPr lang="en-US" sz="11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13703" y="3511275"/>
            <a:ext cx="4483904" cy="1348199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A: Click to add heading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6368" y="133165"/>
            <a:ext cx="2025592" cy="6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1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670422"/>
            <a:ext cx="9144000" cy="760768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400" dirty="0">
              <a:solidFill>
                <a:srgbClr val="10192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6679" y="669947"/>
            <a:ext cx="8570645" cy="505396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 with sub heading: Click to add heading</a:t>
            </a:r>
          </a:p>
        </p:txBody>
      </p:sp>
      <p:sp>
        <p:nvSpPr>
          <p:cNvPr id="5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431190"/>
            <a:ext cx="9144000" cy="3712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68580" tIns="34290" rIns="68580" bIns="34290"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86679" y="1077375"/>
            <a:ext cx="8570645" cy="299311"/>
          </a:xfrm>
          <a:prstGeom prst="rect">
            <a:avLst/>
          </a:prstGeom>
        </p:spPr>
        <p:txBody>
          <a:bodyPr lIns="68580" tIns="34290" rIns="68580" bIns="34290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6462" y="0"/>
            <a:ext cx="2017538" cy="6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ver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5067058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68580" tIns="34290" rIns="68580" bIns="34290" anchor="ctr">
            <a:normAutofit/>
          </a:bodyPr>
          <a:lstStyle>
            <a:lvl1pPr algn="ctr">
              <a:defRPr sz="1200" b="0" baseline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285951" y="2254510"/>
            <a:ext cx="3608239" cy="928217"/>
          </a:xfrm>
          <a:prstGeom prst="rect">
            <a:avLst/>
          </a:prstGeom>
        </p:spPr>
        <p:txBody>
          <a:bodyPr lIns="68580" tIns="34290" rIns="68580" bIns="34290" anchor="b">
            <a:normAutofit/>
          </a:bodyPr>
          <a:lstStyle>
            <a:lvl1pPr algn="l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C:</a:t>
            </a:r>
            <a:br>
              <a:rPr lang="en-US" dirty="0"/>
            </a:br>
            <a:r>
              <a:rPr lang="en-US" dirty="0"/>
              <a:t>Click to add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86458" y="3219451"/>
            <a:ext cx="3607831" cy="64611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040" y="139215"/>
            <a:ext cx="2017538" cy="6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8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98" y="889907"/>
            <a:ext cx="6198340" cy="374281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0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400" dirty="0">
              <a:solidFill>
                <a:srgbClr val="009878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45798" y="-2380"/>
            <a:ext cx="7886700" cy="67232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22055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99" y="889907"/>
            <a:ext cx="3886200" cy="374281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9960" y="889907"/>
            <a:ext cx="3886200" cy="374281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0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400" dirty="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162501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 +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51302" y="889907"/>
            <a:ext cx="3886200" cy="374281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0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400" dirty="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right. Click to add title.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852689" y="889399"/>
            <a:ext cx="3886200" cy="3743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68580" tIns="34290" rIns="68580" bIns="34290"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40852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 +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51302" y="889399"/>
            <a:ext cx="3886200" cy="3743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68580" tIns="34290" rIns="68580" bIns="34290"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52689" y="889907"/>
            <a:ext cx="3886200" cy="374281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0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400" dirty="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left. Click to add title.</a:t>
            </a:r>
          </a:p>
        </p:txBody>
      </p:sp>
    </p:spTree>
    <p:extLst>
      <p:ext uri="{BB962C8B-B14F-4D97-AF65-F5344CB8AC3E}">
        <p14:creationId xmlns:p14="http://schemas.microsoft.com/office/powerpoint/2010/main" val="1273247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83"/>
            <a:endParaRPr lang="en-US" sz="11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0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74665"/>
            <a:ext cx="7886700" cy="99417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cover: 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655803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240" y="810974"/>
            <a:ext cx="848360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865" y="1585659"/>
            <a:ext cx="8363584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5840" y="4696731"/>
            <a:ext cx="330834" cy="26951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240" y="853301"/>
            <a:ext cx="8483600" cy="45902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625840" y="4696731"/>
            <a:ext cx="330834" cy="26951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6680" y="669948"/>
            <a:ext cx="8570645" cy="505396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>
              <a:lnSpc>
                <a:spcPct val="100000"/>
              </a:lnSpc>
              <a:spcAft>
                <a:spcPts val="338"/>
              </a:spcAft>
              <a:defRPr sz="16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</a:t>
            </a:r>
            <a:r>
              <a:rPr lang="en-US"/>
              <a:t>A with sub </a:t>
            </a:r>
            <a:r>
              <a:rPr lang="en-US" dirty="0"/>
              <a:t>heading: Click to add heading</a:t>
            </a:r>
          </a:p>
        </p:txBody>
      </p:sp>
      <p:sp>
        <p:nvSpPr>
          <p:cNvPr id="5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431192"/>
            <a:ext cx="9144000" cy="3712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9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86680" y="1131881"/>
            <a:ext cx="8570645" cy="29931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2320" y="0"/>
            <a:ext cx="2011680" cy="6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63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625840" y="4696731"/>
            <a:ext cx="330834" cy="26951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240" y="831671"/>
            <a:ext cx="8483600" cy="40822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710055"/>
            <a:ext cx="39776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710055"/>
            <a:ext cx="39776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625840" y="4696731"/>
            <a:ext cx="330834" cy="26951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70424"/>
            <a:ext cx="9144000" cy="760768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86680" y="669946"/>
            <a:ext cx="8570645" cy="76124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338"/>
              </a:spcAft>
              <a:defRPr sz="24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A without sub heading: Click to add heading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0"/>
            <a:ext cx="2011680" cy="668001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70424"/>
            <a:ext cx="9144000" cy="760768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/>
            <a:endParaRPr lang="en-US" altLang="en-US" sz="1000" dirty="0">
              <a:solidFill>
                <a:srgbClr val="10192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2320" y="0"/>
            <a:ext cx="2011680" cy="6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95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over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70424"/>
            <a:ext cx="9144000" cy="760768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6680" y="669948"/>
            <a:ext cx="8570645" cy="5053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338"/>
              </a:spcAft>
              <a:defRPr sz="16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</a:t>
            </a:r>
            <a:r>
              <a:rPr lang="en-US"/>
              <a:t>A with sub </a:t>
            </a:r>
            <a:r>
              <a:rPr lang="en-US" dirty="0"/>
              <a:t>heading: Click to add heading</a:t>
            </a:r>
          </a:p>
        </p:txBody>
      </p:sp>
      <p:sp>
        <p:nvSpPr>
          <p:cNvPr id="5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431192"/>
            <a:ext cx="9144000" cy="3712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86680" y="1131881"/>
            <a:ext cx="8570645" cy="2993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0"/>
            <a:ext cx="2011680" cy="668001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70424"/>
            <a:ext cx="9144000" cy="760768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/>
            <a:endParaRPr lang="en-US" altLang="en-US" sz="1000" dirty="0">
              <a:solidFill>
                <a:srgbClr val="10192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2320" y="0"/>
            <a:ext cx="2011680" cy="6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35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over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5067058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 baseline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285952" y="2254512"/>
            <a:ext cx="3608239" cy="9282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Aft>
                <a:spcPts val="338"/>
              </a:spcAft>
              <a:defRPr sz="1600" b="1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B:</a:t>
            </a:r>
            <a:br>
              <a:rPr lang="en-US" dirty="0"/>
            </a:br>
            <a:r>
              <a:rPr lang="en-US" dirty="0"/>
              <a:t>Click to add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86459" y="3219451"/>
            <a:ext cx="3607831" cy="6461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0"/>
            <a:ext cx="2011680" cy="668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2320" y="0"/>
            <a:ext cx="2011680" cy="6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29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98" y="889907"/>
            <a:ext cx="6198340" cy="37428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13" descr="ECU_AUS_logo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1" y="3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45798" y="-2380"/>
            <a:ext cx="7886700" cy="6723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1 column text only slide. Click to add title.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14" name="Picture 13" descr="ECU_AUS_logo_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-1" y="3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/>
            <a:endParaRPr lang="en-US" altLang="en-US" sz="1000" dirty="0">
              <a:solidFill>
                <a:srgbClr val="101920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892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99" y="889907"/>
            <a:ext cx="3886200" cy="37428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9960" y="889907"/>
            <a:ext cx="3886200" cy="37428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-1" y="3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 text only slide. Click to add title.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16" name="Picture 13" descr="ECU_AUS_logo_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423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text +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51302" y="889907"/>
            <a:ext cx="3886200" cy="37428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" y="2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column: text with image on right. Click to add title.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852689" y="889399"/>
            <a:ext cx="3886200" cy="3743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16" name="Picture 13" descr="ECU_AUS_logo_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2" y="2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/>
            <a:endParaRPr lang="en-US" altLang="en-US" sz="1000" dirty="0">
              <a:solidFill>
                <a:srgbClr val="101920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838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text +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51302" y="889399"/>
            <a:ext cx="3886200" cy="3743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52689" y="889907"/>
            <a:ext cx="3886200" cy="37428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" y="2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column: text with image on left. Click to add title.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17" name="Picture 13" descr="ECU_AUS_logo_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2" y="2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/>
            <a:endParaRPr lang="en-US" altLang="en-US" sz="1000" dirty="0">
              <a:solidFill>
                <a:srgbClr val="101920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780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74666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cover: click to add heading</a:t>
            </a:r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8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" name="Picture 13" descr="ECU_AUS_logo_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5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5067058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900" b="0" baseline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285952" y="2254512"/>
            <a:ext cx="3608239" cy="928217"/>
          </a:xfrm>
          <a:prstGeom prst="rect">
            <a:avLst/>
          </a:prstGeom>
        </p:spPr>
        <p:txBody>
          <a:bodyPr lIns="68580" tIns="34290" rIns="68580" bIns="34290" anchor="b">
            <a:normAutofit/>
          </a:bodyPr>
          <a:lstStyle>
            <a:lvl1pPr algn="l">
              <a:lnSpc>
                <a:spcPct val="100000"/>
              </a:lnSpc>
              <a:spcAft>
                <a:spcPts val="338"/>
              </a:spcAft>
              <a:defRPr sz="1600" b="1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B:</a:t>
            </a:r>
            <a:br>
              <a:rPr lang="en-US" dirty="0"/>
            </a:br>
            <a:r>
              <a:rPr lang="en-US" dirty="0"/>
              <a:t>Click to add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86459" y="3219451"/>
            <a:ext cx="3607831" cy="64611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2320" y="0"/>
            <a:ext cx="2011680" cy="6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30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199" y="671274"/>
            <a:ext cx="8483600" cy="677108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565" y="1420559"/>
            <a:ext cx="8363584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5840" y="4696731"/>
            <a:ext cx="330834" cy="26951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199" y="671274"/>
            <a:ext cx="8483600" cy="677108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625840" y="4696731"/>
            <a:ext cx="330834" cy="26951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199" y="671274"/>
            <a:ext cx="8483600" cy="677108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625840" y="4696731"/>
            <a:ext cx="330834" cy="26951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68574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13703" y="3511277"/>
            <a:ext cx="4483904" cy="1348199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A: Click to add heading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6368" y="133166"/>
            <a:ext cx="2025592" cy="6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383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70422"/>
            <a:ext cx="9144000" cy="760768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4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400" dirty="0">
              <a:solidFill>
                <a:srgbClr val="10192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86681" y="669946"/>
            <a:ext cx="8570645" cy="76124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 without sub heading: Click to add heading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431190"/>
            <a:ext cx="9144000" cy="371231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6462" y="0"/>
            <a:ext cx="2017538" cy="6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76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670422"/>
            <a:ext cx="9144000" cy="760768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4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400" dirty="0">
              <a:solidFill>
                <a:srgbClr val="10192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6681" y="669948"/>
            <a:ext cx="8570645" cy="505396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 with sub heading: Click to add heading</a:t>
            </a:r>
          </a:p>
        </p:txBody>
      </p:sp>
      <p:sp>
        <p:nvSpPr>
          <p:cNvPr id="5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431190"/>
            <a:ext cx="9144000" cy="371231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86681" y="1077377"/>
            <a:ext cx="8570645" cy="299311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6462" y="0"/>
            <a:ext cx="2017538" cy="6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847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5067058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 baseline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285953" y="2254512"/>
            <a:ext cx="3608239" cy="9282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C:</a:t>
            </a:r>
            <a:br>
              <a:rPr lang="en-US" dirty="0"/>
            </a:br>
            <a:r>
              <a:rPr lang="en-US" dirty="0"/>
              <a:t>Click to add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86460" y="3219452"/>
            <a:ext cx="3607831" cy="64611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040" y="139215"/>
            <a:ext cx="2017538" cy="6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7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98" y="889907"/>
            <a:ext cx="6198340" cy="3742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2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4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400" dirty="0">
              <a:solidFill>
                <a:srgbClr val="009878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45798" y="-2380"/>
            <a:ext cx="7886700" cy="672327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34999029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99" y="889907"/>
            <a:ext cx="3886200" cy="3742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9960" y="889907"/>
            <a:ext cx="3886200" cy="3742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2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4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400" dirty="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16415591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51302" y="889907"/>
            <a:ext cx="3886200" cy="3742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2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4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400" dirty="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right. Click to add title.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852689" y="889399"/>
            <a:ext cx="3886200" cy="3743324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4074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98" y="889907"/>
            <a:ext cx="6198340" cy="374281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" y="3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/>
            <a:endParaRPr lang="en-US" altLang="en-US" sz="1000" dirty="0">
              <a:solidFill>
                <a:srgbClr val="10192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45798" y="-2380"/>
            <a:ext cx="7886700" cy="67232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1 column text only slide. Click to add title.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7152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51302" y="889399"/>
            <a:ext cx="3886200" cy="3743324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52689" y="889907"/>
            <a:ext cx="3886200" cy="3742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2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4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400" dirty="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left. Click to add title.</a:t>
            </a:r>
          </a:p>
        </p:txBody>
      </p:sp>
    </p:spTree>
    <p:extLst>
      <p:ext uri="{BB962C8B-B14F-4D97-AF65-F5344CB8AC3E}">
        <p14:creationId xmlns:p14="http://schemas.microsoft.com/office/powerpoint/2010/main" val="15901348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68574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2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74666"/>
            <a:ext cx="7886700" cy="994172"/>
          </a:xfrm>
        </p:spPr>
        <p:txBody>
          <a:bodyPr>
            <a:normAutofit/>
          </a:bodyPr>
          <a:lstStyle>
            <a:lvl1pPr algn="ctr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cover: 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16141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99" y="889907"/>
            <a:ext cx="3886200" cy="374281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9960" y="889907"/>
            <a:ext cx="3886200" cy="374281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 text only slide. Click to add title.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5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51302" y="889907"/>
            <a:ext cx="3886200" cy="374281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2" y="2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/>
            <a:endParaRPr lang="en-US" altLang="en-US" sz="1000" dirty="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column: text with image on right. Click to add title.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852689" y="889399"/>
            <a:ext cx="3886200" cy="3743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9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84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51302" y="889399"/>
            <a:ext cx="3886200" cy="3743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9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52689" y="889907"/>
            <a:ext cx="3886200" cy="374281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2" y="2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/>
            <a:endParaRPr lang="en-US" altLang="en-US" sz="1000" dirty="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0"/>
            <a:ext cx="7886700" cy="67232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column: text with image on left. Click to add title.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19775"/>
            <a:ext cx="6544138" cy="123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544138" y="5019775"/>
            <a:ext cx="1688360" cy="123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232499" y="5019775"/>
            <a:ext cx="911502" cy="123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690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74666"/>
            <a:ext cx="7886700" cy="99417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2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cover: click to add heading</a:t>
            </a:r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1" y="-2380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80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ver Option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70422"/>
            <a:ext cx="9144000" cy="760768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400" dirty="0">
              <a:solidFill>
                <a:srgbClr val="10192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86679" y="669946"/>
            <a:ext cx="8570645" cy="761244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 without sub heading: Click to add heading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431190"/>
            <a:ext cx="9144000" cy="3712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68580" tIns="34290" rIns="68580" bIns="34290"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6462" y="0"/>
            <a:ext cx="2017538" cy="6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-12160" y="705030"/>
            <a:ext cx="9162510" cy="732594"/>
          </a:xfrm>
          <a:prstGeom prst="rect">
            <a:avLst/>
          </a:prstGeom>
          <a:solidFill>
            <a:srgbClr val="00987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en-US" altLang="en-US" sz="1000" kern="0" dirty="0">
              <a:solidFill>
                <a:srgbClr val="1019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8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28588" indent="-128588" algn="l" defTabSz="514350" rtl="0" eaLnBrk="1" latinLnBrk="0" hangingPunct="1">
        <a:lnSpc>
          <a:spcPct val="100000"/>
        </a:lnSpc>
        <a:spcBef>
          <a:spcPts val="563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385763" indent="-128588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642938" indent="-128588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1488" y="205383"/>
            <a:ext cx="5915025" cy="74562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71488" y="1026914"/>
            <a:ext cx="5915025" cy="24476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8510" y="705030"/>
            <a:ext cx="9162510" cy="732594"/>
          </a:xfrm>
          <a:prstGeom prst="rect">
            <a:avLst/>
          </a:prstGeom>
          <a:solidFill>
            <a:srgbClr val="00987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en-US" altLang="en-US" sz="1000" kern="0" dirty="0">
              <a:solidFill>
                <a:srgbClr val="1019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9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28588" indent="-128588" algn="l" defTabSz="514350" rtl="0" eaLnBrk="1" latinLnBrk="0" hangingPunct="1">
        <a:lnSpc>
          <a:spcPct val="100000"/>
        </a:lnSpc>
        <a:spcBef>
          <a:spcPts val="563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385763" indent="-128588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642938" indent="-128588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090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hf sldNum="0"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766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25" indent="-171442" algn="l" defTabSz="685766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07" indent="-171442" algn="l" defTabSz="685766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62200" y="2343150"/>
            <a:ext cx="424243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-5">
                <a:latin typeface="Arial"/>
                <a:cs typeface="Arial"/>
              </a:rPr>
              <a:t>Module</a:t>
            </a:r>
            <a:r>
              <a:rPr sz="3200" b="1" spc="-15">
                <a:latin typeface="Arial"/>
                <a:cs typeface="Arial"/>
              </a:rPr>
              <a:t> </a:t>
            </a:r>
            <a:r>
              <a:rPr lang="en-US" sz="3200" b="1">
                <a:latin typeface="Arial"/>
                <a:cs typeface="Arial"/>
              </a:rPr>
              <a:t>5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z="2400" spc="-5" dirty="0">
                <a:latin typeface="Arial"/>
                <a:cs typeface="Arial"/>
              </a:rPr>
              <a:t>Regular Expressions, Redirection, Piping and Grep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822899"/>
            <a:ext cx="7315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>
                <a:solidFill>
                  <a:srgbClr val="FFFFFF"/>
                </a:solidFill>
                <a:latin typeface="Arial"/>
                <a:cs typeface="Arial"/>
              </a:rPr>
              <a:t>Scripting</a:t>
            </a:r>
            <a:r>
              <a:rPr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Languages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828712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S</a:t>
            </a:r>
            <a:r>
              <a:rPr lang="en-AU" sz="2800" dirty="0"/>
              <a:t>ample Data Set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86680" y="1532043"/>
            <a:ext cx="8509634" cy="110094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AU" spc="-5" dirty="0">
                <a:latin typeface="Arial"/>
                <a:cs typeface="Arial"/>
              </a:rPr>
              <a:t>The following grep and </a:t>
            </a:r>
            <a:r>
              <a:rPr lang="en-AU" spc="-5">
                <a:latin typeface="Arial"/>
                <a:cs typeface="Arial"/>
              </a:rPr>
              <a:t>regex</a:t>
            </a:r>
            <a:r>
              <a:rPr lang="en-AU" spc="-5" dirty="0">
                <a:latin typeface="Arial"/>
                <a:cs typeface="Arial"/>
              </a:rPr>
              <a:t> examples are based on an access log data set acquired from https://github.com/ocatak/apache-http-logs/blob/master/w3af.txt (06/07/2020)</a:t>
            </a:r>
          </a:p>
        </p:txBody>
      </p:sp>
      <p:pic>
        <p:nvPicPr>
          <p:cNvPr id="7" name="Picture 6" descr="A picture containing water, holding, people, large&#10;&#10;Description automatically generated">
            <a:extLst>
              <a:ext uri="{FF2B5EF4-FFF2-40B4-BE49-F238E27FC236}">
                <a16:creationId xmlns:a16="http://schemas.microsoft.com/office/drawing/2014/main" id="{305D09BD-DEA2-4699-8160-60CC9692D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6"/>
          <a:stretch/>
        </p:blipFill>
        <p:spPr>
          <a:xfrm>
            <a:off x="116994" y="2805199"/>
            <a:ext cx="8910011" cy="20885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Simple BRE matching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E10F31-B8A2-4EDF-8FD2-D106C60E68A7}"/>
              </a:ext>
            </a:extLst>
          </p:cNvPr>
          <p:cNvGrpSpPr/>
          <p:nvPr/>
        </p:nvGrpSpPr>
        <p:grpSpPr>
          <a:xfrm>
            <a:off x="383241" y="1560620"/>
            <a:ext cx="8659905" cy="3418776"/>
            <a:chOff x="383241" y="1560620"/>
            <a:chExt cx="8659905" cy="3418776"/>
          </a:xfrm>
        </p:grpSpPr>
        <p:pic>
          <p:nvPicPr>
            <p:cNvPr id="7" name="Picture 6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3E247D-9779-48E9-A2FF-FF2047FF8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599" y="1560620"/>
              <a:ext cx="6528547" cy="3418776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085592C-0103-4DDE-A6BB-5F8B9E87E626}"/>
                </a:ext>
              </a:extLst>
            </p:cNvPr>
            <p:cNvSpPr/>
            <p:nvPr/>
          </p:nvSpPr>
          <p:spPr>
            <a:xfrm>
              <a:off x="2985247" y="1929653"/>
              <a:ext cx="383241" cy="181535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522799-2807-4109-A95E-DF4B9DF5D685}"/>
                </a:ext>
              </a:extLst>
            </p:cNvPr>
            <p:cNvSpPr txBox="1"/>
            <p:nvPr/>
          </p:nvSpPr>
          <p:spPr>
            <a:xfrm>
              <a:off x="383241" y="1798775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70C0"/>
                  </a:solidFill>
                </a:rPr>
                <a:t>Command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1F5C9F-7A24-4B47-B0A3-8909529D23AE}"/>
                </a:ext>
              </a:extLst>
            </p:cNvPr>
            <p:cNvSpPr/>
            <p:nvPr/>
          </p:nvSpPr>
          <p:spPr>
            <a:xfrm flipH="1">
              <a:off x="3731216" y="1941977"/>
              <a:ext cx="45719" cy="5080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29C5BA-0A4A-4C8A-9DF6-3FF0A068010A}"/>
                </a:ext>
              </a:extLst>
            </p:cNvPr>
            <p:cNvSpPr txBox="1"/>
            <p:nvPr/>
          </p:nvSpPr>
          <p:spPr>
            <a:xfrm>
              <a:off x="383241" y="2203521"/>
              <a:ext cx="741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RegEx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832226-1779-4543-A80F-DF42CEBE5391}"/>
                </a:ext>
              </a:extLst>
            </p:cNvPr>
            <p:cNvSpPr/>
            <p:nvPr/>
          </p:nvSpPr>
          <p:spPr>
            <a:xfrm>
              <a:off x="3816731" y="1927409"/>
              <a:ext cx="1030933" cy="181535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E4F43-D2B0-439D-99F6-171AD55FA795}"/>
                </a:ext>
              </a:extLst>
            </p:cNvPr>
            <p:cNvSpPr txBox="1"/>
            <p:nvPr/>
          </p:nvSpPr>
          <p:spPr>
            <a:xfrm>
              <a:off x="383241" y="2608267"/>
              <a:ext cx="82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4">
                      <a:lumMod val="75000"/>
                    </a:schemeClr>
                  </a:solidFill>
                </a:rPr>
                <a:t>Source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098631A-1177-4113-87DD-2DCE21F4C72B}"/>
                </a:ext>
              </a:extLst>
            </p:cNvPr>
            <p:cNvCxnSpPr>
              <a:stCxn id="12" idx="0"/>
              <a:endCxn id="11" idx="0"/>
            </p:cNvCxnSpPr>
            <p:nvPr/>
          </p:nvCxnSpPr>
          <p:spPr>
            <a:xfrm rot="16200000" flipH="1">
              <a:off x="2002835" y="755621"/>
              <a:ext cx="130878" cy="2217187"/>
            </a:xfrm>
            <a:prstGeom prst="bentConnector3">
              <a:avLst>
                <a:gd name="adj1" fmla="val -241450"/>
              </a:avLst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EF258A2-24A2-4A7D-868C-82B2763567B2}"/>
                </a:ext>
              </a:extLst>
            </p:cNvPr>
            <p:cNvCxnSpPr>
              <a:stCxn id="14" idx="3"/>
              <a:endCxn id="13" idx="2"/>
            </p:cNvCxnSpPr>
            <p:nvPr/>
          </p:nvCxnSpPr>
          <p:spPr>
            <a:xfrm flipV="1">
              <a:off x="1124919" y="2111188"/>
              <a:ext cx="2464389" cy="276999"/>
            </a:xfrm>
            <a:prstGeom prst="bentConnector2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F59E9C3-A629-4C00-8875-86F39BD24328}"/>
                </a:ext>
              </a:extLst>
            </p:cNvPr>
            <p:cNvCxnSpPr>
              <a:stCxn id="16" idx="3"/>
              <a:endCxn id="15" idx="2"/>
            </p:cNvCxnSpPr>
            <p:nvPr/>
          </p:nvCxnSpPr>
          <p:spPr>
            <a:xfrm flipV="1">
              <a:off x="1207313" y="2108944"/>
              <a:ext cx="3124885" cy="683989"/>
            </a:xfrm>
            <a:prstGeom prst="bentConnector2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75D76EF6-C50F-4CD1-A801-205BC18A9886}"/>
                </a:ext>
              </a:extLst>
            </p:cNvPr>
            <p:cNvSpPr/>
            <p:nvPr/>
          </p:nvSpPr>
          <p:spPr>
            <a:xfrm>
              <a:off x="2299449" y="3106273"/>
              <a:ext cx="181536" cy="184897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1EAF96-5B57-4E62-9518-79B8A5E8BA29}"/>
                </a:ext>
              </a:extLst>
            </p:cNvPr>
            <p:cNvSpPr txBox="1"/>
            <p:nvPr/>
          </p:nvSpPr>
          <p:spPr>
            <a:xfrm>
              <a:off x="1416228" y="383913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Output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9AEDD4-3561-44FE-8151-7DF50A55A723}"/>
                </a:ext>
              </a:extLst>
            </p:cNvPr>
            <p:cNvSpPr/>
            <p:nvPr/>
          </p:nvSpPr>
          <p:spPr>
            <a:xfrm>
              <a:off x="4222375" y="2902747"/>
              <a:ext cx="674782" cy="13853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90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~/CSI6203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6EEB27-299F-46DC-B802-92184D0C9472}"/>
                </a:ext>
              </a:extLst>
            </p:cNvPr>
            <p:cNvSpPr/>
            <p:nvPr/>
          </p:nvSpPr>
          <p:spPr>
            <a:xfrm flipH="1">
              <a:off x="3397841" y="1941977"/>
              <a:ext cx="45719" cy="5080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D7CF1C-3BC4-42BE-B985-3DD4ACF89154}"/>
                </a:ext>
              </a:extLst>
            </p:cNvPr>
            <p:cNvSpPr/>
            <p:nvPr/>
          </p:nvSpPr>
          <p:spPr>
            <a:xfrm>
              <a:off x="3402108" y="1929653"/>
              <a:ext cx="374400" cy="181535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95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285776" y="1505349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b="1" spc="-5" dirty="0">
                  <a:solidFill>
                    <a:srgbClr val="101920"/>
                  </a:solidFill>
                  <a:cs typeface="Arial"/>
                </a:rPr>
                <a:t>Anchors and Wildcards</a:t>
              </a:r>
              <a:endParaRPr lang="en-AU" sz="3600" b="1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413703" y="2241540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4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28600" y="895350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Anchor characters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9624" y="1722344"/>
            <a:ext cx="5990665" cy="29867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4965" marR="508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Regex patterns can use special characters called </a:t>
            </a:r>
            <a:r>
              <a:rPr lang="en-AU" sz="2400" spc="-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nchor </a:t>
            </a:r>
            <a:r>
              <a:rPr lang="en-AU" sz="2400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oints to represent specific locations within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text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two most common anchor points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spcAft>
                <a:spcPts val="1200"/>
              </a:spcAft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The start of the line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</a:t>
            </a:r>
            <a:r>
              <a:rPr sz="2400" b="1" spc="-5" dirty="0">
                <a:latin typeface="Arial"/>
                <a:cs typeface="Arial"/>
              </a:rPr>
              <a:t>^</a:t>
            </a:r>
            <a:r>
              <a:rPr sz="2400" spc="-5" dirty="0">
                <a:latin typeface="Arial"/>
                <a:cs typeface="Arial"/>
              </a:rPr>
              <a:t>’</a:t>
            </a:r>
            <a:br>
              <a:rPr lang="en-AU" sz="2400" spc="-5" dirty="0">
                <a:latin typeface="Arial"/>
                <a:cs typeface="Arial"/>
              </a:rPr>
            </a:br>
            <a:r>
              <a:rPr lang="en-AU" sz="1600" spc="-5" dirty="0">
                <a:latin typeface="Arial"/>
                <a:cs typeface="Arial"/>
              </a:rPr>
              <a:t>(The </a:t>
            </a:r>
            <a:r>
              <a:rPr lang="en-AU" sz="1600" b="1" spc="-5" dirty="0">
                <a:latin typeface="Arial"/>
                <a:cs typeface="Arial"/>
              </a:rPr>
              <a:t>^</a:t>
            </a:r>
            <a:r>
              <a:rPr lang="en-AU" sz="1600" spc="-5" dirty="0">
                <a:latin typeface="Arial"/>
                <a:cs typeface="Arial"/>
              </a:rPr>
              <a:t> symbol is the </a:t>
            </a:r>
            <a:r>
              <a:rPr lang="en-AU" sz="1600" spc="-5" dirty="0">
                <a:solidFill>
                  <a:srgbClr val="0070C0"/>
                </a:solidFill>
                <a:latin typeface="Arial"/>
                <a:cs typeface="Arial"/>
              </a:rPr>
              <a:t>circum accent</a:t>
            </a:r>
            <a:r>
              <a:rPr lang="en-AU" sz="1600" spc="-5" dirty="0">
                <a:latin typeface="Arial"/>
                <a:cs typeface="Arial"/>
              </a:rPr>
              <a:t>, or </a:t>
            </a:r>
            <a:r>
              <a:rPr lang="en-AU" sz="1600" spc="-5" dirty="0">
                <a:solidFill>
                  <a:srgbClr val="0070C0"/>
                </a:solidFill>
                <a:latin typeface="Arial"/>
                <a:cs typeface="Arial"/>
              </a:rPr>
              <a:t>circum</a:t>
            </a:r>
            <a:r>
              <a:rPr lang="en-AU" sz="1600" spc="-5" dirty="0">
                <a:latin typeface="Arial"/>
                <a:cs typeface="Arial"/>
              </a:rPr>
              <a:t> for short)</a:t>
            </a:r>
            <a:endParaRPr sz="1600" dirty="0">
              <a:latin typeface="Arial"/>
              <a:cs typeface="Arial"/>
            </a:endParaRPr>
          </a:p>
          <a:p>
            <a:pPr marL="755650" lvl="1" indent="-285750">
              <a:spcAft>
                <a:spcPts val="1200"/>
              </a:spcAft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The end 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line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</a:t>
            </a:r>
            <a:r>
              <a:rPr sz="2400" b="1" dirty="0">
                <a:latin typeface="Arial"/>
                <a:cs typeface="Arial"/>
              </a:rPr>
              <a:t>$</a:t>
            </a:r>
            <a:r>
              <a:rPr sz="2400" dirty="0">
                <a:latin typeface="Arial"/>
                <a:cs typeface="Arial"/>
              </a:rPr>
              <a:t>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28600" y="864573"/>
            <a:ext cx="8001000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Start of line a</a:t>
            </a:r>
            <a:r>
              <a:rPr sz="2800" dirty="0"/>
              <a:t>nchor</a:t>
            </a:r>
            <a:r>
              <a:rPr lang="en-AU" sz="2800" dirty="0"/>
              <a:t> ^</a:t>
            </a:r>
            <a:endParaRPr sz="2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70C041-28B6-4C73-8A3D-8309494B3B76}"/>
              </a:ext>
            </a:extLst>
          </p:cNvPr>
          <p:cNvGrpSpPr/>
          <p:nvPr/>
        </p:nvGrpSpPr>
        <p:grpSpPr>
          <a:xfrm>
            <a:off x="228600" y="1615173"/>
            <a:ext cx="8827994" cy="3271100"/>
            <a:chOff x="228600" y="1615173"/>
            <a:chExt cx="8827994" cy="3271100"/>
          </a:xfrm>
        </p:grpSpPr>
        <p:pic>
          <p:nvPicPr>
            <p:cNvPr id="5" name="Picture 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AAF4C55E-A8C0-4DFF-81CC-7A22C5B4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241" y="1615173"/>
              <a:ext cx="6387353" cy="327109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BC2103-B4A7-4DF8-B402-42CD3E18C9E1}"/>
                </a:ext>
              </a:extLst>
            </p:cNvPr>
            <p:cNvSpPr/>
            <p:nvPr/>
          </p:nvSpPr>
          <p:spPr>
            <a:xfrm>
              <a:off x="3597088" y="1934976"/>
              <a:ext cx="114300" cy="181535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A260BE-1885-497A-B3F1-0DF31A6FF084}"/>
                </a:ext>
              </a:extLst>
            </p:cNvPr>
            <p:cNvSpPr txBox="1"/>
            <p:nvPr/>
          </p:nvSpPr>
          <p:spPr>
            <a:xfrm>
              <a:off x="228600" y="1837946"/>
              <a:ext cx="219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spc="-5" dirty="0">
                  <a:solidFill>
                    <a:srgbClr val="0070C0"/>
                  </a:solidFill>
                  <a:latin typeface="Arial"/>
                  <a:cs typeface="Arial"/>
                </a:rPr>
                <a:t>start of line (circum)</a:t>
              </a:r>
              <a:br>
                <a:rPr lang="en-AU" sz="1800" spc="-5" dirty="0">
                  <a:solidFill>
                    <a:srgbClr val="0070C0"/>
                  </a:solidFill>
                  <a:latin typeface="Arial"/>
                  <a:cs typeface="Arial"/>
                </a:rPr>
              </a:br>
              <a:r>
                <a:rPr lang="en-AU" sz="1800" spc="-5" dirty="0">
                  <a:solidFill>
                    <a:srgbClr val="0070C0"/>
                  </a:solidFill>
                  <a:latin typeface="Arial"/>
                  <a:cs typeface="Arial"/>
                </a:rPr>
                <a:t>anchor</a:t>
              </a:r>
              <a:endParaRPr lang="en-AU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97C84B8-86CA-4540-BF06-08E80E529D81}"/>
                </a:ext>
              </a:extLst>
            </p:cNvPr>
            <p:cNvCxnSpPr>
              <a:cxnSpLocks/>
              <a:stCxn id="7" idx="0"/>
              <a:endCxn id="6" idx="0"/>
            </p:cNvCxnSpPr>
            <p:nvPr/>
          </p:nvCxnSpPr>
          <p:spPr>
            <a:xfrm rot="16200000" flipH="1">
              <a:off x="2442093" y="722831"/>
              <a:ext cx="97030" cy="2327260"/>
            </a:xfrm>
            <a:prstGeom prst="bentConnector3">
              <a:avLst>
                <a:gd name="adj1" fmla="val -325679"/>
              </a:avLst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5B56B853-90B5-4A45-8B19-703AAABCFEA4}"/>
                </a:ext>
              </a:extLst>
            </p:cNvPr>
            <p:cNvSpPr/>
            <p:nvPr/>
          </p:nvSpPr>
          <p:spPr>
            <a:xfrm>
              <a:off x="2399840" y="3099319"/>
              <a:ext cx="181536" cy="17869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24777F-85A9-45BE-81BE-2C5B5144097B}"/>
                </a:ext>
              </a:extLst>
            </p:cNvPr>
            <p:cNvSpPr txBox="1"/>
            <p:nvPr/>
          </p:nvSpPr>
          <p:spPr>
            <a:xfrm>
              <a:off x="1455650" y="380813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Output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2CE7094-FDFF-4569-AB60-CA7D1D091245}"/>
                </a:ext>
              </a:extLst>
            </p:cNvPr>
            <p:cNvSpPr/>
            <p:nvPr/>
          </p:nvSpPr>
          <p:spPr>
            <a:xfrm>
              <a:off x="4343399" y="2929643"/>
              <a:ext cx="674782" cy="13853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90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~/CSI6203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43AE7E-3D7C-4EE3-A259-B2264D142E0A}"/>
                </a:ext>
              </a:extLst>
            </p:cNvPr>
            <p:cNvSpPr/>
            <p:nvPr/>
          </p:nvSpPr>
          <p:spPr>
            <a:xfrm flipH="1">
              <a:off x="4089991" y="1992777"/>
              <a:ext cx="45719" cy="5080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91911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28600" y="864573"/>
            <a:ext cx="8001000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End of line anchor $</a:t>
            </a:r>
            <a:endParaRPr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AC12F7-5BC2-4420-ACF9-D1638C264549}"/>
              </a:ext>
            </a:extLst>
          </p:cNvPr>
          <p:cNvGrpSpPr/>
          <p:nvPr/>
        </p:nvGrpSpPr>
        <p:grpSpPr>
          <a:xfrm>
            <a:off x="1090967" y="1571357"/>
            <a:ext cx="7891896" cy="3405098"/>
            <a:chOff x="1090967" y="1571357"/>
            <a:chExt cx="7891896" cy="3405098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B948F73-128D-4DF5-96A3-1BB53D4F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305" y="1571357"/>
              <a:ext cx="5123558" cy="34050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BC2103-B4A7-4DF8-B402-42CD3E18C9E1}"/>
                </a:ext>
              </a:extLst>
            </p:cNvPr>
            <p:cNvSpPr/>
            <p:nvPr/>
          </p:nvSpPr>
          <p:spPr>
            <a:xfrm>
              <a:off x="5264523" y="2022266"/>
              <a:ext cx="114300" cy="181535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A260BE-1885-497A-B3F1-0DF31A6FF084}"/>
                </a:ext>
              </a:extLst>
            </p:cNvPr>
            <p:cNvSpPr txBox="1"/>
            <p:nvPr/>
          </p:nvSpPr>
          <p:spPr>
            <a:xfrm>
              <a:off x="1090967" y="1721015"/>
              <a:ext cx="1585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spc="-5" dirty="0">
                  <a:solidFill>
                    <a:srgbClr val="0070C0"/>
                  </a:solidFill>
                  <a:latin typeface="Arial"/>
                  <a:cs typeface="Arial"/>
                </a:rPr>
                <a:t>end of line ($)</a:t>
              </a:r>
              <a:br>
                <a:rPr lang="en-AU" sz="1800" spc="-5" dirty="0">
                  <a:solidFill>
                    <a:srgbClr val="0070C0"/>
                  </a:solidFill>
                  <a:latin typeface="Arial"/>
                  <a:cs typeface="Arial"/>
                </a:rPr>
              </a:br>
              <a:r>
                <a:rPr lang="en-AU" sz="1800" spc="-5" dirty="0">
                  <a:solidFill>
                    <a:srgbClr val="0070C0"/>
                  </a:solidFill>
                  <a:latin typeface="Arial"/>
                  <a:cs typeface="Arial"/>
                </a:rPr>
                <a:t>anchor</a:t>
              </a:r>
              <a:endParaRPr lang="en-AU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97C84B8-86CA-4540-BF06-08E80E529D81}"/>
                </a:ext>
              </a:extLst>
            </p:cNvPr>
            <p:cNvCxnSpPr>
              <a:cxnSpLocks/>
              <a:stCxn id="7" idx="0"/>
              <a:endCxn id="6" idx="0"/>
            </p:cNvCxnSpPr>
            <p:nvPr/>
          </p:nvCxnSpPr>
          <p:spPr>
            <a:xfrm rot="16200000" flipH="1">
              <a:off x="3452116" y="152710"/>
              <a:ext cx="301251" cy="3437861"/>
            </a:xfrm>
            <a:prstGeom prst="bentConnector3">
              <a:avLst>
                <a:gd name="adj1" fmla="val -75884"/>
              </a:avLst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5B56B853-90B5-4A45-8B19-703AAABCFEA4}"/>
                </a:ext>
              </a:extLst>
            </p:cNvPr>
            <p:cNvSpPr/>
            <p:nvPr/>
          </p:nvSpPr>
          <p:spPr>
            <a:xfrm>
              <a:off x="3602741" y="3385450"/>
              <a:ext cx="181536" cy="15910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24777F-85A9-45BE-81BE-2C5B5144097B}"/>
                </a:ext>
              </a:extLst>
            </p:cNvPr>
            <p:cNvSpPr txBox="1"/>
            <p:nvPr/>
          </p:nvSpPr>
          <p:spPr>
            <a:xfrm>
              <a:off x="2746416" y="399628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Output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0BA75D-68B1-44CE-832F-588408D0A93B}"/>
                </a:ext>
              </a:extLst>
            </p:cNvPr>
            <p:cNvSpPr/>
            <p:nvPr/>
          </p:nvSpPr>
          <p:spPr>
            <a:xfrm>
              <a:off x="5963771" y="3207034"/>
              <a:ext cx="766484" cy="171692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110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~/CSI6203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7C94E8-DCA1-49B6-A0C2-6858ECF9112A}"/>
                </a:ext>
              </a:extLst>
            </p:cNvPr>
            <p:cNvSpPr/>
            <p:nvPr/>
          </p:nvSpPr>
          <p:spPr>
            <a:xfrm flipH="1">
              <a:off x="4925015" y="2028616"/>
              <a:ext cx="45719" cy="80289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C0631-8EC6-44D9-A9FA-235974CC69AE}"/>
                </a:ext>
              </a:extLst>
            </p:cNvPr>
            <p:cNvSpPr/>
            <p:nvPr/>
          </p:nvSpPr>
          <p:spPr>
            <a:xfrm flipH="1">
              <a:off x="5419672" y="2019910"/>
              <a:ext cx="45719" cy="80289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82889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Wildcard characters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551" y="1618447"/>
            <a:ext cx="4769414" cy="302518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4965" marR="9398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Wildcards are characters that could match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range 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characters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In regex, the most common wildcard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dot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‘</a:t>
            </a:r>
            <a:r>
              <a:rPr sz="2200" b="1" spc="-5" dirty="0">
                <a:latin typeface="Arial"/>
                <a:cs typeface="Arial"/>
              </a:rPr>
              <a:t>.</a:t>
            </a:r>
            <a:r>
              <a:rPr sz="2200" spc="-5" dirty="0">
                <a:latin typeface="Arial"/>
                <a:cs typeface="Arial"/>
              </a:rPr>
              <a:t>’</a:t>
            </a:r>
            <a:endParaRPr sz="2200" dirty="0">
              <a:latin typeface="Arial"/>
              <a:cs typeface="Arial"/>
            </a:endParaRPr>
          </a:p>
          <a:p>
            <a:pPr marL="354965" marR="233045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i="1" spc="-5" dirty="0">
                <a:latin typeface="Arial"/>
                <a:cs typeface="Arial"/>
              </a:rPr>
              <a:t>dot</a:t>
            </a:r>
            <a:r>
              <a:rPr sz="2200" spc="-5" dirty="0">
                <a:latin typeface="Arial"/>
                <a:cs typeface="Arial"/>
              </a:rPr>
              <a:t> character can be used to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represent any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character</a:t>
            </a:r>
            <a:r>
              <a:rPr lang="en-AU" sz="2200" dirty="0">
                <a:latin typeface="Arial"/>
                <a:cs typeface="Arial"/>
              </a:rPr>
              <a:t>, e</a:t>
            </a:r>
            <a:r>
              <a:rPr sz="2200" spc="-5" dirty="0">
                <a:latin typeface="Arial"/>
                <a:cs typeface="Arial"/>
              </a:rPr>
              <a:t>.g. </a:t>
            </a:r>
            <a:r>
              <a:rPr sz="2200" dirty="0">
                <a:latin typeface="Arial"/>
                <a:cs typeface="Arial"/>
              </a:rPr>
              <a:t>find lines that start </a:t>
            </a:r>
            <a:r>
              <a:rPr sz="2200" spc="-5" dirty="0">
                <a:latin typeface="Arial"/>
                <a:cs typeface="Arial"/>
              </a:rPr>
              <a:t>with </a:t>
            </a:r>
            <a:r>
              <a:rPr lang="en-AU" sz="2200" spc="-5" dirty="0">
                <a:latin typeface="Arial"/>
                <a:cs typeface="Arial"/>
              </a:rPr>
              <a:t>a string ending in </a:t>
            </a:r>
            <a:r>
              <a:rPr lang="en-AU" sz="2200" i="1" spc="-5" dirty="0">
                <a:solidFill>
                  <a:srgbClr val="0070C0"/>
                </a:solidFill>
                <a:latin typeface="Arial"/>
                <a:cs typeface="Arial"/>
              </a:rPr>
              <a:t>an</a:t>
            </a:r>
            <a:endParaRPr sz="2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B546-3607-4158-8243-CD4E6C58A4CB}"/>
              </a:ext>
            </a:extLst>
          </p:cNvPr>
          <p:cNvSpPr txBox="1"/>
          <p:nvPr/>
        </p:nvSpPr>
        <p:spPr>
          <a:xfrm>
            <a:off x="5438425" y="3185473"/>
            <a:ext cx="3199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Make match case insensitive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Must occur at start of line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Any character acceptable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String must end in </a:t>
            </a:r>
            <a:r>
              <a:rPr lang="en-AU" b="1" i="1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D5EE82-5C68-41AD-AB9C-2A18AA785B93}"/>
              </a:ext>
            </a:extLst>
          </p:cNvPr>
          <p:cNvGrpSpPr/>
          <p:nvPr/>
        </p:nvGrpSpPr>
        <p:grpSpPr>
          <a:xfrm>
            <a:off x="5154951" y="2042268"/>
            <a:ext cx="3796498" cy="1058964"/>
            <a:chOff x="5154951" y="2042268"/>
            <a:chExt cx="3796498" cy="1058964"/>
          </a:xfrm>
        </p:grpSpPr>
        <p:pic>
          <p:nvPicPr>
            <p:cNvPr id="5" name="Picture 4" descr="A picture containing monitor, photo, clock, screen&#10;&#10;Description automatically generated">
              <a:extLst>
                <a:ext uri="{FF2B5EF4-FFF2-40B4-BE49-F238E27FC236}">
                  <a16:creationId xmlns:a16="http://schemas.microsoft.com/office/drawing/2014/main" id="{E718EBEF-A6B1-4900-92EC-8C1257C2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951" y="2042268"/>
              <a:ext cx="3796498" cy="1058964"/>
            </a:xfrm>
            <a:prstGeom prst="rect">
              <a:avLst/>
            </a:prstGeom>
          </p:spPr>
        </p:pic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1C26DEC5-C466-4C35-8F1E-254E3EF1AF10}"/>
                </a:ext>
              </a:extLst>
            </p:cNvPr>
            <p:cNvSpPr/>
            <p:nvPr/>
          </p:nvSpPr>
          <p:spPr>
            <a:xfrm>
              <a:off x="6213042" y="2383137"/>
              <a:ext cx="385010" cy="247507"/>
            </a:xfrm>
            <a:prstGeom prst="wedgeRectCallout">
              <a:avLst>
                <a:gd name="adj1" fmla="val 32738"/>
                <a:gd name="adj2" fmla="val 1003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1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4A09096F-B222-4F99-9253-56F26CC45382}"/>
                </a:ext>
              </a:extLst>
            </p:cNvPr>
            <p:cNvSpPr/>
            <p:nvPr/>
          </p:nvSpPr>
          <p:spPr>
            <a:xfrm>
              <a:off x="6668190" y="2383137"/>
              <a:ext cx="385010" cy="247507"/>
            </a:xfrm>
            <a:prstGeom prst="wedgeRectCallout">
              <a:avLst>
                <a:gd name="adj1" fmla="val 32738"/>
                <a:gd name="adj2" fmla="val 1003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2</a:t>
              </a:r>
            </a:p>
          </p:txBody>
        </p:sp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28983694-13FD-4861-8AF8-FFD064D1C8A0}"/>
                </a:ext>
              </a:extLst>
            </p:cNvPr>
            <p:cNvSpPr/>
            <p:nvPr/>
          </p:nvSpPr>
          <p:spPr>
            <a:xfrm>
              <a:off x="7118052" y="2383137"/>
              <a:ext cx="385010" cy="247507"/>
            </a:xfrm>
            <a:prstGeom prst="wedgeRectCallout">
              <a:avLst>
                <a:gd name="adj1" fmla="val -42262"/>
                <a:gd name="adj2" fmla="val 13644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3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BFC4DF8-6077-4765-BAE3-21101772055F}"/>
                </a:ext>
              </a:extLst>
            </p:cNvPr>
            <p:cNvSpPr/>
            <p:nvPr/>
          </p:nvSpPr>
          <p:spPr>
            <a:xfrm flipH="1">
              <a:off x="6836404" y="2756116"/>
              <a:ext cx="45719" cy="147917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C6F081-4985-49B4-832F-66C50C576AF5}"/>
                </a:ext>
              </a:extLst>
            </p:cNvPr>
            <p:cNvSpPr/>
            <p:nvPr/>
          </p:nvSpPr>
          <p:spPr>
            <a:xfrm flipH="1">
              <a:off x="7503062" y="2737070"/>
              <a:ext cx="45719" cy="147917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C1B47F89-2802-498D-909F-92CF33D694C7}"/>
                </a:ext>
              </a:extLst>
            </p:cNvPr>
            <p:cNvSpPr/>
            <p:nvPr/>
          </p:nvSpPr>
          <p:spPr>
            <a:xfrm>
              <a:off x="7708130" y="2383136"/>
              <a:ext cx="385010" cy="247507"/>
            </a:xfrm>
            <a:prstGeom prst="wedgeRectCallout">
              <a:avLst>
                <a:gd name="adj1" fmla="val -117262"/>
                <a:gd name="adj2" fmla="val 12533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Wildcard characters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3986369-D243-4E13-8231-B897D87E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" y="1507724"/>
            <a:ext cx="5568903" cy="226688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9CBEF61C-06F9-4B0F-8429-3FBFE77A39A0}"/>
              </a:ext>
            </a:extLst>
          </p:cNvPr>
          <p:cNvSpPr/>
          <p:nvPr/>
        </p:nvSpPr>
        <p:spPr>
          <a:xfrm rot="10800000" flipH="1">
            <a:off x="3478843" y="3892393"/>
            <a:ext cx="646268" cy="66001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0CC123-C644-41BD-9EDF-9FE513ACBEE5}"/>
              </a:ext>
            </a:extLst>
          </p:cNvPr>
          <p:cNvGrpSpPr/>
          <p:nvPr/>
        </p:nvGrpSpPr>
        <p:grpSpPr>
          <a:xfrm>
            <a:off x="4241990" y="2978144"/>
            <a:ext cx="4805757" cy="2086905"/>
            <a:chOff x="4241990" y="2978144"/>
            <a:chExt cx="4805757" cy="2086905"/>
          </a:xfrm>
        </p:grpSpPr>
        <p:pic>
          <p:nvPicPr>
            <p:cNvPr id="16" name="Picture 15" descr="A screen shot of a smart phone&#10;&#10;Description automatically generated">
              <a:extLst>
                <a:ext uri="{FF2B5EF4-FFF2-40B4-BE49-F238E27FC236}">
                  <a16:creationId xmlns:a16="http://schemas.microsoft.com/office/drawing/2014/main" id="{8A6B2573-816E-4A70-A97E-94220ACA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1990" y="2978144"/>
              <a:ext cx="4805757" cy="2086905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C00F90-3FEF-467A-8F97-8C4F97B018BF}"/>
                </a:ext>
              </a:extLst>
            </p:cNvPr>
            <p:cNvSpPr/>
            <p:nvPr/>
          </p:nvSpPr>
          <p:spPr>
            <a:xfrm>
              <a:off x="6185645" y="4335020"/>
              <a:ext cx="769718" cy="13853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105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~/CSI6203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EA15EA-A955-4F3F-8FBD-98C159269EC8}"/>
                </a:ext>
              </a:extLst>
            </p:cNvPr>
            <p:cNvSpPr/>
            <p:nvPr/>
          </p:nvSpPr>
          <p:spPr>
            <a:xfrm flipH="1">
              <a:off x="5512387" y="3433763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AC78ED-C488-4BA1-820A-A373ED6DC59E}"/>
                </a:ext>
              </a:extLst>
            </p:cNvPr>
            <p:cNvSpPr/>
            <p:nvPr/>
          </p:nvSpPr>
          <p:spPr>
            <a:xfrm flipH="1">
              <a:off x="5988641" y="3419476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8774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Classed wildcards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560" y="1539076"/>
            <a:ext cx="3787640" cy="354840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634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AU" sz="2200" spc="-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quare brackets [</a:t>
            </a:r>
            <a:r>
              <a:rPr lang="en-AU" sz="2200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]</a:t>
            </a:r>
            <a:r>
              <a:rPr lang="en-AU" sz="2200" spc="-5" dirty="0">
                <a:latin typeface="Arial"/>
                <a:cs typeface="Arial"/>
              </a:rPr>
              <a:t> are used to</a:t>
            </a:r>
            <a:r>
              <a:rPr sz="2200" spc="-5" dirty="0">
                <a:latin typeface="Arial"/>
                <a:cs typeface="Arial"/>
              </a:rPr>
              <a:t> restrict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wildcard to be only one 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set of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</a:t>
            </a:r>
            <a:r>
              <a:rPr lang="en-AU" sz="2200" spc="-5" dirty="0">
                <a:latin typeface="Arial"/>
                <a:cs typeface="Arial"/>
              </a:rPr>
              <a:t>s</a:t>
            </a:r>
          </a:p>
          <a:p>
            <a:pPr marL="355600" marR="508634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AU" sz="2200" spc="-5" dirty="0">
                <a:latin typeface="Arial"/>
                <a:cs typeface="Arial"/>
              </a:rPr>
              <a:t>In this example, </a:t>
            </a:r>
            <a:r>
              <a:rPr lang="en-AU" sz="220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ind lines </a:t>
            </a:r>
            <a:r>
              <a:rPr lang="en-AU" sz="2200" dirty="0">
                <a:latin typeface="Arial"/>
                <a:cs typeface="Arial"/>
              </a:rPr>
              <a:t>contain a string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lang="en-AU" sz="2200" spc="-5" dirty="0">
                <a:latin typeface="Arial"/>
                <a:cs typeface="Arial"/>
              </a:rPr>
              <a:t>starting with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lang="en-AU" sz="2200" dirty="0">
                <a:solidFill>
                  <a:srgbClr val="0070C0"/>
                </a:solidFill>
                <a:latin typeface="Arial"/>
                <a:cs typeface="Arial"/>
              </a:rPr>
              <a:t>R/r</a:t>
            </a:r>
            <a:r>
              <a:rPr sz="2200" dirty="0">
                <a:latin typeface="Arial"/>
                <a:cs typeface="Arial"/>
              </a:rPr>
              <a:t> followed by a</a:t>
            </a:r>
            <a:r>
              <a:rPr lang="en-AU" sz="2200" dirty="0">
                <a:latin typeface="Arial"/>
                <a:cs typeface="Arial"/>
              </a:rPr>
              <a:t>ny single instance of a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vowel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lang="en-AU" sz="2200" dirty="0">
                <a:latin typeface="Arial"/>
                <a:cs typeface="Arial"/>
              </a:rPr>
              <a:t>and ending </a:t>
            </a:r>
            <a:r>
              <a:rPr lang="en-AU" sz="2200">
                <a:latin typeface="Arial"/>
                <a:cs typeface="Arial"/>
              </a:rPr>
              <a:t>with </a:t>
            </a:r>
            <a:r>
              <a:rPr lang="en-AU" sz="2200" b="1">
                <a:solidFill>
                  <a:srgbClr val="0070C0"/>
                </a:solidFill>
                <a:latin typeface="Arial"/>
                <a:cs typeface="Arial"/>
              </a:rPr>
              <a:t>d</a:t>
            </a:r>
            <a:endParaRPr sz="22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10" name="Picture 9" descr="A picture containing road, street, city, holding&#10;&#10;Description automatically generated">
            <a:extLst>
              <a:ext uri="{FF2B5EF4-FFF2-40B4-BE49-F238E27FC236}">
                <a16:creationId xmlns:a16="http://schemas.microsoft.com/office/drawing/2014/main" id="{512377ED-9A74-4D99-8190-C6BDD6CE2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64" y="1674833"/>
            <a:ext cx="977604" cy="1955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B9592A-1748-4C01-8D05-6503FAF5CD61}"/>
              </a:ext>
            </a:extLst>
          </p:cNvPr>
          <p:cNvSpPr txBox="1"/>
          <p:nvPr/>
        </p:nvSpPr>
        <p:spPr>
          <a:xfrm>
            <a:off x="4578116" y="3795852"/>
            <a:ext cx="4330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Make match case insensitive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String must start with R/r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Followed by any single vowel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String must end in a </a:t>
            </a:r>
            <a:r>
              <a:rPr lang="en-AU" b="1" i="1" dirty="0">
                <a:solidFill>
                  <a:schemeClr val="accent4">
                    <a:lumMod val="75000"/>
                  </a:schemeClr>
                </a:solidFill>
              </a:rPr>
              <a:t>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9D8E75-1C85-4340-93AA-DBFBBFE06FB7}"/>
              </a:ext>
            </a:extLst>
          </p:cNvPr>
          <p:cNvGrpSpPr/>
          <p:nvPr/>
        </p:nvGrpSpPr>
        <p:grpSpPr>
          <a:xfrm>
            <a:off x="4566146" y="1674833"/>
            <a:ext cx="4490445" cy="2091440"/>
            <a:chOff x="4566146" y="1674833"/>
            <a:chExt cx="4490445" cy="2091440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757165A-7216-4002-B08F-EC3D46F2F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146" y="1674833"/>
              <a:ext cx="4490445" cy="2091440"/>
            </a:xfrm>
            <a:prstGeom prst="rect">
              <a:avLst/>
            </a:prstGeom>
          </p:spPr>
        </p:pic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62D1B704-9F6A-4830-96F2-3595B67A2664}"/>
                </a:ext>
              </a:extLst>
            </p:cNvPr>
            <p:cNvSpPr/>
            <p:nvPr/>
          </p:nvSpPr>
          <p:spPr>
            <a:xfrm>
              <a:off x="5265022" y="1695005"/>
              <a:ext cx="385010" cy="247507"/>
            </a:xfrm>
            <a:prstGeom prst="wedgeRectCallout">
              <a:avLst>
                <a:gd name="adj1" fmla="val 32738"/>
                <a:gd name="adj2" fmla="val 1003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1</a:t>
              </a: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1FFBE4E3-23CF-4CB9-9BEF-4FFFC78C141A}"/>
                </a:ext>
              </a:extLst>
            </p:cNvPr>
            <p:cNvSpPr/>
            <p:nvPr/>
          </p:nvSpPr>
          <p:spPr>
            <a:xfrm>
              <a:off x="5719010" y="1700741"/>
              <a:ext cx="385010" cy="247507"/>
            </a:xfrm>
            <a:prstGeom prst="wedgeRectCallout">
              <a:avLst>
                <a:gd name="adj1" fmla="val -19652"/>
                <a:gd name="adj2" fmla="val 9490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2</a:t>
              </a:r>
            </a:p>
          </p:txBody>
        </p:sp>
        <p:sp>
          <p:nvSpPr>
            <p:cNvPr id="14" name="Speech Bubble: Rectangle 13">
              <a:extLst>
                <a:ext uri="{FF2B5EF4-FFF2-40B4-BE49-F238E27FC236}">
                  <a16:creationId xmlns:a16="http://schemas.microsoft.com/office/drawing/2014/main" id="{4914F1D6-5226-4B05-B1E4-177FE74AA887}"/>
                </a:ext>
              </a:extLst>
            </p:cNvPr>
            <p:cNvSpPr/>
            <p:nvPr/>
          </p:nvSpPr>
          <p:spPr>
            <a:xfrm>
              <a:off x="6177817" y="1695005"/>
              <a:ext cx="385010" cy="247507"/>
            </a:xfrm>
            <a:prstGeom prst="wedgeRectCallout">
              <a:avLst>
                <a:gd name="adj1" fmla="val -45755"/>
                <a:gd name="adj2" fmla="val 9026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3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9F4133-6092-4172-8CB0-F7F119C941AE}"/>
                </a:ext>
              </a:extLst>
            </p:cNvPr>
            <p:cNvSpPr/>
            <p:nvPr/>
          </p:nvSpPr>
          <p:spPr>
            <a:xfrm>
              <a:off x="6383770" y="2916194"/>
              <a:ext cx="674782" cy="13853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100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~/CSI6203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CA7F5C-E940-4A98-8992-DDAC16EC118D}"/>
                </a:ext>
              </a:extLst>
            </p:cNvPr>
            <p:cNvSpPr/>
            <p:nvPr/>
          </p:nvSpPr>
          <p:spPr>
            <a:xfrm flipH="1">
              <a:off x="5714247" y="2063303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4878DF-22B9-4F4A-853F-4A0E6DF83072}"/>
                </a:ext>
              </a:extLst>
            </p:cNvPr>
            <p:cNvSpPr/>
            <p:nvPr/>
          </p:nvSpPr>
          <p:spPr>
            <a:xfrm flipH="1">
              <a:off x="6532959" y="2057567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DDD378AC-7F4D-4199-BE6F-36D9CD6C17A0}"/>
                </a:ext>
              </a:extLst>
            </p:cNvPr>
            <p:cNvSpPr/>
            <p:nvPr/>
          </p:nvSpPr>
          <p:spPr>
            <a:xfrm>
              <a:off x="6781651" y="1695005"/>
              <a:ext cx="385010" cy="247507"/>
            </a:xfrm>
            <a:prstGeom prst="wedgeRectCallout">
              <a:avLst>
                <a:gd name="adj1" fmla="val -124247"/>
                <a:gd name="adj2" fmla="val 1090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4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828712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Specify allowable range with [ ]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86680" y="1779536"/>
            <a:ext cx="7284015" cy="234807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spcAft>
                <a:spcPts val="1200"/>
              </a:spcAft>
              <a:buFontTx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cs typeface="Arial"/>
              </a:rPr>
              <a:t>Square brackets </a:t>
            </a:r>
            <a:r>
              <a:rPr lang="en-AU" sz="2200" b="1" spc="-5" dirty="0">
                <a:cs typeface="Arial"/>
              </a:rPr>
              <a:t>[ ]</a:t>
            </a:r>
            <a:r>
              <a:rPr lang="en-AU" sz="2200" spc="-5" dirty="0">
                <a:cs typeface="Arial"/>
              </a:rPr>
              <a:t> </a:t>
            </a:r>
            <a:r>
              <a:rPr sz="2200" spc="-5" dirty="0">
                <a:cs typeface="Arial"/>
              </a:rPr>
              <a:t>can also specify </a:t>
            </a:r>
            <a:r>
              <a:rPr sz="2200" dirty="0">
                <a:cs typeface="Arial"/>
              </a:rPr>
              <a:t>a </a:t>
            </a:r>
            <a:r>
              <a:rPr sz="2200" spc="-5" dirty="0">
                <a:cs typeface="Arial"/>
              </a:rPr>
              <a:t>range of </a:t>
            </a:r>
            <a:r>
              <a:rPr lang="en-AU" sz="2200" spc="-5" dirty="0">
                <a:cs typeface="Arial"/>
              </a:rPr>
              <a:t>allowable </a:t>
            </a:r>
            <a:r>
              <a:rPr sz="2200" spc="-5" dirty="0">
                <a:cs typeface="Arial"/>
              </a:rPr>
              <a:t>potential characters</a:t>
            </a:r>
            <a:endParaRPr lang="en-AU" sz="2200" spc="-5" dirty="0">
              <a:cs typeface="Arial"/>
            </a:endParaRPr>
          </a:p>
          <a:p>
            <a:pPr marL="355600" marR="5080" indent="-342900">
              <a:spcAft>
                <a:spcPts val="1200"/>
              </a:spcAft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AU" sz="2200" spc="-5" dirty="0">
                <a:cs typeface="Arial"/>
              </a:rPr>
              <a:t>A string example would be </a:t>
            </a:r>
            <a:r>
              <a:rPr lang="en-AU" sz="2200" dirty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grep “[A-Z]”</a:t>
            </a:r>
            <a:r>
              <a:rPr lang="en-AU" sz="2200" spc="15" dirty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AU" sz="2200" spc="5" dirty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text.txt</a:t>
            </a:r>
            <a:r>
              <a:rPr lang="en-AU" sz="2200" spc="5" dirty="0">
                <a:cs typeface="Consolas"/>
              </a:rPr>
              <a:t>, i.e look for lines that contain capital letters from A to Z inclusive</a:t>
            </a:r>
          </a:p>
          <a:p>
            <a:pPr marL="355600" marR="5080" indent="-342900">
              <a:spcAft>
                <a:spcPts val="1200"/>
              </a:spcAft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AU" sz="2200" spc="5" dirty="0">
                <a:cs typeface="Consolas"/>
              </a:rPr>
              <a:t>A numeric example would be </a:t>
            </a:r>
            <a:r>
              <a:rPr lang="en-AU" sz="2200" dirty="0">
                <a:solidFill>
                  <a:srgbClr val="0070C0"/>
                </a:solidFill>
                <a:latin typeface="Consolas" panose="020B0609020204030204" pitchFamily="49" charset="0"/>
              </a:rPr>
              <a:t>grep “[0-9]” text.txt</a:t>
            </a:r>
            <a:r>
              <a:rPr lang="en-AU" sz="2200" spc="5" dirty="0">
                <a:cs typeface="Consolas"/>
              </a:rPr>
              <a:t>, i.e look for lines that contain a number</a:t>
            </a:r>
            <a:endParaRPr lang="en-AU" sz="2200" dirty="0"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on</a:t>
            </a:r>
            <a:r>
              <a:rPr spc="-5" dirty="0"/>
              <a:t>t</a:t>
            </a:r>
            <a:r>
              <a:rPr spc="5" dirty="0"/>
              <a:t>en</a:t>
            </a:r>
            <a:r>
              <a:rPr spc="-5" dirty="0"/>
              <a:t>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114" y="1558270"/>
            <a:ext cx="5804535" cy="329449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262626"/>
                </a:solidFill>
                <a:latin typeface="Arial"/>
                <a:cs typeface="Arial"/>
              </a:rPr>
              <a:t>Regular Expressions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262626"/>
                </a:solidFill>
                <a:latin typeface="Arial"/>
                <a:cs typeface="Arial"/>
              </a:rPr>
              <a:t>Regular Expression Engines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262626"/>
                </a:solidFill>
                <a:latin typeface="Arial"/>
                <a:cs typeface="Arial"/>
              </a:rPr>
              <a:t>Grep and </a:t>
            </a:r>
            <a:r>
              <a:rPr lang="en-US" sz="2000" spc="-5">
                <a:solidFill>
                  <a:srgbClr val="262626"/>
                </a:solidFill>
                <a:latin typeface="Arial"/>
                <a:cs typeface="Arial"/>
              </a:rPr>
              <a:t>Regex</a:t>
            </a:r>
            <a:endParaRPr lang="en-US" sz="2000" spc="-5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262626"/>
                </a:solidFill>
                <a:latin typeface="Arial"/>
                <a:cs typeface="Arial"/>
              </a:rPr>
              <a:t>Anchors and Wildcards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262626"/>
                </a:solidFill>
                <a:latin typeface="Arial"/>
                <a:cs typeface="Arial"/>
              </a:rPr>
              <a:t>Extended RegEx Engine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262626"/>
                </a:solidFill>
                <a:latin typeface="Arial"/>
                <a:cs typeface="Arial"/>
              </a:rPr>
              <a:t>ERE Repetition and Optionality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262626"/>
                </a:solidFill>
                <a:latin typeface="Arial"/>
                <a:cs typeface="Arial"/>
              </a:rPr>
              <a:t>OR and Expression Grouping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262626"/>
                </a:solidFill>
                <a:latin typeface="Arial"/>
                <a:cs typeface="Arial"/>
              </a:rPr>
              <a:t>Common Grep Options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262626"/>
                </a:solidFill>
                <a:latin typeface="Arial"/>
                <a:cs typeface="Arial"/>
              </a:rPr>
              <a:t>Piping and Redirection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828712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[ ] example - string</a:t>
            </a:r>
            <a:endParaRPr sz="28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F7C0EE1-37EB-42CF-ABFA-1AEC46645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" y="1492687"/>
            <a:ext cx="4659406" cy="1703093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500D78D-0988-49CA-913C-3D394512F9E5}"/>
              </a:ext>
            </a:extLst>
          </p:cNvPr>
          <p:cNvSpPr/>
          <p:nvPr/>
        </p:nvSpPr>
        <p:spPr>
          <a:xfrm>
            <a:off x="4865166" y="1492687"/>
            <a:ext cx="4227305" cy="1079063"/>
          </a:xfrm>
          <a:prstGeom prst="wedgeRectCallout">
            <a:avLst>
              <a:gd name="adj1" fmla="val -91134"/>
              <a:gd name="adj2" fmla="val 861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Find all lines that start with a capital letter between A and Z inclusive</a:t>
            </a: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2489F8C-6C1E-48B9-AFF8-1F9CAD5CB179}"/>
              </a:ext>
            </a:extLst>
          </p:cNvPr>
          <p:cNvSpPr/>
          <p:nvPr/>
        </p:nvSpPr>
        <p:spPr>
          <a:xfrm rot="10800000" flipH="1">
            <a:off x="1058373" y="3257277"/>
            <a:ext cx="646268" cy="66001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9384F0-0D0B-473E-8DF3-CF9B2E414D56}"/>
              </a:ext>
            </a:extLst>
          </p:cNvPr>
          <p:cNvGrpSpPr/>
          <p:nvPr/>
        </p:nvGrpSpPr>
        <p:grpSpPr>
          <a:xfrm>
            <a:off x="1786254" y="2638498"/>
            <a:ext cx="7306217" cy="2451565"/>
            <a:chOff x="1786254" y="2638498"/>
            <a:chExt cx="7306217" cy="2451565"/>
          </a:xfrm>
        </p:grpSpPr>
        <p:pic>
          <p:nvPicPr>
            <p:cNvPr id="15" name="Picture 1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61D33D7D-0894-462B-AD5F-96E337454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254" y="2638498"/>
              <a:ext cx="7306217" cy="245156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3468640-1647-40C8-8CC4-82DED8C9A35D}"/>
                </a:ext>
              </a:extLst>
            </p:cNvPr>
            <p:cNvSpPr/>
            <p:nvPr/>
          </p:nvSpPr>
          <p:spPr>
            <a:xfrm>
              <a:off x="3637428" y="3884452"/>
              <a:ext cx="674782" cy="13853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105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~/CSI6203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1CAB63-B1C4-4041-B81D-2C31B0CF4EE4}"/>
                </a:ext>
              </a:extLst>
            </p:cNvPr>
            <p:cNvSpPr/>
            <p:nvPr/>
          </p:nvSpPr>
          <p:spPr>
            <a:xfrm flipH="1">
              <a:off x="2716805" y="3024121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798362-24BA-4416-B11A-9076CA96D4CE}"/>
                </a:ext>
              </a:extLst>
            </p:cNvPr>
            <p:cNvSpPr/>
            <p:nvPr/>
          </p:nvSpPr>
          <p:spPr>
            <a:xfrm flipH="1">
              <a:off x="3316878" y="3024121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13523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828712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[ ] example - numeric</a:t>
            </a:r>
            <a:endParaRPr sz="28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F7C0EE1-37EB-42CF-ABFA-1AEC46645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" y="1492687"/>
            <a:ext cx="4659406" cy="1703093"/>
          </a:xfrm>
          <a:prstGeom prst="rect">
            <a:avLst/>
          </a:prstGeom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32489F8C-6C1E-48B9-AFF8-1F9CAD5CB179}"/>
              </a:ext>
            </a:extLst>
          </p:cNvPr>
          <p:cNvSpPr/>
          <p:nvPr/>
        </p:nvSpPr>
        <p:spPr>
          <a:xfrm rot="10800000" flipH="1">
            <a:off x="1475232" y="3257277"/>
            <a:ext cx="646268" cy="66001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500D78D-0988-49CA-913C-3D394512F9E5}"/>
              </a:ext>
            </a:extLst>
          </p:cNvPr>
          <p:cNvSpPr/>
          <p:nvPr/>
        </p:nvSpPr>
        <p:spPr>
          <a:xfrm>
            <a:off x="4865166" y="1492687"/>
            <a:ext cx="4227305" cy="853335"/>
          </a:xfrm>
          <a:prstGeom prst="wedgeRectCallout">
            <a:avLst>
              <a:gd name="adj1" fmla="val -81591"/>
              <a:gd name="adj2" fmla="val 928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Find all lines that a number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169130-9497-47DC-AEFF-52DF89DE809F}"/>
              </a:ext>
            </a:extLst>
          </p:cNvPr>
          <p:cNvGrpSpPr/>
          <p:nvPr/>
        </p:nvGrpSpPr>
        <p:grpSpPr>
          <a:xfrm>
            <a:off x="2259109" y="2407519"/>
            <a:ext cx="6844553" cy="2690272"/>
            <a:chOff x="2259109" y="2407519"/>
            <a:chExt cx="6844553" cy="2690272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EA6CE95-FC59-4290-9F6D-20A9FCB71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109" y="2407519"/>
              <a:ext cx="6844553" cy="269027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EF30BB-C416-4304-907E-2FB801A8BEB3}"/>
                </a:ext>
              </a:extLst>
            </p:cNvPr>
            <p:cNvSpPr/>
            <p:nvPr/>
          </p:nvSpPr>
          <p:spPr>
            <a:xfrm>
              <a:off x="3913092" y="3538191"/>
              <a:ext cx="591668" cy="13958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90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~/CSI6203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B73CD2-5F1A-4439-AA94-2CF4A5932595}"/>
                </a:ext>
              </a:extLst>
            </p:cNvPr>
            <p:cNvSpPr/>
            <p:nvPr/>
          </p:nvSpPr>
          <p:spPr>
            <a:xfrm flipH="1">
              <a:off x="3083516" y="2757489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3DF00C-44A3-431D-B671-9845149C6F4C}"/>
                </a:ext>
              </a:extLst>
            </p:cNvPr>
            <p:cNvSpPr/>
            <p:nvPr/>
          </p:nvSpPr>
          <p:spPr>
            <a:xfrm flipH="1">
              <a:off x="3559766" y="2747963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6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285776" y="1505349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b="1" spc="-5" dirty="0">
                  <a:solidFill>
                    <a:srgbClr val="101920"/>
                  </a:solidFill>
                  <a:cs typeface="Arial"/>
                </a:rPr>
                <a:t>Extended RegEx Engine</a:t>
              </a:r>
              <a:endParaRPr lang="en-AU" sz="3600" b="1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413703" y="2241540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9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Extended Regex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680" y="1526190"/>
            <a:ext cx="8570645" cy="38202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ERE </a:t>
            </a:r>
            <a:r>
              <a:rPr sz="2400" spc="-5" dirty="0">
                <a:latin typeface="Arial"/>
                <a:cs typeface="Arial"/>
              </a:rPr>
              <a:t>can also match with several other collections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19880"/>
              </p:ext>
            </p:extLst>
          </p:nvPr>
        </p:nvGraphicFramePr>
        <p:xfrm>
          <a:off x="886169" y="2262188"/>
          <a:ext cx="7009130" cy="2503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Pattern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Effect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[[:alpha:]]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Alphabetical character A-z,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a-z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[[:alnum:]]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Alphanumeric character A-z, a-z,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0-9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[[:digit:]]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Digit 0-9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[[:upper:]]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Uppercase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A-Z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[[:lower:]]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Lowercase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a-z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[[:space:]]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Any whitespace character (space tab newline)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[[:blank:]]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Space or tab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[[:punct:]]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Punctuation character e.g. “!,.;”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828712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Example ERE class - [[:digit:]]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AAF608-5E4C-490A-8130-975E66FC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" y="1600951"/>
            <a:ext cx="8130540" cy="31899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34F7AD-8843-4C95-BC82-47D4FE38BE52}"/>
              </a:ext>
            </a:extLst>
          </p:cNvPr>
          <p:cNvSpPr/>
          <p:nvPr/>
        </p:nvSpPr>
        <p:spPr>
          <a:xfrm>
            <a:off x="2299448" y="2969983"/>
            <a:ext cx="753033" cy="12284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1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  <p:extLst>
      <p:ext uri="{BB962C8B-B14F-4D97-AF65-F5344CB8AC3E}">
        <p14:creationId xmlns:p14="http://schemas.microsoft.com/office/powerpoint/2010/main" val="69871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828712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Example ERE class - [[:upper:]] 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F25C6E-37F9-4423-833D-7414E0323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0" y="1707823"/>
            <a:ext cx="8316305" cy="27773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CB5470-E177-4037-BA9A-E7F1C8CB0990}"/>
              </a:ext>
            </a:extLst>
          </p:cNvPr>
          <p:cNvSpPr/>
          <p:nvPr/>
        </p:nvSpPr>
        <p:spPr>
          <a:xfrm>
            <a:off x="2339788" y="3151518"/>
            <a:ext cx="762186" cy="11611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1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  <p:extLst>
      <p:ext uri="{BB962C8B-B14F-4D97-AF65-F5344CB8AC3E}">
        <p14:creationId xmlns:p14="http://schemas.microsoft.com/office/powerpoint/2010/main" val="3198735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828712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Example ERE class - [[:punct:]] 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055C8B5-5301-4902-B65D-D396FEAAE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0" y="1614979"/>
            <a:ext cx="7973405" cy="31498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055945-DF8C-4363-AA07-D98FEDC21135}"/>
              </a:ext>
            </a:extLst>
          </p:cNvPr>
          <p:cNvSpPr/>
          <p:nvPr/>
        </p:nvSpPr>
        <p:spPr>
          <a:xfrm>
            <a:off x="2171700" y="2775001"/>
            <a:ext cx="728569" cy="12284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1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  <p:extLst>
      <p:ext uri="{BB962C8B-B14F-4D97-AF65-F5344CB8AC3E}">
        <p14:creationId xmlns:p14="http://schemas.microsoft.com/office/powerpoint/2010/main" val="252406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285776" y="1505349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ERE Repetition and Optionality</a:t>
              </a:r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413703" y="2241540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77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85823" y="815266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The </a:t>
            </a:r>
            <a:r>
              <a:rPr sz="2800" dirty="0"/>
              <a:t>Asterisk</a:t>
            </a:r>
            <a:r>
              <a:rPr lang="en-AU" sz="2800" dirty="0"/>
              <a:t> Wildcard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85823" y="1839086"/>
            <a:ext cx="4641667" cy="23807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cs typeface="Arial"/>
              </a:rPr>
              <a:t>In regex, the asterisk can be used to repeat the previous part of the pattern </a:t>
            </a:r>
            <a:r>
              <a:rPr sz="2400" b="1" dirty="0">
                <a:solidFill>
                  <a:srgbClr val="0070C0"/>
                </a:solidFill>
                <a:cs typeface="Arial"/>
              </a:rPr>
              <a:t>0 </a:t>
            </a:r>
            <a:r>
              <a:rPr sz="2400" b="1" spc="-5" dirty="0">
                <a:solidFill>
                  <a:srgbClr val="0070C0"/>
                </a:solidFill>
                <a:cs typeface="Arial"/>
              </a:rPr>
              <a:t>or more</a:t>
            </a:r>
            <a:r>
              <a:rPr sz="2400" spc="-5" dirty="0">
                <a:cs typeface="Arial"/>
              </a:rPr>
              <a:t> times</a:t>
            </a:r>
            <a:endParaRPr sz="2400" dirty="0">
              <a:cs typeface="Arial"/>
            </a:endParaRPr>
          </a:p>
          <a:p>
            <a:pPr marL="35560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AU" sz="2400" spc="-5" dirty="0">
                <a:cs typeface="Arial"/>
              </a:rPr>
              <a:t>For example,</a:t>
            </a:r>
            <a:r>
              <a:rPr sz="2400" spc="-5" dirty="0">
                <a:cs typeface="Arial"/>
              </a:rPr>
              <a:t> the </a:t>
            </a:r>
            <a:r>
              <a:rPr lang="en-AU" sz="2400" spc="-5" dirty="0">
                <a:cs typeface="Arial"/>
              </a:rPr>
              <a:t>grep regex on the right</a:t>
            </a:r>
            <a:r>
              <a:rPr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Would find the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strings </a:t>
            </a:r>
            <a:r>
              <a:rPr lang="en-US" sz="2400" i="1" dirty="0">
                <a:cs typeface="Arial"/>
              </a:rPr>
              <a:t>yes</a:t>
            </a:r>
            <a:r>
              <a:rPr lang="en-US" sz="2400" dirty="0">
                <a:cs typeface="Arial"/>
              </a:rPr>
              <a:t>, </a:t>
            </a:r>
            <a:r>
              <a:rPr lang="en-US" sz="2400" i="1" dirty="0">
                <a:cs typeface="Arial"/>
              </a:rPr>
              <a:t>yees </a:t>
            </a:r>
            <a:r>
              <a:rPr lang="en-US" sz="2400" dirty="0">
                <a:cs typeface="Arial"/>
              </a:rPr>
              <a:t>and </a:t>
            </a:r>
            <a:r>
              <a:rPr lang="en-US" sz="2400" i="1" dirty="0">
                <a:cs typeface="Arial"/>
              </a:rPr>
              <a:t>yeees</a:t>
            </a:r>
          </a:p>
        </p:txBody>
      </p:sp>
      <p:pic>
        <p:nvPicPr>
          <p:cNvPr id="6" name="Picture 5" descr="A screen shot of a clock&#10;&#10;Description automatically generated">
            <a:extLst>
              <a:ext uri="{FF2B5EF4-FFF2-40B4-BE49-F238E27FC236}">
                <a16:creationId xmlns:a16="http://schemas.microsoft.com/office/drawing/2014/main" id="{E57FC939-B20E-4B62-9E02-CD3B4B040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26" y="2474956"/>
            <a:ext cx="3708722" cy="11090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828713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The </a:t>
            </a:r>
            <a:r>
              <a:rPr sz="2800" dirty="0"/>
              <a:t>Asterisk</a:t>
            </a:r>
            <a:r>
              <a:rPr lang="en-AU" sz="2800" dirty="0"/>
              <a:t> Wildcard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66839" y="1753207"/>
            <a:ext cx="4755967" cy="237885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asterisk</a:t>
            </a:r>
            <a:r>
              <a:rPr lang="en-AU" sz="2400" spc="-5" dirty="0">
                <a:latin typeface="Arial"/>
                <a:cs typeface="Arial"/>
              </a:rPr>
              <a:t> wildcard</a:t>
            </a:r>
            <a:r>
              <a:rPr sz="2400" spc="-5" dirty="0">
                <a:latin typeface="Arial"/>
                <a:cs typeface="Arial"/>
              </a:rPr>
              <a:t> can </a:t>
            </a:r>
            <a:r>
              <a:rPr lang="en-AU" sz="2400" spc="-5" dirty="0">
                <a:latin typeface="Arial"/>
                <a:cs typeface="Arial"/>
              </a:rPr>
              <a:t>also </a:t>
            </a:r>
            <a:r>
              <a:rPr sz="2400" spc="-5" dirty="0">
                <a:latin typeface="Arial"/>
                <a:cs typeface="Arial"/>
              </a:rPr>
              <a:t>be used with other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regex characters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too</a:t>
            </a:r>
            <a:endParaRPr sz="1200" dirty="0">
              <a:latin typeface="Arial"/>
              <a:cs typeface="Arial"/>
            </a:endParaRPr>
          </a:p>
          <a:p>
            <a:pPr marL="35560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AU" sz="2400" spc="-5" dirty="0">
                <a:latin typeface="Arial"/>
                <a:cs typeface="Arial"/>
              </a:rPr>
              <a:t>For example, the grep </a:t>
            </a:r>
            <a:r>
              <a:rPr sz="2400" spc="-5" dirty="0">
                <a:latin typeface="Arial"/>
                <a:cs typeface="Arial"/>
              </a:rPr>
              <a:t>pattern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search</a:t>
            </a:r>
            <a:r>
              <a:rPr lang="en-AU" sz="2400" spc="-5" dirty="0">
                <a:latin typeface="Arial"/>
                <a:cs typeface="Arial"/>
              </a:rPr>
              <a:t> to the right would find the strings </a:t>
            </a:r>
            <a:r>
              <a:rPr lang="en-AU" sz="2400" i="1" dirty="0">
                <a:latin typeface="Arial"/>
                <a:cs typeface="Arial"/>
              </a:rPr>
              <a:t>yes</a:t>
            </a:r>
            <a:r>
              <a:rPr lang="en-AU" sz="2400" dirty="0">
                <a:latin typeface="Arial"/>
                <a:cs typeface="Arial"/>
              </a:rPr>
              <a:t>, </a:t>
            </a:r>
            <a:r>
              <a:rPr lang="en-AU" sz="2400" i="1" dirty="0">
                <a:latin typeface="Arial"/>
                <a:cs typeface="Arial"/>
              </a:rPr>
              <a:t>yees</a:t>
            </a:r>
            <a:r>
              <a:rPr lang="en-AU" sz="2400" dirty="0">
                <a:latin typeface="Arial"/>
                <a:cs typeface="Arial"/>
              </a:rPr>
              <a:t>, </a:t>
            </a:r>
            <a:r>
              <a:rPr lang="en-AU" sz="2400" i="1" dirty="0">
                <a:latin typeface="Arial"/>
                <a:cs typeface="Arial"/>
              </a:rPr>
              <a:t>yas</a:t>
            </a:r>
            <a:r>
              <a:rPr lang="en-AU" sz="2400" dirty="0">
                <a:latin typeface="Arial"/>
                <a:cs typeface="Arial"/>
              </a:rPr>
              <a:t> and </a:t>
            </a:r>
            <a:r>
              <a:rPr lang="en-AU" sz="2400" i="1" dirty="0">
                <a:latin typeface="Arial"/>
                <a:cs typeface="Arial"/>
              </a:rPr>
              <a:t>yaas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9" name="Picture 8" descr="A picture containing clock, monitor, mounted, photo&#10;&#10;Description automatically generated">
            <a:extLst>
              <a:ext uri="{FF2B5EF4-FFF2-40B4-BE49-F238E27FC236}">
                <a16:creationId xmlns:a16="http://schemas.microsoft.com/office/drawing/2014/main" id="{EF127F69-1B18-42E3-9D2F-FFEB2C1B8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47" y="2154737"/>
            <a:ext cx="3934514" cy="10658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80" dirty="0"/>
              <a:t> </a:t>
            </a:r>
            <a:r>
              <a:rPr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094" y="1431190"/>
            <a:ext cx="8570644" cy="4680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00" spc="-5" dirty="0">
                <a:solidFill>
                  <a:srgbClr val="262626"/>
                </a:solidFill>
                <a:latin typeface="Arial"/>
                <a:cs typeface="Arial"/>
              </a:rPr>
              <a:t>After </a:t>
            </a:r>
            <a:r>
              <a:rPr lang="en-US" sz="2400" dirty="0">
                <a:solidFill>
                  <a:srgbClr val="262626"/>
                </a:solidFill>
                <a:latin typeface="Arial"/>
                <a:cs typeface="Arial"/>
              </a:rPr>
              <a:t>completing</a:t>
            </a:r>
            <a:r>
              <a:rPr sz="2400" dirty="0">
                <a:solidFill>
                  <a:srgbClr val="262626"/>
                </a:solidFill>
                <a:latin typeface="Arial"/>
                <a:cs typeface="Arial"/>
              </a:rPr>
              <a:t> this module, you should be able</a:t>
            </a:r>
            <a:r>
              <a:rPr sz="2400" spc="-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62626"/>
                </a:solidFill>
                <a:latin typeface="Arial"/>
                <a:cs typeface="Arial"/>
              </a:rPr>
              <a:t>to</a:t>
            </a:r>
            <a:r>
              <a:rPr lang="en-AU" sz="2400" dirty="0">
                <a:solidFill>
                  <a:srgbClr val="262626"/>
                </a:solidFill>
                <a:latin typeface="Arial"/>
                <a:cs typeface="Arial"/>
              </a:rPr>
              <a:t> work with</a:t>
            </a:r>
            <a:r>
              <a:rPr sz="2400" dirty="0">
                <a:solidFill>
                  <a:srgbClr val="262626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8A641A0-5641-46AA-926C-83469D9303BC}"/>
              </a:ext>
            </a:extLst>
          </p:cNvPr>
          <p:cNvSpPr txBox="1"/>
          <p:nvPr/>
        </p:nvSpPr>
        <p:spPr>
          <a:xfrm>
            <a:off x="1174434" y="1899267"/>
            <a:ext cx="5804535" cy="3017493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Regular Expressions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Regular Expression Engines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Grep and Regex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Anchors and Wildcards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Extended RegEx Engine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ERE Repetition and Optionality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OR and Expression Grouping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Common Grep Options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Piping and Redirection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ERE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799" y="1550612"/>
            <a:ext cx="7792085" cy="3114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 the </a:t>
            </a:r>
            <a:r>
              <a:rPr sz="2400" dirty="0">
                <a:latin typeface="Arial"/>
                <a:cs typeface="Arial"/>
              </a:rPr>
              <a:t>ERE </a:t>
            </a:r>
            <a:r>
              <a:rPr sz="2400" spc="-5" dirty="0">
                <a:latin typeface="Arial"/>
                <a:cs typeface="Arial"/>
              </a:rPr>
              <a:t>syntax, there are </a:t>
            </a:r>
            <a:r>
              <a:rPr lang="en-AU" sz="2400" spc="-5" dirty="0">
                <a:latin typeface="Arial"/>
                <a:cs typeface="Arial"/>
              </a:rPr>
              <a:t>even more useful and versatile pattern matching operators including:</a:t>
            </a:r>
            <a:endParaRPr sz="2400" dirty="0">
              <a:latin typeface="Arial"/>
              <a:cs typeface="Arial"/>
            </a:endParaRPr>
          </a:p>
          <a:p>
            <a:pPr marL="469900" lvl="1">
              <a:spcBef>
                <a:spcPts val="760"/>
              </a:spcBef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+</a:t>
            </a:r>
          </a:p>
          <a:p>
            <a:pPr marL="812800" lvl="1" indent="-342900"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?</a:t>
            </a:r>
          </a:p>
          <a:p>
            <a:pPr marL="812800" lvl="1" indent="-342900"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Arial"/>
                <a:cs typeface="Arial"/>
              </a:rPr>
              <a:t>{}</a:t>
            </a:r>
            <a:endParaRPr sz="2400" dirty="0">
              <a:latin typeface="Arial"/>
              <a:cs typeface="Arial"/>
            </a:endParaRPr>
          </a:p>
          <a:p>
            <a:pPr marL="812800" lvl="1" indent="-342900"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|</a:t>
            </a:r>
          </a:p>
          <a:p>
            <a:pPr marL="812800" lvl="1" indent="-342900"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828712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AU" sz="2800" dirty="0"/>
              <a:t>ERE </a:t>
            </a:r>
            <a:r>
              <a:rPr sz="2800" dirty="0"/>
              <a:t>Plus 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373" y="1878956"/>
            <a:ext cx="5103045" cy="253466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 Plus character </a:t>
            </a:r>
            <a:r>
              <a:rPr sz="2200" dirty="0">
                <a:latin typeface="Arial"/>
                <a:cs typeface="Arial"/>
              </a:rPr>
              <a:t>“</a:t>
            </a:r>
            <a:r>
              <a:rPr sz="2200" b="1" dirty="0">
                <a:latin typeface="Arial"/>
                <a:cs typeface="Arial"/>
              </a:rPr>
              <a:t>+</a:t>
            </a:r>
            <a:r>
              <a:rPr sz="2200" dirty="0">
                <a:latin typeface="Arial"/>
                <a:cs typeface="Arial"/>
              </a:rPr>
              <a:t>” </a:t>
            </a:r>
            <a:r>
              <a:rPr sz="2200" spc="-5" dirty="0">
                <a:latin typeface="Arial"/>
                <a:cs typeface="Arial"/>
              </a:rPr>
              <a:t>acts </a:t>
            </a:r>
            <a:r>
              <a:rPr lang="en-AU" sz="2200" spc="-5" dirty="0">
                <a:latin typeface="Arial"/>
                <a:cs typeface="Arial"/>
              </a:rPr>
              <a:t>similarly to the</a:t>
            </a:r>
            <a:r>
              <a:rPr sz="2200" spc="-5" dirty="0">
                <a:latin typeface="Arial"/>
                <a:cs typeface="Arial"/>
              </a:rPr>
              <a:t> asterisk “</a:t>
            </a:r>
            <a:r>
              <a:rPr sz="2200" b="1" spc="-5" dirty="0">
                <a:latin typeface="Arial"/>
                <a:cs typeface="Arial"/>
              </a:rPr>
              <a:t>*</a:t>
            </a:r>
            <a:r>
              <a:rPr sz="2200" spc="-5" dirty="0">
                <a:latin typeface="Arial"/>
                <a:cs typeface="Arial"/>
              </a:rPr>
              <a:t>” except instead of </a:t>
            </a:r>
            <a:r>
              <a:rPr sz="2200" i="1" dirty="0">
                <a:latin typeface="Arial"/>
                <a:cs typeface="Arial"/>
              </a:rPr>
              <a:t>0 </a:t>
            </a:r>
            <a:r>
              <a:rPr sz="2200" i="1" spc="-5" dirty="0">
                <a:latin typeface="Arial"/>
                <a:cs typeface="Arial"/>
              </a:rPr>
              <a:t>or more</a:t>
            </a:r>
            <a:r>
              <a:rPr sz="2200" spc="-5" dirty="0">
                <a:latin typeface="Arial"/>
                <a:cs typeface="Arial"/>
              </a:rPr>
              <a:t> repetitions, there must be at least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one</a:t>
            </a:r>
            <a:r>
              <a:rPr lang="en-AU" sz="2200" b="1" spc="-5" dirty="0">
                <a:solidFill>
                  <a:srgbClr val="0070C0"/>
                </a:solidFill>
                <a:latin typeface="Arial"/>
                <a:cs typeface="Arial"/>
              </a:rPr>
              <a:t> or more</a:t>
            </a:r>
            <a:r>
              <a:rPr lang="en-AU" sz="2200" spc="-5" dirty="0">
                <a:latin typeface="Arial"/>
                <a:cs typeface="Arial"/>
              </a:rPr>
              <a:t> repetitions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AU" sz="2200" spc="-5" dirty="0">
                <a:latin typeface="Arial"/>
                <a:cs typeface="Arial"/>
              </a:rPr>
              <a:t>For example, the grep</a:t>
            </a:r>
            <a:r>
              <a:rPr sz="2200" spc="-5" dirty="0">
                <a:latin typeface="Arial"/>
                <a:cs typeface="Arial"/>
              </a:rPr>
              <a:t> pattern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search</a:t>
            </a:r>
            <a:r>
              <a:rPr lang="en-AU" sz="2200" spc="-5" dirty="0">
                <a:latin typeface="Arial"/>
                <a:cs typeface="Arial"/>
              </a:rPr>
              <a:t> to the right would return the strings </a:t>
            </a:r>
            <a:r>
              <a:rPr lang="en-US" sz="2200" i="1" dirty="0">
                <a:latin typeface="Arial"/>
                <a:cs typeface="Arial"/>
              </a:rPr>
              <a:t>yes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i="1" dirty="0">
                <a:latin typeface="Arial"/>
                <a:cs typeface="Arial"/>
              </a:rPr>
              <a:t>yees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i="1" dirty="0">
                <a:latin typeface="Arial"/>
                <a:cs typeface="Arial"/>
              </a:rPr>
              <a:t>yas</a:t>
            </a:r>
            <a:r>
              <a:rPr lang="en-US" sz="2200" dirty="0">
                <a:latin typeface="Arial"/>
                <a:cs typeface="Arial"/>
              </a:rPr>
              <a:t> and </a:t>
            </a:r>
            <a:r>
              <a:rPr lang="en-US" sz="2200" i="1" dirty="0">
                <a:latin typeface="Arial"/>
                <a:cs typeface="Arial"/>
              </a:rPr>
              <a:t>yaas</a:t>
            </a:r>
            <a:r>
              <a:rPr lang="en-US" sz="2200" dirty="0">
                <a:latin typeface="Arial"/>
                <a:cs typeface="Arial"/>
              </a:rPr>
              <a:t>, but </a:t>
            </a:r>
            <a:r>
              <a:rPr lang="en-US" sz="2200" u="sng" dirty="0">
                <a:latin typeface="Arial"/>
                <a:cs typeface="Arial"/>
              </a:rPr>
              <a:t>not</a:t>
            </a:r>
            <a:r>
              <a:rPr lang="en-US" sz="2200" spc="-160" dirty="0">
                <a:latin typeface="Arial"/>
                <a:cs typeface="Arial"/>
              </a:rPr>
              <a:t> </a:t>
            </a:r>
            <a:r>
              <a:rPr lang="en-US" sz="2200" i="1" dirty="0">
                <a:latin typeface="Arial"/>
                <a:cs typeface="Arial"/>
              </a:rPr>
              <a:t>ys</a:t>
            </a:r>
            <a:endParaRPr sz="2200" i="1" dirty="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A97437-D3DD-4B84-A8E7-25618B1304F2}"/>
              </a:ext>
            </a:extLst>
          </p:cNvPr>
          <p:cNvGrpSpPr/>
          <p:nvPr/>
        </p:nvGrpSpPr>
        <p:grpSpPr>
          <a:xfrm>
            <a:off x="5528223" y="2538128"/>
            <a:ext cx="3427404" cy="944075"/>
            <a:chOff x="5528223" y="2538128"/>
            <a:chExt cx="3427404" cy="944075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0970D6DA-27FD-434A-9BD4-A97A12932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223" y="2538128"/>
              <a:ext cx="3427404" cy="9440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0D8B5B-6B26-4D44-B9CD-2A883CEB620B}"/>
                </a:ext>
              </a:extLst>
            </p:cNvPr>
            <p:cNvSpPr/>
            <p:nvPr/>
          </p:nvSpPr>
          <p:spPr>
            <a:xfrm>
              <a:off x="7368540" y="3179501"/>
              <a:ext cx="342900" cy="196159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34209BC-0B78-47B6-8B4E-E59AC3AF07E9}"/>
                </a:ext>
              </a:extLst>
            </p:cNvPr>
            <p:cNvSpPr txBox="1"/>
            <p:nvPr/>
          </p:nvSpPr>
          <p:spPr>
            <a:xfrm>
              <a:off x="7277100" y="3105400"/>
              <a:ext cx="59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>
                  <a:solidFill>
                    <a:srgbClr val="D48E6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\+s’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Question Mark 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436" y="1698957"/>
            <a:ext cx="4276052" cy="321177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lang="en-AU" sz="2200" spc="-5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uestion </a:t>
            </a:r>
            <a:r>
              <a:rPr lang="en-AU" sz="2200" spc="-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ark character “</a:t>
            </a:r>
            <a:r>
              <a:rPr sz="2200" b="1" spc="-5" dirty="0">
                <a:latin typeface="Arial"/>
                <a:cs typeface="Arial"/>
              </a:rPr>
              <a:t>?</a:t>
            </a:r>
            <a:r>
              <a:rPr sz="2200" spc="-5" dirty="0">
                <a:latin typeface="Arial"/>
                <a:cs typeface="Arial"/>
              </a:rPr>
              <a:t>” acts as an </a:t>
            </a:r>
            <a:r>
              <a:rPr lang="en-AU" sz="2200" spc="-5" dirty="0">
                <a:latin typeface="Arial"/>
                <a:cs typeface="Arial"/>
              </a:rPr>
              <a:t>optionality operator,</a:t>
            </a:r>
            <a:r>
              <a:rPr sz="2200" spc="-5" dirty="0">
                <a:latin typeface="Arial"/>
                <a:cs typeface="Arial"/>
              </a:rPr>
              <a:t> meaning that the preceding character may or may not be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lang="en-AU" sz="2200" spc="-5" dirty="0">
                <a:latin typeface="Arial"/>
                <a:cs typeface="Arial"/>
              </a:rPr>
              <a:t>present in the pattern being sought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AU" sz="2200" spc="-5" dirty="0">
                <a:latin typeface="Arial"/>
                <a:cs typeface="Arial"/>
              </a:rPr>
              <a:t>For example, the grep search to the right would find both </a:t>
            </a:r>
            <a:r>
              <a:rPr lang="en-AU" sz="2200" i="1" dirty="0">
                <a:latin typeface="Arial"/>
                <a:cs typeface="Arial"/>
              </a:rPr>
              <a:t>bash</a:t>
            </a:r>
            <a:r>
              <a:rPr lang="en-AU" sz="2200" dirty="0">
                <a:latin typeface="Arial"/>
                <a:cs typeface="Arial"/>
              </a:rPr>
              <a:t> and</a:t>
            </a:r>
            <a:r>
              <a:rPr lang="en-AU" sz="2200" spc="-145" dirty="0">
                <a:latin typeface="Arial"/>
                <a:cs typeface="Arial"/>
              </a:rPr>
              <a:t> </a:t>
            </a:r>
            <a:r>
              <a:rPr lang="en-AU" sz="2200" i="1" dirty="0">
                <a:latin typeface="Arial"/>
                <a:cs typeface="Arial"/>
              </a:rPr>
              <a:t>ash</a:t>
            </a:r>
            <a:endParaRPr sz="2200" i="1" dirty="0">
              <a:latin typeface="Arial"/>
              <a:cs typeface="Arial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185FEF4-18BE-4D34-8F8F-FBD5A7B37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50" y="2211403"/>
            <a:ext cx="4007175" cy="12310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828713"/>
            <a:ext cx="8570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Curly Braces {</a:t>
            </a:r>
            <a:r>
              <a:rPr lang="en-AU" sz="2800" dirty="0"/>
              <a:t> </a:t>
            </a:r>
            <a:r>
              <a:rPr sz="2800"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629" y="1808311"/>
            <a:ext cx="4236795" cy="253466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965" marR="508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Braces </a:t>
            </a:r>
            <a:r>
              <a:rPr lang="en-AU" sz="2200" b="1" spc="-5" dirty="0">
                <a:latin typeface="Arial"/>
                <a:cs typeface="Arial"/>
              </a:rPr>
              <a:t>{ }</a:t>
            </a:r>
            <a:r>
              <a:rPr lang="en-AU" sz="2200" spc="-5" dirty="0">
                <a:latin typeface="Arial"/>
                <a:cs typeface="Arial"/>
              </a:rPr>
              <a:t> are</a:t>
            </a:r>
            <a:r>
              <a:rPr sz="2200" spc="-5" dirty="0">
                <a:latin typeface="Arial"/>
                <a:cs typeface="Arial"/>
              </a:rPr>
              <a:t> used to </a:t>
            </a:r>
            <a:r>
              <a:rPr lang="en-AU" sz="2200" spc="-5" dirty="0">
                <a:latin typeface="Arial"/>
                <a:cs typeface="Arial"/>
              </a:rPr>
              <a:t>specify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specific number of repetitions 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character or sequence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AU" sz="2200" spc="-5" dirty="0">
                <a:latin typeface="Arial"/>
                <a:cs typeface="Arial"/>
              </a:rPr>
              <a:t>For example,</a:t>
            </a:r>
            <a:r>
              <a:rPr sz="2200" spc="-5" dirty="0">
                <a:latin typeface="Arial"/>
                <a:cs typeface="Arial"/>
              </a:rPr>
              <a:t> the </a:t>
            </a:r>
            <a:r>
              <a:rPr lang="en-AU" sz="2200" spc="-5" dirty="0">
                <a:latin typeface="Arial"/>
                <a:cs typeface="Arial"/>
              </a:rPr>
              <a:t>grep pattern search to the right will return </a:t>
            </a:r>
            <a:r>
              <a:rPr lang="en-US" sz="2200" i="1" dirty="0">
                <a:latin typeface="Arial"/>
                <a:cs typeface="Arial"/>
              </a:rPr>
              <a:t>Robert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i="1" dirty="0">
                <a:latin typeface="Arial"/>
                <a:cs typeface="Arial"/>
              </a:rPr>
              <a:t>Rabbit</a:t>
            </a:r>
            <a:r>
              <a:rPr lang="en-US" sz="2200" dirty="0">
                <a:latin typeface="Arial"/>
                <a:cs typeface="Arial"/>
              </a:rPr>
              <a:t> and</a:t>
            </a:r>
            <a:r>
              <a:rPr lang="en-US" sz="2200" spc="-190" dirty="0">
                <a:latin typeface="Arial"/>
                <a:cs typeface="Arial"/>
              </a:rPr>
              <a:t> </a:t>
            </a:r>
            <a:r>
              <a:rPr lang="en-US" sz="2200" i="1" dirty="0">
                <a:latin typeface="Arial"/>
                <a:cs typeface="Arial"/>
              </a:rPr>
              <a:t>Rupert</a:t>
            </a:r>
            <a:r>
              <a:rPr lang="en-US" sz="2200" dirty="0">
                <a:latin typeface="Arial"/>
                <a:cs typeface="Arial"/>
              </a:rPr>
              <a:t>, but </a:t>
            </a:r>
            <a:r>
              <a:rPr lang="en-US" sz="2200" u="sng" dirty="0">
                <a:latin typeface="Arial"/>
                <a:cs typeface="Arial"/>
              </a:rPr>
              <a:t>not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i="1" dirty="0">
                <a:latin typeface="Arial"/>
                <a:cs typeface="Arial"/>
              </a:rPr>
              <a:t>Rivet</a:t>
            </a:r>
            <a:endParaRPr sz="2200" i="1" dirty="0">
              <a:latin typeface="Arial"/>
              <a:cs typeface="Arial"/>
            </a:endParaRPr>
          </a:p>
        </p:txBody>
      </p:sp>
      <p:pic>
        <p:nvPicPr>
          <p:cNvPr id="9" name="Picture 8" descr="A picture containing clock, photo, mounted, monitor&#10;&#10;Description automatically generated">
            <a:extLst>
              <a:ext uri="{FF2B5EF4-FFF2-40B4-BE49-F238E27FC236}">
                <a16:creationId xmlns:a16="http://schemas.microsoft.com/office/drawing/2014/main" id="{4DD3EF8D-DFC3-46F6-8867-8C86FAB8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17" y="1901821"/>
            <a:ext cx="3988608" cy="117382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285776" y="1505349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OR and Expression Grouping</a:t>
              </a:r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413703" y="2241540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66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Expression Grouping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680" y="1512570"/>
            <a:ext cx="8440420" cy="2319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Aft>
                <a:spcPts val="600"/>
              </a:spcAft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Using parentheses 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lang="en-AU" sz="2000" b="1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 regex patterns can be grouped together to allow for </a:t>
            </a:r>
            <a:r>
              <a:rPr lang="en-AU" sz="2000" spc="-5" dirty="0">
                <a:latin typeface="Arial"/>
                <a:cs typeface="Arial"/>
              </a:rPr>
              <a:t>more </a:t>
            </a:r>
            <a:r>
              <a:rPr sz="2000" spc="-5" dirty="0">
                <a:latin typeface="Arial"/>
                <a:cs typeface="Arial"/>
              </a:rPr>
              <a:t>complex </a:t>
            </a:r>
            <a:r>
              <a:rPr lang="en-AU" sz="2000" spc="-5" dirty="0">
                <a:latin typeface="Arial"/>
                <a:cs typeface="Arial"/>
              </a:rPr>
              <a:t>search patterns to be constructed</a:t>
            </a:r>
          </a:p>
          <a:p>
            <a:pPr marL="355600" marR="5080" indent="-342900">
              <a:lnSpc>
                <a:spcPct val="100299"/>
              </a:lnSpc>
              <a:spcAft>
                <a:spcPts val="600"/>
              </a:spcAft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In the example below, </a:t>
            </a:r>
            <a:r>
              <a:rPr lang="en-US" sz="2000" b="1" spc="-5" dirty="0">
                <a:latin typeface="Arial"/>
                <a:cs typeface="Arial"/>
              </a:rPr>
              <a:t>(very)</a:t>
            </a:r>
            <a:r>
              <a:rPr lang="en-US" sz="2000" spc="-5" dirty="0">
                <a:latin typeface="Arial"/>
                <a:cs typeface="Arial"/>
              </a:rPr>
              <a:t> must be present </a:t>
            </a:r>
            <a:r>
              <a:rPr lang="en-US" sz="2000" i="1" spc="-5" dirty="0">
                <a:latin typeface="Arial"/>
                <a:cs typeface="Arial"/>
              </a:rPr>
              <a:t>positionally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u="sng" spc="-5" dirty="0">
                <a:latin typeface="Arial"/>
                <a:cs typeface="Arial"/>
              </a:rPr>
              <a:t>at least once</a:t>
            </a:r>
            <a:r>
              <a:rPr lang="en-US" sz="2000" spc="-5" dirty="0">
                <a:latin typeface="Arial"/>
                <a:cs typeface="Arial"/>
              </a:rPr>
              <a:t> and the </a:t>
            </a:r>
            <a:r>
              <a:rPr lang="en-US" sz="2000" b="1" dirty="0">
                <a:latin typeface="Arial"/>
                <a:cs typeface="Arial"/>
              </a:rPr>
              <a:t>+</a:t>
            </a:r>
            <a:r>
              <a:rPr lang="en-US" sz="2000" dirty="0">
                <a:latin typeface="Arial"/>
                <a:cs typeface="Arial"/>
              </a:rPr>
              <a:t> indicates what follows </a:t>
            </a:r>
            <a:r>
              <a:rPr lang="en-US" sz="2000" u="sng" dirty="0">
                <a:latin typeface="Arial"/>
                <a:cs typeface="Arial"/>
              </a:rPr>
              <a:t>must also be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Arial"/>
                <a:cs typeface="Arial"/>
              </a:rPr>
              <a:t>positionally</a:t>
            </a:r>
            <a:r>
              <a:rPr lang="en-US" sz="2000" dirty="0">
                <a:latin typeface="Arial"/>
                <a:cs typeface="Arial"/>
              </a:rPr>
              <a:t> present</a:t>
            </a:r>
          </a:p>
          <a:p>
            <a:pPr marL="355600" marR="5080" indent="-342900">
              <a:lnSpc>
                <a:spcPct val="100299"/>
              </a:lnSpc>
              <a:spcAft>
                <a:spcPts val="6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Arial"/>
                <a:cs typeface="Arial"/>
              </a:rPr>
              <a:t>Note: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grep -E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Arial"/>
                <a:cs typeface="Arial"/>
              </a:rPr>
              <a:t>escapes</a:t>
            </a:r>
            <a:r>
              <a:rPr lang="en-US" sz="2000" dirty="0">
                <a:latin typeface="Arial"/>
                <a:cs typeface="Arial"/>
              </a:rPr>
              <a:t> traditional usage of special characters. For example, the command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grep -E '{1' </a:t>
            </a:r>
            <a:r>
              <a:rPr lang="en-US" sz="2000" dirty="0">
                <a:latin typeface="Arial"/>
                <a:cs typeface="Arial"/>
              </a:rPr>
              <a:t>searches for the two-character string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{1</a:t>
            </a:r>
            <a:r>
              <a:rPr lang="en-US" sz="2000" dirty="0">
                <a:latin typeface="Arial"/>
                <a:cs typeface="Arial"/>
              </a:rPr>
              <a:t> instead of reporting a syntax error in the regular expression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79889-9337-496A-B025-875C7ABDAFC1}"/>
              </a:ext>
            </a:extLst>
          </p:cNvPr>
          <p:cNvGrpSpPr/>
          <p:nvPr/>
        </p:nvGrpSpPr>
        <p:grpSpPr>
          <a:xfrm>
            <a:off x="1112105" y="3939366"/>
            <a:ext cx="6587102" cy="1087294"/>
            <a:chOff x="1112105" y="3939366"/>
            <a:chExt cx="6587102" cy="1087294"/>
          </a:xfrm>
        </p:grpSpPr>
        <p:pic>
          <p:nvPicPr>
            <p:cNvPr id="10" name="Picture 9" descr="A picture containing meter, clock, light&#10;&#10;Description automatically generated">
              <a:extLst>
                <a:ext uri="{FF2B5EF4-FFF2-40B4-BE49-F238E27FC236}">
                  <a16:creationId xmlns:a16="http://schemas.microsoft.com/office/drawing/2014/main" id="{38BD37C6-AC9F-4727-9BFD-7380520D3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105" y="3939366"/>
              <a:ext cx="6587102" cy="108729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DC33E34-D3CA-48F8-9FA4-2223F590A6BC}"/>
                </a:ext>
              </a:extLst>
            </p:cNvPr>
            <p:cNvSpPr/>
            <p:nvPr/>
          </p:nvSpPr>
          <p:spPr>
            <a:xfrm flipH="1">
              <a:off x="2669179" y="4600576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7C447A-DABA-4334-B654-45378F83A891}"/>
                </a:ext>
              </a:extLst>
            </p:cNvPr>
            <p:cNvSpPr/>
            <p:nvPr/>
          </p:nvSpPr>
          <p:spPr>
            <a:xfrm flipH="1">
              <a:off x="6469653" y="4600576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Expression Grouping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780" y="3086498"/>
            <a:ext cx="8153400" cy="125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AU" sz="2400" spc="-5" dirty="0">
                <a:latin typeface="Arial"/>
                <a:cs typeface="Arial"/>
              </a:rPr>
              <a:t>Potential Matches:</a:t>
            </a:r>
            <a:endParaRPr lang="en-AU" sz="2400" dirty="0">
              <a:latin typeface="Arial"/>
              <a:cs typeface="Arial"/>
            </a:endParaRPr>
          </a:p>
          <a:p>
            <a:pPr marL="469900" marR="5080" lvl="1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regex can be very</a:t>
            </a:r>
            <a:r>
              <a:rPr spc="-55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pc="-5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confusing</a:t>
            </a:r>
            <a:endParaRPr lang="en-AU" spc="-5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pPr marL="469900" marR="5080" lvl="1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regex can be very very</a:t>
            </a:r>
            <a:r>
              <a:rPr lang="en-US" spc="-55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n-US" spc="-5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confusing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pPr marL="469900" marR="5080" lvl="1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regex can be very very very very confusing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EB4972-534E-46A0-9235-57786BBCD82D}"/>
              </a:ext>
            </a:extLst>
          </p:cNvPr>
          <p:cNvGrpSpPr/>
          <p:nvPr/>
        </p:nvGrpSpPr>
        <p:grpSpPr>
          <a:xfrm>
            <a:off x="827700" y="1891328"/>
            <a:ext cx="6587102" cy="1087294"/>
            <a:chOff x="827700" y="1891328"/>
            <a:chExt cx="6587102" cy="1087294"/>
          </a:xfrm>
        </p:grpSpPr>
        <p:pic>
          <p:nvPicPr>
            <p:cNvPr id="6" name="Picture 5" descr="A picture containing meter, clock, light&#10;&#10;Description automatically generated">
              <a:extLst>
                <a:ext uri="{FF2B5EF4-FFF2-40B4-BE49-F238E27FC236}">
                  <a16:creationId xmlns:a16="http://schemas.microsoft.com/office/drawing/2014/main" id="{7BBD471C-2FD6-407E-AA20-C16448C3D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700" y="1891328"/>
              <a:ext cx="6587102" cy="108729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FF1F96-2559-4EAC-904E-BB657645BEC5}"/>
                </a:ext>
              </a:extLst>
            </p:cNvPr>
            <p:cNvSpPr/>
            <p:nvPr/>
          </p:nvSpPr>
          <p:spPr>
            <a:xfrm flipH="1">
              <a:off x="2388191" y="2557461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A0DC4A-3109-4BC5-BE07-D24C09FD71CB}"/>
                </a:ext>
              </a:extLst>
            </p:cNvPr>
            <p:cNvSpPr/>
            <p:nvPr/>
          </p:nvSpPr>
          <p:spPr>
            <a:xfrm flipH="1">
              <a:off x="6198192" y="2562224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OR |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477" y="1520306"/>
            <a:ext cx="8986863" cy="201144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spcAft>
                <a:spcPts val="600"/>
              </a:spcAft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 bash, the pipe operator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b="1" dirty="0">
                <a:latin typeface="Arial"/>
                <a:cs typeface="Arial"/>
              </a:rPr>
              <a:t>|</a:t>
            </a:r>
            <a:r>
              <a:rPr sz="2000" dirty="0">
                <a:latin typeface="Arial"/>
                <a:cs typeface="Arial"/>
              </a:rPr>
              <a:t>” is </a:t>
            </a:r>
            <a:r>
              <a:rPr sz="2000" spc="-5" dirty="0">
                <a:latin typeface="Arial"/>
                <a:cs typeface="Arial"/>
              </a:rPr>
              <a:t>usually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used </a:t>
            </a:r>
            <a:r>
              <a:rPr lang="en-AU" sz="2000" spc="-5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redirecting the output of one script or command to the input 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another</a:t>
            </a:r>
            <a:endParaRPr sz="2000" dirty="0">
              <a:latin typeface="Arial"/>
              <a:cs typeface="Arial"/>
            </a:endParaRPr>
          </a:p>
          <a:p>
            <a:pPr marL="355600" marR="1508760" indent="-342900">
              <a:spcAft>
                <a:spcPts val="6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AU" sz="2000" spc="-5" dirty="0">
                <a:latin typeface="Arial"/>
                <a:cs typeface="Arial"/>
              </a:rPr>
              <a:t>Within the context of a regular expression however, it takes on the functionality of </a:t>
            </a:r>
            <a:r>
              <a:rPr lang="en-AU" sz="2000" b="1" spc="-5" dirty="0">
                <a:latin typeface="Arial"/>
                <a:cs typeface="Arial"/>
              </a:rPr>
              <a:t>or</a:t>
            </a:r>
          </a:p>
          <a:p>
            <a:pPr marL="355600" marR="1508760" indent="-342900">
              <a:spcAft>
                <a:spcPts val="600"/>
              </a:spcAft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For example, in the grep pattern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search to the right, lines will be returned that </a:t>
            </a:r>
            <a:r>
              <a:rPr lang="en-US" sz="2000" u="sng" spc="-5" dirty="0">
                <a:latin typeface="Arial"/>
                <a:cs typeface="Arial"/>
              </a:rPr>
              <a:t>end</a:t>
            </a:r>
            <a:r>
              <a:rPr lang="en-US" sz="2000" spc="-5" dirty="0">
                <a:latin typeface="Arial"/>
                <a:cs typeface="Arial"/>
              </a:rPr>
              <a:t> with either the string </a:t>
            </a:r>
            <a:r>
              <a:rPr lang="en-US" sz="2000" i="1" spc="-5" dirty="0">
                <a:latin typeface="Arial"/>
                <a:cs typeface="Arial"/>
              </a:rPr>
              <a:t>bash</a:t>
            </a:r>
            <a:r>
              <a:rPr lang="en-US" sz="2000" spc="-5" dirty="0">
                <a:latin typeface="Arial"/>
                <a:cs typeface="Arial"/>
              </a:rPr>
              <a:t> or the string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i="1" spc="-5" dirty="0">
                <a:latin typeface="Arial"/>
                <a:cs typeface="Arial"/>
              </a:rPr>
              <a:t>fish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DDFD69B-F847-4AA5-A266-F80095106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3712310"/>
            <a:ext cx="6035040" cy="122278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285776" y="1505349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 dirty="0">
                  <a:solidFill>
                    <a:srgbClr val="101920"/>
                  </a:solidFill>
                  <a:cs typeface="Arial"/>
                </a:rPr>
                <a:t>grep options</a:t>
              </a:r>
              <a:endParaRPr lang="en-AU" sz="3600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413703" y="2241540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68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8" b="11729"/>
          <a:stretch/>
        </p:blipFill>
        <p:spPr>
          <a:xfrm>
            <a:off x="2413703" y="2241540"/>
            <a:ext cx="640424" cy="564555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7999EB9-38DF-4A93-9F88-A93CD08A6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6340"/>
              </p:ext>
            </p:extLst>
          </p:nvPr>
        </p:nvGraphicFramePr>
        <p:xfrm>
          <a:off x="464820" y="1592580"/>
          <a:ext cx="76962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316">
                  <a:extLst>
                    <a:ext uri="{9D8B030D-6E8A-4147-A177-3AD203B41FA5}">
                      <a16:colId xmlns:a16="http://schemas.microsoft.com/office/drawing/2014/main" val="2293101622"/>
                    </a:ext>
                  </a:extLst>
                </a:gridCol>
                <a:gridCol w="6310884">
                  <a:extLst>
                    <a:ext uri="{9D8B030D-6E8A-4147-A177-3AD203B41FA5}">
                      <a16:colId xmlns:a16="http://schemas.microsoft.com/office/drawing/2014/main" val="3900524800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r>
                        <a:rPr lang="en-AU" sz="16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3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/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Suppress normal output; instead print a count of matching lines for each input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5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/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Interpret PATTERN as an extended regular expression.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2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/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Ignore case distinctions in both the PATTERN and the input files.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7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-m </a:t>
                      </a:r>
                      <a:r>
                        <a:rPr lang="en-US" sz="1400" b="0" i="1" dirty="0"/>
                        <a:t>NUM</a:t>
                      </a:r>
                      <a:endParaRPr lang="en-AU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Stop reading a file after NUM matching lines.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0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/>
                        <a:t>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Prefix each line of output with the line number within its input file.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0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/>
                        <a:t>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 only the part of a matching line that matches PATTERN.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9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/>
                        <a:t>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Invert the sense of matching, to select non-matching lines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2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/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only those lines containing matches that form whole words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08047"/>
                  </a:ext>
                </a:extLst>
              </a:tr>
            </a:tbl>
          </a:graphicData>
        </a:graphic>
      </p:graphicFrame>
      <p:sp>
        <p:nvSpPr>
          <p:cNvPr id="7" name="object 3">
            <a:extLst>
              <a:ext uri="{FF2B5EF4-FFF2-40B4-BE49-F238E27FC236}">
                <a16:creationId xmlns:a16="http://schemas.microsoft.com/office/drawing/2014/main" id="{310F3D90-EAAA-422D-91AB-A2A121331FF0}"/>
              </a:ext>
            </a:extLst>
          </p:cNvPr>
          <p:cNvSpPr txBox="1">
            <a:spLocks/>
          </p:cNvSpPr>
          <p:nvPr/>
        </p:nvSpPr>
        <p:spPr>
          <a:xfrm>
            <a:off x="160553" y="827397"/>
            <a:ext cx="4506300" cy="4006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 b="1" dirty="0">
                <a:solidFill>
                  <a:schemeClr val="bg1"/>
                </a:solidFill>
              </a:rPr>
              <a:t>Common grep options</a:t>
            </a:r>
          </a:p>
        </p:txBody>
      </p:sp>
    </p:spTree>
    <p:extLst>
      <p:ext uri="{BB962C8B-B14F-4D97-AF65-F5344CB8AC3E}">
        <p14:creationId xmlns:p14="http://schemas.microsoft.com/office/powerpoint/2010/main" val="243215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285776" y="1505349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 dirty="0">
                  <a:solidFill>
                    <a:srgbClr val="101920"/>
                  </a:solidFill>
                  <a:cs typeface="Arial"/>
                </a:rPr>
                <a:t>Regular Expressions</a:t>
              </a:r>
              <a:endParaRPr lang="en-AU" sz="3600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413703" y="2241540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90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0A2AAC82-FBB9-4877-84A5-91AAB67E21A8}"/>
              </a:ext>
            </a:extLst>
          </p:cNvPr>
          <p:cNvSpPr txBox="1">
            <a:spLocks/>
          </p:cNvSpPr>
          <p:nvPr/>
        </p:nvSpPr>
        <p:spPr>
          <a:xfrm>
            <a:off x="160553" y="827397"/>
            <a:ext cx="4506300" cy="4006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 b="1" dirty="0">
                <a:solidFill>
                  <a:schemeClr val="bg1"/>
                </a:solidFill>
              </a:rPr>
              <a:t>grep Options Example</a:t>
            </a:r>
          </a:p>
        </p:txBody>
      </p:sp>
      <p:pic>
        <p:nvPicPr>
          <p:cNvPr id="5" name="Picture 4" descr="A picture containing sitting, table, large, clock&#10;&#10;Description automatically generated">
            <a:extLst>
              <a:ext uri="{FF2B5EF4-FFF2-40B4-BE49-F238E27FC236}">
                <a16:creationId xmlns:a16="http://schemas.microsoft.com/office/drawing/2014/main" id="{F05B25EC-65DF-406F-A1E0-713100EEB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490118"/>
            <a:ext cx="6400800" cy="2325054"/>
          </a:xfrm>
          <a:prstGeom prst="rect">
            <a:avLst/>
          </a:prstGeom>
          <a:ln>
            <a:solidFill>
              <a:srgbClr val="FFFF0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7EC15B9-5DC0-4E92-AFB9-23155D732EE3}"/>
              </a:ext>
            </a:extLst>
          </p:cNvPr>
          <p:cNvGrpSpPr/>
          <p:nvPr/>
        </p:nvGrpSpPr>
        <p:grpSpPr>
          <a:xfrm>
            <a:off x="3691452" y="2923069"/>
            <a:ext cx="5391588" cy="2132128"/>
            <a:chOff x="3691452" y="2923069"/>
            <a:chExt cx="5391588" cy="2132128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EF8F4C6-C58D-4DF5-81C1-41E922085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452" y="2923069"/>
              <a:ext cx="5391588" cy="2132128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5576C7A-B38B-4DD5-B7B3-E1242ADC1272}"/>
                </a:ext>
              </a:extLst>
            </p:cNvPr>
            <p:cNvSpPr/>
            <p:nvPr/>
          </p:nvSpPr>
          <p:spPr>
            <a:xfrm>
              <a:off x="3749040" y="3691418"/>
              <a:ext cx="1188720" cy="537682"/>
            </a:xfrm>
            <a:prstGeom prst="wedgeRectCallout">
              <a:avLst>
                <a:gd name="adj1" fmla="val 44355"/>
                <a:gd name="adj2" fmla="val -7256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Whole word matches only </a:t>
              </a:r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86FC21F8-885E-4AF6-B876-8E64C139DC8F}"/>
                </a:ext>
              </a:extLst>
            </p:cNvPr>
            <p:cNvSpPr/>
            <p:nvPr/>
          </p:nvSpPr>
          <p:spPr>
            <a:xfrm>
              <a:off x="5120840" y="3820908"/>
              <a:ext cx="1950520" cy="247507"/>
            </a:xfrm>
            <a:prstGeom prst="wedgeRectCallout">
              <a:avLst>
                <a:gd name="adj1" fmla="val -53640"/>
                <a:gd name="adj2" fmla="val -1452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Count matching lines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1B0B841-4BA0-416C-BF7E-2FC9437F0BC7}"/>
                </a:ext>
              </a:extLst>
            </p:cNvPr>
            <p:cNvSpPr/>
            <p:nvPr/>
          </p:nvSpPr>
          <p:spPr>
            <a:xfrm>
              <a:off x="3710940" y="4800600"/>
              <a:ext cx="251460" cy="21336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B435C9-5529-4F34-855F-2638E93FBA61}"/>
                </a:ext>
              </a:extLst>
            </p:cNvPr>
            <p:cNvSpPr/>
            <p:nvPr/>
          </p:nvSpPr>
          <p:spPr>
            <a:xfrm>
              <a:off x="5822577" y="4635793"/>
              <a:ext cx="838737" cy="151359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120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~/CSI6203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376A9F-6A2B-494E-A622-55F562195F13}"/>
                </a:ext>
              </a:extLst>
            </p:cNvPr>
            <p:cNvSpPr/>
            <p:nvPr/>
          </p:nvSpPr>
          <p:spPr>
            <a:xfrm flipH="1">
              <a:off x="5231403" y="3434262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0F2A6E3E-D7E1-4376-8AC3-7DCDFC40AE43}"/>
                </a:ext>
              </a:extLst>
            </p:cNvPr>
            <p:cNvSpPr/>
            <p:nvPr/>
          </p:nvSpPr>
          <p:spPr>
            <a:xfrm>
              <a:off x="5505850" y="2985851"/>
              <a:ext cx="2015090" cy="247507"/>
            </a:xfrm>
            <a:prstGeom prst="wedgeRectCallout">
              <a:avLst>
                <a:gd name="adj1" fmla="val -64393"/>
                <a:gd name="adj2" fmla="val 14568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Make case insensitive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2A2C84-47B6-42D6-8EF9-63148E79D6E7}"/>
                </a:ext>
              </a:extLst>
            </p:cNvPr>
            <p:cNvSpPr/>
            <p:nvPr/>
          </p:nvSpPr>
          <p:spPr>
            <a:xfrm flipH="1">
              <a:off x="6113856" y="3405203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14229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285776" y="1505349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 dirty="0">
                  <a:solidFill>
                    <a:srgbClr val="101920"/>
                  </a:solidFill>
                  <a:cs typeface="Arial"/>
                </a:rPr>
                <a:t>Piping and Redirection</a:t>
              </a:r>
              <a:endParaRPr lang="en-AU" sz="3600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413703" y="2241540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76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05" y="1613985"/>
            <a:ext cx="5641970" cy="328743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200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discussed in Module 2, bash commands and utilities have automatic access to three (3) data streams:</a:t>
            </a:r>
          </a:p>
          <a:p>
            <a:pPr marL="755650" marR="5080" lvl="1" indent="-285750"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97815" algn="l"/>
                <a:tab pos="298450" algn="l"/>
              </a:tabLst>
            </a:pPr>
            <a:r>
              <a:rPr lang="en-US" b="1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 (0)</a:t>
            </a:r>
            <a:r>
              <a:rPr lang="en-US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Standard Input, this is the stream that feeds data into a command or utility</a:t>
            </a:r>
          </a:p>
          <a:p>
            <a:pPr marL="755650" marR="5080" lvl="1" indent="-285750"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97815" algn="l"/>
                <a:tab pos="298450" algn="l"/>
              </a:tabLst>
            </a:pPr>
            <a:r>
              <a:rPr lang="en-US" b="1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STDOUT (1)</a:t>
            </a:r>
            <a:r>
              <a:rPr lang="en-US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Standard Output, this is the stream that outputs data from the command or utility; the terminal by default</a:t>
            </a:r>
          </a:p>
          <a:p>
            <a:pPr marL="755650" marR="5080" lvl="1" indent="-285750"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97815" algn="l"/>
                <a:tab pos="298450" algn="l"/>
              </a:tabLst>
            </a:pPr>
            <a:r>
              <a:rPr lang="en-US" b="1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STDERR (2)</a:t>
            </a:r>
            <a:r>
              <a:rPr lang="en-US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Standard Error, this is for error messages; also defaults to the terminal)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37" y="163793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Redirection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336E86-1EFF-4696-B40E-610AA6B2A0D2}"/>
              </a:ext>
            </a:extLst>
          </p:cNvPr>
          <p:cNvSpPr/>
          <p:nvPr/>
        </p:nvSpPr>
        <p:spPr>
          <a:xfrm>
            <a:off x="6541336" y="2719343"/>
            <a:ext cx="1912620" cy="78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COMMAND / UTILITY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9BF3E-388C-43FD-8498-529EF8662A9A}"/>
              </a:ext>
            </a:extLst>
          </p:cNvPr>
          <p:cNvSpPr txBox="1"/>
          <p:nvPr/>
        </p:nvSpPr>
        <p:spPr>
          <a:xfrm>
            <a:off x="6151398" y="1907530"/>
            <a:ext cx="10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STDIN (0)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FF4F7-4679-4C8E-8662-B5C372781180}"/>
              </a:ext>
            </a:extLst>
          </p:cNvPr>
          <p:cNvSpPr txBox="1"/>
          <p:nvPr/>
        </p:nvSpPr>
        <p:spPr>
          <a:xfrm>
            <a:off x="6151398" y="3971806"/>
            <a:ext cx="128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STDOUT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1F7EF-D9BD-4C98-A35C-96C92C7C331F}"/>
              </a:ext>
            </a:extLst>
          </p:cNvPr>
          <p:cNvSpPr txBox="1"/>
          <p:nvPr/>
        </p:nvSpPr>
        <p:spPr>
          <a:xfrm>
            <a:off x="7774397" y="3971806"/>
            <a:ext cx="12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STDERR (2)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466890-F49B-4180-9CE3-2D0FFF493884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16200000" flipH="1">
            <a:off x="6872907" y="2094603"/>
            <a:ext cx="442481" cy="806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A1C1A3C-6469-47ED-8A63-F3DC8511A47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6913948" y="3388107"/>
            <a:ext cx="463793" cy="70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63B079E-2A7F-43DC-9C06-61DA03D2211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713425" y="3292234"/>
            <a:ext cx="463793" cy="895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3">
            <a:extLst>
              <a:ext uri="{FF2B5EF4-FFF2-40B4-BE49-F238E27FC236}">
                <a16:creationId xmlns:a16="http://schemas.microsoft.com/office/drawing/2014/main" id="{20668EE7-314C-4F28-9424-80FEC87F8E23}"/>
              </a:ext>
            </a:extLst>
          </p:cNvPr>
          <p:cNvSpPr txBox="1">
            <a:spLocks/>
          </p:cNvSpPr>
          <p:nvPr/>
        </p:nvSpPr>
        <p:spPr>
          <a:xfrm>
            <a:off x="160553" y="827397"/>
            <a:ext cx="4506300" cy="4006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 b="1" dirty="0">
                <a:solidFill>
                  <a:schemeClr val="bg1"/>
                </a:solidFill>
              </a:rPr>
              <a:t>Bash Data Streams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537" y="1635917"/>
            <a:ext cx="7804664" cy="187166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200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</a:t>
            </a:r>
            <a:r>
              <a:rPr lang="en-US" sz="2200" b="1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pipes</a:t>
            </a:r>
            <a:r>
              <a:rPr lang="en-US" sz="2200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b="1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redirection</a:t>
            </a:r>
            <a:r>
              <a:rPr lang="en-US" sz="2200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allows streams between command, utilities and files to be connected in specific sequence to manipulate data in useful and flexible ways</a:t>
            </a:r>
          </a:p>
          <a:p>
            <a:pPr marL="298450" marR="5080" indent="-2857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200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example below, three (3) commands are used to count the number </a:t>
            </a:r>
            <a:r>
              <a:rPr lang="en-US" sz="2200" spc="-5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instances </a:t>
            </a:r>
            <a:r>
              <a:rPr lang="en-US" sz="2200" spc="-5" dirty="0">
                <a:solidFill>
                  <a:srgbClr val="1019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whole string in a file</a:t>
            </a:r>
            <a:endParaRPr lang="en-US" spc="-5" dirty="0">
              <a:solidFill>
                <a:srgbClr val="1019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537" y="163793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Redirection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0668EE7-314C-4F28-9424-80FEC87F8E23}"/>
              </a:ext>
            </a:extLst>
          </p:cNvPr>
          <p:cNvSpPr txBox="1">
            <a:spLocks/>
          </p:cNvSpPr>
          <p:nvPr/>
        </p:nvSpPr>
        <p:spPr>
          <a:xfrm>
            <a:off x="160553" y="827397"/>
            <a:ext cx="4506300" cy="4006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 b="1" dirty="0">
                <a:solidFill>
                  <a:schemeClr val="bg1"/>
                </a:solidFill>
              </a:rPr>
              <a:t>Bash Data Streams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0315E-40E0-47F9-84A8-8155E9E0FE82}"/>
              </a:ext>
            </a:extLst>
          </p:cNvPr>
          <p:cNvGrpSpPr/>
          <p:nvPr/>
        </p:nvGrpSpPr>
        <p:grpSpPr>
          <a:xfrm>
            <a:off x="733696" y="3767463"/>
            <a:ext cx="6540433" cy="990599"/>
            <a:chOff x="733696" y="3767463"/>
            <a:chExt cx="6540433" cy="990599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638DEA7-F5B7-4A4E-B496-01C100E65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872"/>
            <a:stretch/>
          </p:blipFill>
          <p:spPr>
            <a:xfrm>
              <a:off x="733696" y="3767463"/>
              <a:ext cx="6540433" cy="99059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827337-D26E-476C-A608-566872BBCD8B}"/>
                </a:ext>
              </a:extLst>
            </p:cNvPr>
            <p:cNvSpPr/>
            <p:nvPr/>
          </p:nvSpPr>
          <p:spPr>
            <a:xfrm flipH="1">
              <a:off x="4050305" y="4352924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7FE7-0C35-4360-A418-5157A8BE0781}"/>
                </a:ext>
              </a:extLst>
            </p:cNvPr>
            <p:cNvSpPr/>
            <p:nvPr/>
          </p:nvSpPr>
          <p:spPr>
            <a:xfrm flipH="1">
              <a:off x="5107580" y="4352924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308350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4537" y="163793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Redirection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0668EE7-314C-4F28-9424-80FEC87F8E23}"/>
              </a:ext>
            </a:extLst>
          </p:cNvPr>
          <p:cNvSpPr txBox="1">
            <a:spLocks/>
          </p:cNvSpPr>
          <p:nvPr/>
        </p:nvSpPr>
        <p:spPr>
          <a:xfrm>
            <a:off x="160553" y="827397"/>
            <a:ext cx="4506300" cy="4006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 b="1" dirty="0">
                <a:solidFill>
                  <a:schemeClr val="bg1"/>
                </a:solidFill>
              </a:rPr>
              <a:t>Example Deconstructed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15504CC-F758-48BB-9D8E-D06A37317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16029"/>
              </p:ext>
            </p:extLst>
          </p:nvPr>
        </p:nvGraphicFramePr>
        <p:xfrm>
          <a:off x="5432527" y="1544320"/>
          <a:ext cx="3550920" cy="3444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3703">
                  <a:extLst>
                    <a:ext uri="{9D8B030D-6E8A-4147-A177-3AD203B41FA5}">
                      <a16:colId xmlns:a16="http://schemas.microsoft.com/office/drawing/2014/main" val="3769723694"/>
                    </a:ext>
                  </a:extLst>
                </a:gridCol>
                <a:gridCol w="3117217">
                  <a:extLst>
                    <a:ext uri="{9D8B030D-6E8A-4147-A177-3AD203B41FA5}">
                      <a16:colId xmlns:a16="http://schemas.microsoft.com/office/drawing/2014/main" val="100975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The </a:t>
                      </a:r>
                      <a:r>
                        <a:rPr lang="en-AU" sz="1400" b="1" dirty="0"/>
                        <a:t>cat</a:t>
                      </a:r>
                      <a:r>
                        <a:rPr lang="en-AU" sz="1400" dirty="0"/>
                        <a:t> command makes a copy of the file named </a:t>
                      </a:r>
                      <a:r>
                        <a:rPr lang="en-AU" sz="1400" i="1" dirty="0"/>
                        <a:t>art.txt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4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Pipes the data acquired by </a:t>
                      </a:r>
                      <a:r>
                        <a:rPr lang="en-AU" sz="1400" b="1" dirty="0"/>
                        <a:t>cat</a:t>
                      </a:r>
                      <a:r>
                        <a:rPr lang="en-AU" sz="1400" dirty="0"/>
                        <a:t> to the </a:t>
                      </a:r>
                      <a:r>
                        <a:rPr lang="en-AU" sz="1400" b="1" dirty="0"/>
                        <a:t>STDIN</a:t>
                      </a:r>
                      <a:r>
                        <a:rPr lang="en-AU" sz="1400" dirty="0"/>
                        <a:t> of the next command (</a:t>
                      </a:r>
                      <a:r>
                        <a:rPr lang="en-AU" sz="1400" i="1" dirty="0"/>
                        <a:t>grep</a:t>
                      </a:r>
                      <a:r>
                        <a:rPr lang="en-AU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5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The </a:t>
                      </a:r>
                      <a:r>
                        <a:rPr lang="en-AU" sz="1400" b="1" dirty="0"/>
                        <a:t>grep</a:t>
                      </a:r>
                      <a:r>
                        <a:rPr lang="en-AU" sz="1400" dirty="0"/>
                        <a:t> command retrieves lines of data it receives for each instance of the whole string </a:t>
                      </a:r>
                      <a:r>
                        <a:rPr lang="en-AU" sz="1400" i="1" dirty="0"/>
                        <a:t>internet</a:t>
                      </a:r>
                      <a:r>
                        <a:rPr lang="en-AU" sz="1400" dirty="0"/>
                        <a:t> in a case-insensitive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Pipes the data acquired by </a:t>
                      </a:r>
                      <a:r>
                        <a:rPr lang="en-AU" sz="1400" i="1" dirty="0"/>
                        <a:t>grep</a:t>
                      </a:r>
                      <a:r>
                        <a:rPr lang="en-AU" sz="1400" dirty="0"/>
                        <a:t> to the </a:t>
                      </a:r>
                      <a:r>
                        <a:rPr lang="en-AU" sz="1400" b="1" dirty="0"/>
                        <a:t>STDIN</a:t>
                      </a:r>
                      <a:r>
                        <a:rPr lang="en-AU" sz="1400" dirty="0"/>
                        <a:t> of the next command (</a:t>
                      </a:r>
                      <a:r>
                        <a:rPr lang="en-AU" sz="1400" i="1" dirty="0"/>
                        <a:t>Word Count</a:t>
                      </a:r>
                      <a:r>
                        <a:rPr lang="en-AU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7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The Word Count command will count all instances of the string </a:t>
                      </a:r>
                      <a:r>
                        <a:rPr lang="en-AU" sz="1400" i="1" dirty="0"/>
                        <a:t>internet</a:t>
                      </a:r>
                      <a:r>
                        <a:rPr lang="en-AU" sz="1400" dirty="0"/>
                        <a:t> in the data received line by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9341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A12D168-1946-4371-998B-79E333E55FE0}"/>
              </a:ext>
            </a:extLst>
          </p:cNvPr>
          <p:cNvGrpSpPr/>
          <p:nvPr/>
        </p:nvGrpSpPr>
        <p:grpSpPr>
          <a:xfrm>
            <a:off x="160553" y="1696036"/>
            <a:ext cx="5142967" cy="3056606"/>
            <a:chOff x="160553" y="1696036"/>
            <a:chExt cx="5142967" cy="3056606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5117636-7D27-40D9-B1DA-7741EE9CF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198"/>
            <a:stretch/>
          </p:blipFill>
          <p:spPr>
            <a:xfrm>
              <a:off x="160553" y="2285323"/>
              <a:ext cx="5142967" cy="246731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4518355-1F66-4F34-90F1-E3AD879128AB}"/>
                </a:ext>
              </a:extLst>
            </p:cNvPr>
            <p:cNvSpPr/>
            <p:nvPr/>
          </p:nvSpPr>
          <p:spPr>
            <a:xfrm>
              <a:off x="845820" y="2796540"/>
              <a:ext cx="1249680" cy="27432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6B66B5D-BABC-429C-A36F-F995C4CEDEF1}"/>
                </a:ext>
              </a:extLst>
            </p:cNvPr>
            <p:cNvSpPr/>
            <p:nvPr/>
          </p:nvSpPr>
          <p:spPr>
            <a:xfrm>
              <a:off x="2141220" y="2796540"/>
              <a:ext cx="144000" cy="27432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38D0B22-1F5E-444A-BAA2-08774BD4BF10}"/>
                </a:ext>
              </a:extLst>
            </p:cNvPr>
            <p:cNvSpPr/>
            <p:nvPr/>
          </p:nvSpPr>
          <p:spPr>
            <a:xfrm>
              <a:off x="2331720" y="2796540"/>
              <a:ext cx="2065020" cy="27432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90B2406-3AB0-48F0-A50E-B7E4229358F5}"/>
                </a:ext>
              </a:extLst>
            </p:cNvPr>
            <p:cNvSpPr/>
            <p:nvPr/>
          </p:nvSpPr>
          <p:spPr>
            <a:xfrm>
              <a:off x="4450860" y="2796540"/>
              <a:ext cx="144000" cy="27432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171B8D-C716-4DCE-8D65-104910618C7E}"/>
                </a:ext>
              </a:extLst>
            </p:cNvPr>
            <p:cNvSpPr/>
            <p:nvPr/>
          </p:nvSpPr>
          <p:spPr>
            <a:xfrm>
              <a:off x="4641750" y="2796540"/>
              <a:ext cx="593190" cy="27432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A8315027-45CE-4B04-B8FD-6BA11C5DD175}"/>
                </a:ext>
              </a:extLst>
            </p:cNvPr>
            <p:cNvSpPr/>
            <p:nvPr/>
          </p:nvSpPr>
          <p:spPr>
            <a:xfrm>
              <a:off x="1595785" y="1697649"/>
              <a:ext cx="385010" cy="247507"/>
            </a:xfrm>
            <a:prstGeom prst="wedgeRectCallout">
              <a:avLst>
                <a:gd name="adj1" fmla="val -68200"/>
                <a:gd name="adj2" fmla="val 35894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1</a:t>
              </a:r>
            </a:p>
          </p:txBody>
        </p:sp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099FC40E-1266-45FE-8084-5180403B4D79}"/>
                </a:ext>
              </a:extLst>
            </p:cNvPr>
            <p:cNvSpPr/>
            <p:nvPr/>
          </p:nvSpPr>
          <p:spPr>
            <a:xfrm>
              <a:off x="2080411" y="1698541"/>
              <a:ext cx="385010" cy="247507"/>
            </a:xfrm>
            <a:prstGeom prst="wedgeRectCallout">
              <a:avLst>
                <a:gd name="adj1" fmla="val -15694"/>
                <a:gd name="adj2" fmla="val 34427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2</a:t>
              </a:r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D146085A-3ECF-4BB6-B2E3-912218C684D6}"/>
                </a:ext>
              </a:extLst>
            </p:cNvPr>
            <p:cNvSpPr/>
            <p:nvPr/>
          </p:nvSpPr>
          <p:spPr>
            <a:xfrm>
              <a:off x="2565037" y="1697648"/>
              <a:ext cx="385010" cy="247507"/>
            </a:xfrm>
            <a:prstGeom prst="wedgeRectCallout">
              <a:avLst>
                <a:gd name="adj1" fmla="val 152162"/>
                <a:gd name="adj2" fmla="val 35811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3</a:t>
              </a:r>
            </a:p>
          </p:txBody>
        </p:sp>
        <p:sp>
          <p:nvSpPr>
            <p:cNvPr id="18" name="Speech Bubble: Rectangle 17">
              <a:extLst>
                <a:ext uri="{FF2B5EF4-FFF2-40B4-BE49-F238E27FC236}">
                  <a16:creationId xmlns:a16="http://schemas.microsoft.com/office/drawing/2014/main" id="{D3562673-D250-433B-94A9-C3B5FB12EE48}"/>
                </a:ext>
              </a:extLst>
            </p:cNvPr>
            <p:cNvSpPr/>
            <p:nvPr/>
          </p:nvSpPr>
          <p:spPr>
            <a:xfrm>
              <a:off x="3829099" y="1696036"/>
              <a:ext cx="385010" cy="247507"/>
            </a:xfrm>
            <a:prstGeom prst="wedgeRectCallout">
              <a:avLst>
                <a:gd name="adj1" fmla="val 121170"/>
                <a:gd name="adj2" fmla="val 35841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4</a:t>
              </a:r>
            </a:p>
          </p:txBody>
        </p:sp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998278AD-EEAD-4CB8-9CA9-0ACD936B5B46}"/>
                </a:ext>
              </a:extLst>
            </p:cNvPr>
            <p:cNvSpPr/>
            <p:nvPr/>
          </p:nvSpPr>
          <p:spPr>
            <a:xfrm>
              <a:off x="4330355" y="1696036"/>
              <a:ext cx="385010" cy="247507"/>
            </a:xfrm>
            <a:prstGeom prst="wedgeRectCallout">
              <a:avLst>
                <a:gd name="adj1" fmla="val 101378"/>
                <a:gd name="adj2" fmla="val 35533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5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A9430A-C445-44EB-B82E-9B9B71917AFC}"/>
                </a:ext>
              </a:extLst>
            </p:cNvPr>
            <p:cNvSpPr/>
            <p:nvPr/>
          </p:nvSpPr>
          <p:spPr>
            <a:xfrm>
              <a:off x="173857" y="4478322"/>
              <a:ext cx="227820" cy="20035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D373FCF-7C3F-4D3A-94B8-A5FDDB9DE480}"/>
                </a:ext>
              </a:extLst>
            </p:cNvPr>
            <p:cNvCxnSpPr>
              <a:stCxn id="13" idx="2"/>
              <a:endCxn id="20" idx="0"/>
            </p:cNvCxnSpPr>
            <p:nvPr/>
          </p:nvCxnSpPr>
          <p:spPr>
            <a:xfrm rot="5400000">
              <a:off x="1909325" y="1449302"/>
              <a:ext cx="1407462" cy="46505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441967-7C72-4B18-A8E6-A2FD62726ABA}"/>
                </a:ext>
              </a:extLst>
            </p:cNvPr>
            <p:cNvSpPr/>
            <p:nvPr/>
          </p:nvSpPr>
          <p:spPr>
            <a:xfrm>
              <a:off x="2642348" y="4251323"/>
              <a:ext cx="928898" cy="183352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125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~/CSI6203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E283D1-1DE9-4274-96AB-D3DC48D9F25B}"/>
                </a:ext>
              </a:extLst>
            </p:cNvPr>
            <p:cNvSpPr/>
            <p:nvPr/>
          </p:nvSpPr>
          <p:spPr>
            <a:xfrm flipH="1">
              <a:off x="3325353" y="2850354"/>
              <a:ext cx="45720" cy="88107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1EEE07-6598-4724-ACE1-7331AE681D62}"/>
                </a:ext>
              </a:extLst>
            </p:cNvPr>
            <p:cNvSpPr/>
            <p:nvPr/>
          </p:nvSpPr>
          <p:spPr>
            <a:xfrm flipH="1">
              <a:off x="4320730" y="2836056"/>
              <a:ext cx="45720" cy="88107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779084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315" y="1469381"/>
            <a:ext cx="8063865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marR="5080" indent="-285750">
              <a:lnSpc>
                <a:spcPct val="99500"/>
              </a:lnSpc>
              <a:spcBef>
                <a:spcPts val="110"/>
              </a:spcBef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The standard input and standard output can be  redirected to use files instead using the redirection  operators </a:t>
            </a:r>
            <a:r>
              <a:rPr sz="2200" b="1" dirty="0">
                <a:solidFill>
                  <a:srgbClr val="101920"/>
                </a:solidFill>
                <a:latin typeface="Arial"/>
                <a:cs typeface="Arial"/>
              </a:rPr>
              <a:t>&lt;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and</a:t>
            </a:r>
            <a:r>
              <a:rPr sz="2200" spc="-1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01920"/>
                </a:solidFill>
                <a:latin typeface="Arial"/>
                <a:cs typeface="Arial"/>
              </a:rPr>
              <a:t>&gt;</a:t>
            </a:r>
            <a:endParaRPr sz="2200" b="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537" y="163793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Redirection</a:t>
            </a:r>
            <a:endParaRPr sz="18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F4864CF-3E45-4419-B107-4A83AF841C7F}"/>
              </a:ext>
            </a:extLst>
          </p:cNvPr>
          <p:cNvSpPr txBox="1">
            <a:spLocks/>
          </p:cNvSpPr>
          <p:nvPr/>
        </p:nvSpPr>
        <p:spPr>
          <a:xfrm>
            <a:off x="160553" y="903597"/>
            <a:ext cx="4506300" cy="4006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 b="1" dirty="0">
                <a:solidFill>
                  <a:schemeClr val="bg1"/>
                </a:solidFill>
              </a:rPr>
              <a:t>Redirection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B8B354-74DC-49CB-BCBA-AE1421C31D2B}"/>
              </a:ext>
            </a:extLst>
          </p:cNvPr>
          <p:cNvGrpSpPr/>
          <p:nvPr/>
        </p:nvGrpSpPr>
        <p:grpSpPr>
          <a:xfrm>
            <a:off x="803910" y="2229176"/>
            <a:ext cx="7536180" cy="2861021"/>
            <a:chOff x="803910" y="2229176"/>
            <a:chExt cx="7536180" cy="2861021"/>
          </a:xfrm>
        </p:grpSpPr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CABD63CA-4BF4-4510-889D-22CA3C08D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910" y="2343618"/>
              <a:ext cx="7536180" cy="274657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FABCF8-55F2-4568-B7A5-8AC97A59B7B8}"/>
                </a:ext>
              </a:extLst>
            </p:cNvPr>
            <p:cNvSpPr txBox="1"/>
            <p:nvPr/>
          </p:nvSpPr>
          <p:spPr>
            <a:xfrm>
              <a:off x="5478780" y="2689860"/>
              <a:ext cx="27508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rgbClr val="FFFF00"/>
                  </a:solidFill>
                </a:rPr>
                <a:t>Output the results produced by cat and grep to a file named </a:t>
              </a:r>
              <a:r>
                <a:rPr lang="en-AU" sz="1600" i="1" dirty="0">
                  <a:solidFill>
                    <a:srgbClr val="FFFF00"/>
                  </a:solidFill>
                </a:rPr>
                <a:t>output.txt</a:t>
              </a:r>
              <a:r>
                <a:rPr lang="en-AU" sz="1600" dirty="0">
                  <a:solidFill>
                    <a:srgbClr val="FFFF00"/>
                  </a:solidFill>
                </a:rPr>
                <a:t>. If the file does not exist, it will be created.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DFBF1A-DE81-4F70-AEA6-6C16595C2F11}"/>
                </a:ext>
              </a:extLst>
            </p:cNvPr>
            <p:cNvSpPr/>
            <p:nvPr/>
          </p:nvSpPr>
          <p:spPr>
            <a:xfrm>
              <a:off x="3787920" y="2667000"/>
              <a:ext cx="144000" cy="27432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DAB1A8A-809B-4B01-92C7-398A3DAB420A}"/>
                </a:ext>
              </a:extLst>
            </p:cNvPr>
            <p:cNvCxnSpPr>
              <a:stCxn id="10" idx="2"/>
              <a:endCxn id="9" idx="1"/>
            </p:cNvCxnSpPr>
            <p:nvPr/>
          </p:nvCxnSpPr>
          <p:spPr>
            <a:xfrm rot="16200000" flipH="1">
              <a:off x="4525776" y="2275464"/>
              <a:ext cx="287149" cy="16188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D6048C-E08F-4C92-AB8E-3CAB45981484}"/>
                </a:ext>
              </a:extLst>
            </p:cNvPr>
            <p:cNvSpPr/>
            <p:nvPr/>
          </p:nvSpPr>
          <p:spPr>
            <a:xfrm>
              <a:off x="3131820" y="2229176"/>
              <a:ext cx="2236470" cy="3540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ysClr val="windowText" lastClr="000000"/>
                  </a:solidFill>
                </a:rPr>
                <a:t>EXAMPLE 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72AA1C-FA88-429E-8A4E-AA1846D09034}"/>
                </a:ext>
              </a:extLst>
            </p:cNvPr>
            <p:cNvSpPr/>
            <p:nvPr/>
          </p:nvSpPr>
          <p:spPr>
            <a:xfrm>
              <a:off x="2521325" y="3753895"/>
              <a:ext cx="728569" cy="122841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100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~/CSI6203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AF638B-9754-44E3-8394-4CE38D633B54}"/>
                </a:ext>
              </a:extLst>
            </p:cNvPr>
            <p:cNvSpPr/>
            <p:nvPr/>
          </p:nvSpPr>
          <p:spPr>
            <a:xfrm>
              <a:off x="2525805" y="3919743"/>
              <a:ext cx="728569" cy="122841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AU" sz="1000" b="1">
                  <a:solidFill>
                    <a:srgbClr val="3D90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~/CSI6203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98673D-DE27-4388-B8E8-FF3B2FB952ED}"/>
                </a:ext>
              </a:extLst>
            </p:cNvPr>
            <p:cNvSpPr/>
            <p:nvPr/>
          </p:nvSpPr>
          <p:spPr>
            <a:xfrm flipH="1">
              <a:off x="2969043" y="2731159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3B7F01-A99F-4BF6-8BE2-E03B3924571C}"/>
                </a:ext>
              </a:extLst>
            </p:cNvPr>
            <p:cNvSpPr/>
            <p:nvPr/>
          </p:nvSpPr>
          <p:spPr>
            <a:xfrm flipH="1">
              <a:off x="3707842" y="2721291"/>
              <a:ext cx="59736" cy="12858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4F3287-0550-419B-9E02-421D561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3" y="1744303"/>
            <a:ext cx="8454787" cy="3095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537" y="163793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Redirection</a:t>
            </a:r>
            <a:endParaRPr sz="18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F4864CF-3E45-4419-B107-4A83AF841C7F}"/>
              </a:ext>
            </a:extLst>
          </p:cNvPr>
          <p:cNvSpPr txBox="1">
            <a:spLocks/>
          </p:cNvSpPr>
          <p:nvPr/>
        </p:nvSpPr>
        <p:spPr>
          <a:xfrm>
            <a:off x="160553" y="903597"/>
            <a:ext cx="4506300" cy="4006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 b="1" dirty="0">
                <a:solidFill>
                  <a:schemeClr val="bg1"/>
                </a:solidFill>
              </a:rPr>
              <a:t>Redirection Example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ABCF8-55F2-4568-B7A5-8AC97A59B7B8}"/>
              </a:ext>
            </a:extLst>
          </p:cNvPr>
          <p:cNvSpPr txBox="1"/>
          <p:nvPr/>
        </p:nvSpPr>
        <p:spPr>
          <a:xfrm>
            <a:off x="3710940" y="3162685"/>
            <a:ext cx="2750820" cy="83099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FF00"/>
                </a:solidFill>
              </a:rPr>
              <a:t>Input the data that grep is to operate on from the file named </a:t>
            </a:r>
            <a:r>
              <a:rPr lang="en-AU" sz="1600" i="1" dirty="0">
                <a:solidFill>
                  <a:srgbClr val="FFFF00"/>
                </a:solidFill>
              </a:rPr>
              <a:t>art.txt</a:t>
            </a:r>
            <a:r>
              <a:rPr lang="en-AU" sz="16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DFBF1A-DE81-4F70-AEA6-6C16595C2F11}"/>
              </a:ext>
            </a:extLst>
          </p:cNvPr>
          <p:cNvSpPr/>
          <p:nvPr/>
        </p:nvSpPr>
        <p:spPr>
          <a:xfrm>
            <a:off x="2500140" y="2125980"/>
            <a:ext cx="144000" cy="27432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DAB1A8A-809B-4B01-92C7-398A3DAB420A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552598" y="2419842"/>
            <a:ext cx="1177884" cy="11388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9A9BC3-1162-4B4D-9D35-C034CDAF10EC}"/>
              </a:ext>
            </a:extLst>
          </p:cNvPr>
          <p:cNvSpPr txBox="1"/>
          <p:nvPr/>
        </p:nvSpPr>
        <p:spPr>
          <a:xfrm>
            <a:off x="5593080" y="1855261"/>
            <a:ext cx="2994660" cy="83099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FF00"/>
                </a:solidFill>
              </a:rPr>
              <a:t>Output the processed data from grep to a file named </a:t>
            </a:r>
            <a:r>
              <a:rPr lang="en-AU" sz="1600" i="1" dirty="0">
                <a:solidFill>
                  <a:srgbClr val="FFFF00"/>
                </a:solidFill>
              </a:rPr>
              <a:t>output.txt</a:t>
            </a:r>
            <a:r>
              <a:rPr lang="en-AU" sz="1600" dirty="0">
                <a:solidFill>
                  <a:srgbClr val="FFFF00"/>
                </a:solidFill>
              </a:rPr>
              <a:t>. If the file does nor exist, create it.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579FE4-90D3-4DA1-82C6-A896F88F7022}"/>
              </a:ext>
            </a:extLst>
          </p:cNvPr>
          <p:cNvSpPr/>
          <p:nvPr/>
        </p:nvSpPr>
        <p:spPr>
          <a:xfrm>
            <a:off x="3334141" y="2125980"/>
            <a:ext cx="144000" cy="27432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37A0A59-AB5B-488C-9643-BB7B1DE4BE37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4434840" y="1242060"/>
            <a:ext cx="129540" cy="2186939"/>
          </a:xfrm>
          <a:prstGeom prst="bentConnector4">
            <a:avLst>
              <a:gd name="adj1" fmla="val -176471"/>
              <a:gd name="adj2" fmla="val 51646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115C07B-D888-48B6-902E-C2558DC4C878}"/>
              </a:ext>
            </a:extLst>
          </p:cNvPr>
          <p:cNvSpPr/>
          <p:nvPr/>
        </p:nvSpPr>
        <p:spPr>
          <a:xfrm>
            <a:off x="2321865" y="3337109"/>
            <a:ext cx="760523" cy="13223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1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C1504-62E5-4732-9836-72653A185124}"/>
              </a:ext>
            </a:extLst>
          </p:cNvPr>
          <p:cNvSpPr/>
          <p:nvPr/>
        </p:nvSpPr>
        <p:spPr>
          <a:xfrm>
            <a:off x="2319618" y="3529853"/>
            <a:ext cx="760523" cy="13223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1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ED9553-561E-462E-8E49-422EE31B6829}"/>
              </a:ext>
            </a:extLst>
          </p:cNvPr>
          <p:cNvSpPr/>
          <p:nvPr/>
        </p:nvSpPr>
        <p:spPr>
          <a:xfrm flipH="1">
            <a:off x="1588093" y="2142171"/>
            <a:ext cx="59736" cy="12858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CCFCD5-0296-4A8F-BC61-A099B26EB84A}"/>
              </a:ext>
            </a:extLst>
          </p:cNvPr>
          <p:cNvSpPr/>
          <p:nvPr/>
        </p:nvSpPr>
        <p:spPr>
          <a:xfrm flipH="1">
            <a:off x="2408940" y="2163856"/>
            <a:ext cx="59736" cy="12858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49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180" y="1431190"/>
            <a:ext cx="5943600" cy="48346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Terms </a:t>
            </a:r>
            <a:r>
              <a:rPr lang="en-AU" sz="2400" spc="-5" dirty="0">
                <a:latin typeface="Arial"/>
                <a:cs typeface="Arial"/>
              </a:rPr>
              <a:t>to Know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CDB9535-E449-4F02-A3CD-09CB7C661314}"/>
              </a:ext>
            </a:extLst>
          </p:cNvPr>
          <p:cNvSpPr txBox="1"/>
          <p:nvPr/>
        </p:nvSpPr>
        <p:spPr>
          <a:xfrm>
            <a:off x="740094" y="1900491"/>
            <a:ext cx="5804535" cy="3017493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Regular Expressions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Regular Expression Engines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Grep and Regex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Anchors and Wildcards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Extended RegEx Engine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ERE Repetition and Optionality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OR and Expression Grouping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Common Grep Options</a:t>
            </a:r>
          </a:p>
          <a:p>
            <a:pPr marL="355600" indent="-342900">
              <a:spcAft>
                <a:spcPts val="4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262626"/>
                </a:solidFill>
                <a:latin typeface="Arial"/>
                <a:cs typeface="Arial"/>
              </a:rPr>
              <a:t>Piping and Redirection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References and Further Reading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46" y="1738050"/>
            <a:ext cx="7785734" cy="23443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8450" marR="5080" indent="-285750">
              <a:lnSpc>
                <a:spcPts val="287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b="1" spc="-5" dirty="0">
                <a:latin typeface="Arial"/>
                <a:cs typeface="Arial"/>
              </a:rPr>
              <a:t>Ebrahim, </a:t>
            </a:r>
            <a:r>
              <a:rPr b="1" dirty="0">
                <a:latin typeface="Arial"/>
                <a:cs typeface="Arial"/>
              </a:rPr>
              <a:t>M. </a:t>
            </a:r>
            <a:r>
              <a:rPr lang="en-US" b="1" dirty="0">
                <a:latin typeface="Arial"/>
                <a:cs typeface="Arial"/>
              </a:rPr>
              <a:t>&amp;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Mallet, A. </a:t>
            </a:r>
            <a:r>
              <a:rPr b="1" dirty="0">
                <a:latin typeface="Arial"/>
                <a:cs typeface="Arial"/>
              </a:rPr>
              <a:t>(2018)</a:t>
            </a:r>
            <a:r>
              <a:rPr lang="en-NZ" b="1" dirty="0">
                <a:latin typeface="Arial"/>
                <a:cs typeface="Arial"/>
              </a:rPr>
              <a:t>.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i="1" spc="-5" dirty="0">
                <a:latin typeface="Arial"/>
                <a:cs typeface="Arial"/>
              </a:rPr>
              <a:t>Mastering </a:t>
            </a:r>
            <a:r>
              <a:rPr b="1" i="1" dirty="0">
                <a:latin typeface="Arial"/>
                <a:cs typeface="Arial"/>
              </a:rPr>
              <a:t>Linux </a:t>
            </a:r>
            <a:r>
              <a:rPr b="1" i="1" spc="-5" dirty="0">
                <a:latin typeface="Arial"/>
                <a:cs typeface="Arial"/>
              </a:rPr>
              <a:t>Based  Scripting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(2nd </a:t>
            </a:r>
            <a:r>
              <a:rPr b="1" spc="-5" dirty="0">
                <a:latin typeface="Arial"/>
                <a:cs typeface="Arial"/>
              </a:rPr>
              <a:t>Ed)</a:t>
            </a:r>
            <a:r>
              <a:rPr lang="en-US" b="1" spc="-5" dirty="0">
                <a:latin typeface="Arial"/>
                <a:cs typeface="Arial"/>
              </a:rPr>
              <a:t>,</a:t>
            </a:r>
            <a:r>
              <a:rPr b="1" spc="-5" dirty="0">
                <a:latin typeface="Arial"/>
                <a:cs typeface="Arial"/>
              </a:rPr>
              <a:t> Chapter </a:t>
            </a:r>
            <a:r>
              <a:rPr b="1" dirty="0">
                <a:latin typeface="Arial"/>
                <a:cs typeface="Arial"/>
              </a:rPr>
              <a:t>11, pp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194-215</a:t>
            </a:r>
            <a:r>
              <a:rPr lang="en-US" b="1" dirty="0">
                <a:latin typeface="Arial"/>
                <a:cs typeface="Arial"/>
              </a:rPr>
              <a:t>.</a:t>
            </a:r>
            <a:endParaRPr b="1" dirty="0">
              <a:latin typeface="Arial"/>
              <a:cs typeface="Arial"/>
            </a:endParaRPr>
          </a:p>
          <a:p>
            <a:pPr marL="298450" indent="-285750">
              <a:lnSpc>
                <a:spcPct val="120000"/>
              </a:lnSpc>
              <a:spcBef>
                <a:spcPts val="49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http://regular-expressions.info/engine.html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20000"/>
              </a:lnSpc>
              <a:spcBef>
                <a:spcPts val="49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http://tldp.org/LDP/Bash-Beginners-Guide/html/chap_04.html</a:t>
            </a:r>
          </a:p>
          <a:p>
            <a:pPr marL="298450" indent="-285750">
              <a:lnSpc>
                <a:spcPct val="120000"/>
              </a:lnSpc>
              <a:spcBef>
                <a:spcPts val="48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https://regexr.com/</a:t>
            </a:r>
          </a:p>
          <a:p>
            <a:pPr marL="298450" indent="-285750">
              <a:lnSpc>
                <a:spcPct val="120000"/>
              </a:lnSpc>
              <a:spcBef>
                <a:spcPts val="59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https://regex101.com/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45486" y="821989"/>
            <a:ext cx="578466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Regular</a:t>
            </a:r>
            <a:r>
              <a:rPr sz="2800" spc="-60" dirty="0"/>
              <a:t> </a:t>
            </a:r>
            <a:r>
              <a:rPr sz="2800" spc="-5" dirty="0"/>
              <a:t>Expressions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9243" y="1599412"/>
            <a:ext cx="5597151" cy="317394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spcAft>
                <a:spcPts val="1000"/>
              </a:spcAft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Regular Expressions</a:t>
            </a:r>
            <a:r>
              <a:rPr lang="en-AU" sz="2100" spc="-5" dirty="0">
                <a:latin typeface="Arial"/>
                <a:cs typeface="Arial"/>
              </a:rPr>
              <a:t>, more commonly referred to as </a:t>
            </a:r>
            <a:r>
              <a:rPr sz="2100" b="1" spc="-5" dirty="0">
                <a:latin typeface="Arial"/>
                <a:cs typeface="Arial"/>
              </a:rPr>
              <a:t>regex</a:t>
            </a:r>
            <a:r>
              <a:rPr lang="en-AU" sz="2100" spc="-5" dirty="0">
                <a:latin typeface="Arial"/>
                <a:cs typeface="Arial"/>
              </a:rPr>
              <a:t>, </a:t>
            </a:r>
            <a:r>
              <a:rPr sz="2100" spc="-5" dirty="0">
                <a:latin typeface="Arial"/>
                <a:cs typeface="Arial"/>
              </a:rPr>
              <a:t>are used to match patterns </a:t>
            </a:r>
            <a:r>
              <a:rPr sz="2100" dirty="0">
                <a:latin typeface="Arial"/>
                <a:cs typeface="Arial"/>
              </a:rPr>
              <a:t>in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text</a:t>
            </a:r>
            <a:endParaRPr sz="2100" dirty="0">
              <a:latin typeface="Arial"/>
              <a:cs typeface="Arial"/>
            </a:endParaRPr>
          </a:p>
          <a:p>
            <a:pPr marL="355600" marR="476884" indent="-342900">
              <a:spcAft>
                <a:spcPts val="1000"/>
              </a:spcAft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regex text pattern </a:t>
            </a:r>
            <a:r>
              <a:rPr sz="2100" dirty="0">
                <a:latin typeface="Arial"/>
                <a:cs typeface="Arial"/>
              </a:rPr>
              <a:t>is </a:t>
            </a:r>
            <a:r>
              <a:rPr lang="en-AU" sz="2100" dirty="0">
                <a:latin typeface="Arial"/>
                <a:cs typeface="Arial"/>
              </a:rPr>
              <a:t>provided to a </a:t>
            </a:r>
            <a:r>
              <a:rPr lang="en-AU" sz="2100" i="1">
                <a:latin typeface="Arial"/>
                <a:cs typeface="Arial"/>
              </a:rPr>
              <a:t>regex</a:t>
            </a:r>
            <a:r>
              <a:rPr lang="en-AU" sz="2100" i="1" dirty="0">
                <a:latin typeface="Arial"/>
                <a:cs typeface="Arial"/>
              </a:rPr>
              <a:t> engine</a:t>
            </a:r>
            <a:r>
              <a:rPr lang="en-AU" sz="2100" dirty="0">
                <a:latin typeface="Arial"/>
                <a:cs typeface="Arial"/>
              </a:rPr>
              <a:t> to allow it </a:t>
            </a:r>
            <a:r>
              <a:rPr sz="2100" spc="-5" dirty="0">
                <a:latin typeface="Arial"/>
                <a:cs typeface="Arial"/>
              </a:rPr>
              <a:t>to find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match</a:t>
            </a:r>
            <a:endParaRPr sz="2100" dirty="0">
              <a:latin typeface="Arial"/>
              <a:cs typeface="Arial"/>
            </a:endParaRPr>
          </a:p>
          <a:p>
            <a:pPr marL="355600" marR="1129030" indent="-342900">
              <a:spcAft>
                <a:spcPts val="10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AU" sz="2100" spc="-5" dirty="0">
                <a:latin typeface="Arial"/>
                <a:cs typeface="Arial"/>
              </a:rPr>
              <a:t>Once a match is found, other commands and utilities can then be called upon to interact with the matched data in some way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sz="2800" dirty="0"/>
              <a:t>Regex engines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4294967295"/>
          </p:nvPr>
        </p:nvSpPr>
        <p:spPr>
          <a:xfrm>
            <a:off x="145485" y="1493079"/>
            <a:ext cx="8023604" cy="347723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marR="977265" indent="-342900">
              <a:spcBef>
                <a:spcPts val="0"/>
              </a:spcBef>
              <a:spcAft>
                <a:spcPts val="1000"/>
              </a:spcAft>
              <a:tabLst>
                <a:tab pos="354965" algn="l"/>
                <a:tab pos="355600" algn="l"/>
              </a:tabLst>
            </a:pPr>
            <a:r>
              <a:rPr sz="2000" spc="-5" dirty="0"/>
              <a:t>There are two </a:t>
            </a:r>
            <a:r>
              <a:rPr sz="2000" spc="-10" dirty="0"/>
              <a:t>regular </a:t>
            </a:r>
            <a:r>
              <a:rPr sz="2000" spc="-5" dirty="0"/>
              <a:t>expression</a:t>
            </a:r>
            <a:r>
              <a:rPr lang="en-US" sz="2000" spc="-5" dirty="0"/>
              <a:t> </a:t>
            </a:r>
            <a:r>
              <a:rPr sz="2000" spc="-10" dirty="0"/>
              <a:t>engine</a:t>
            </a:r>
            <a:r>
              <a:rPr lang="en-AU" sz="2000" spc="-10" dirty="0"/>
              <a:t>s</a:t>
            </a:r>
            <a:r>
              <a:rPr sz="2000" spc="-10" dirty="0"/>
              <a:t> supported </a:t>
            </a:r>
            <a:r>
              <a:rPr sz="2000" spc="-5" dirty="0"/>
              <a:t>by bash</a:t>
            </a:r>
            <a:r>
              <a:rPr sz="2000" spc="-10" dirty="0"/>
              <a:t> </a:t>
            </a:r>
            <a:r>
              <a:rPr sz="2000" spc="-5" dirty="0"/>
              <a:t>commands</a:t>
            </a:r>
            <a:endParaRPr sz="2000" dirty="0"/>
          </a:p>
          <a:p>
            <a:pPr marL="869950" lvl="2" indent="-342900"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Basic Regular Expression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Engine</a:t>
            </a:r>
            <a:r>
              <a:rPr lang="en-AU" sz="2000" spc="-5" dirty="0">
                <a:latin typeface="Arial"/>
                <a:cs typeface="Arial"/>
              </a:rPr>
              <a:t> (BRE)</a:t>
            </a:r>
          </a:p>
          <a:p>
            <a:pPr marL="869950" lvl="2" indent="-342900"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Extended </a:t>
            </a:r>
            <a:r>
              <a:rPr sz="2000" spc="-5" dirty="0">
                <a:latin typeface="Arial"/>
                <a:cs typeface="Arial"/>
              </a:rPr>
              <a:t>Regular Expression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Engine</a:t>
            </a:r>
            <a:r>
              <a:rPr lang="en-AU" sz="2000" spc="-5" dirty="0">
                <a:latin typeface="Arial"/>
                <a:cs typeface="Arial"/>
              </a:rPr>
              <a:t> (ERE)</a:t>
            </a:r>
            <a:endParaRPr sz="2000" dirty="0"/>
          </a:p>
          <a:p>
            <a:pPr marL="355600" indent="-342900">
              <a:spcBef>
                <a:spcPts val="0"/>
              </a:spcBef>
              <a:spcAft>
                <a:spcPts val="1000"/>
              </a:spcAft>
              <a:tabLst>
                <a:tab pos="354965" algn="l"/>
                <a:tab pos="355600" algn="l"/>
              </a:tabLst>
            </a:pPr>
            <a:r>
              <a:rPr sz="2000" spc="-5" dirty="0"/>
              <a:t>These are </a:t>
            </a:r>
            <a:r>
              <a:rPr sz="2000" spc="-10" dirty="0"/>
              <a:t>supported </a:t>
            </a:r>
            <a:r>
              <a:rPr sz="2000" spc="-5" dirty="0"/>
              <a:t>by </a:t>
            </a:r>
            <a:r>
              <a:rPr lang="en-AU" sz="2000" spc="-5" dirty="0"/>
              <a:t>several </a:t>
            </a:r>
            <a:r>
              <a:rPr sz="2000" spc="-5" dirty="0"/>
              <a:t>commands</a:t>
            </a:r>
            <a:r>
              <a:rPr lang="en-AU" sz="2000" spc="-5" dirty="0"/>
              <a:t> and utilities, in particular</a:t>
            </a:r>
            <a:r>
              <a:rPr lang="en-US" sz="2000" spc="-5" dirty="0"/>
              <a:t> </a:t>
            </a:r>
            <a:r>
              <a:rPr lang="en-US" sz="2000" b="1" spc="-5" dirty="0"/>
              <a:t>grep</a:t>
            </a:r>
            <a:r>
              <a:rPr lang="en-US" sz="2000" spc="-5" dirty="0"/>
              <a:t>, </a:t>
            </a:r>
            <a:r>
              <a:rPr lang="en-US" sz="2000" b="1" spc="-5" dirty="0"/>
              <a:t>sed</a:t>
            </a:r>
            <a:r>
              <a:rPr lang="en-US" sz="2000" spc="-5" dirty="0"/>
              <a:t> and </a:t>
            </a:r>
            <a:r>
              <a:rPr lang="en-US" sz="2000" b="1" spc="-5" dirty="0"/>
              <a:t>awk</a:t>
            </a:r>
          </a:p>
          <a:p>
            <a:pPr marL="355600" indent="-342900">
              <a:spcBef>
                <a:spcPts val="0"/>
              </a:spcBef>
              <a:spcAft>
                <a:spcPts val="1000"/>
              </a:spcAft>
              <a:tabLst>
                <a:tab pos="354965" algn="l"/>
                <a:tab pos="355600" algn="l"/>
              </a:tabLst>
            </a:pPr>
            <a:r>
              <a:rPr lang="en-US" sz="2000" b="1" spc="-5" dirty="0"/>
              <a:t>BRE</a:t>
            </a:r>
            <a:r>
              <a:rPr lang="en-US" sz="2000" spc="-5" dirty="0"/>
              <a:t> and </a:t>
            </a:r>
            <a:r>
              <a:rPr lang="en-US" sz="2000" b="1" spc="-5" dirty="0"/>
              <a:t>ERE</a:t>
            </a:r>
            <a:r>
              <a:rPr lang="en-US" sz="2000" spc="-5" dirty="0"/>
              <a:t> are also regularly used for data validation purposes as well</a:t>
            </a:r>
          </a:p>
          <a:p>
            <a:pPr marL="355600" indent="-342900">
              <a:spcBef>
                <a:spcPts val="0"/>
              </a:spcBef>
              <a:spcAft>
                <a:spcPts val="1000"/>
              </a:spcAft>
              <a:tabLst>
                <a:tab pos="354965" algn="l"/>
                <a:tab pos="355600" algn="l"/>
              </a:tabLst>
            </a:pPr>
            <a:r>
              <a:rPr lang="en-US" sz="2000" spc="-5" dirty="0"/>
              <a:t>The remainder of this module will examine </a:t>
            </a:r>
            <a:r>
              <a:rPr lang="en-US" sz="2000" i="1" spc="-5" dirty="0"/>
              <a:t>regex</a:t>
            </a:r>
            <a:r>
              <a:rPr lang="en-US" sz="2000" spc="-5" dirty="0"/>
              <a:t> as used with </a:t>
            </a:r>
            <a:r>
              <a:rPr lang="en-US" sz="2000" b="1" spc="-5" dirty="0"/>
              <a:t>grep</a:t>
            </a:r>
            <a:endParaRPr sz="2000" b="1"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285776" y="1505349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 dirty="0">
                  <a:solidFill>
                    <a:srgbClr val="101920"/>
                  </a:solidFill>
                  <a:cs typeface="Arial"/>
                </a:rPr>
                <a:t>grep</a:t>
              </a:r>
              <a:endParaRPr lang="en-AU" sz="3600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413703" y="2241540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3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86680" y="797935"/>
            <a:ext cx="85706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AU" sz="3200" dirty="0"/>
              <a:t>What is grep?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286680" y="1697572"/>
            <a:ext cx="6234953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7480" indent="-342900">
              <a:lnSpc>
                <a:spcPct val="100000"/>
              </a:lnSpc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100" b="1" spc="-5" dirty="0">
                <a:latin typeface="Arial"/>
                <a:cs typeface="Arial"/>
              </a:rPr>
              <a:t>grep</a:t>
            </a:r>
            <a:r>
              <a:rPr sz="2100" spc="-5" dirty="0">
                <a:latin typeface="Arial"/>
                <a:cs typeface="Arial"/>
              </a:rPr>
              <a:t> stands for </a:t>
            </a:r>
            <a:r>
              <a:rPr sz="2100" b="1" spc="-5" dirty="0">
                <a:latin typeface="Arial"/>
                <a:cs typeface="Arial"/>
              </a:rPr>
              <a:t>G</a:t>
            </a:r>
            <a:r>
              <a:rPr sz="2100" spc="-5" dirty="0">
                <a:latin typeface="Arial"/>
                <a:cs typeface="Arial"/>
              </a:rPr>
              <a:t>lobal </a:t>
            </a:r>
            <a:r>
              <a:rPr sz="2100" b="1" spc="-5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egular </a:t>
            </a:r>
            <a:r>
              <a:rPr sz="2100" b="1" spc="-5" dirty="0">
                <a:latin typeface="Arial"/>
                <a:cs typeface="Arial"/>
              </a:rPr>
              <a:t>E</a:t>
            </a:r>
            <a:r>
              <a:rPr sz="2100" spc="-5" dirty="0">
                <a:latin typeface="Arial"/>
                <a:cs typeface="Arial"/>
              </a:rPr>
              <a:t>xpression </a:t>
            </a:r>
            <a:r>
              <a:rPr sz="2100" b="1" spc="-5" dirty="0">
                <a:latin typeface="Arial"/>
                <a:cs typeface="Arial"/>
              </a:rPr>
              <a:t>P</a:t>
            </a:r>
            <a:r>
              <a:rPr sz="2100" spc="-5" dirty="0">
                <a:latin typeface="Arial"/>
                <a:cs typeface="Arial"/>
              </a:rPr>
              <a:t>rint</a:t>
            </a:r>
            <a:endParaRPr lang="en-AU" sz="2100" spc="-5" dirty="0">
              <a:latin typeface="Arial"/>
              <a:cs typeface="Arial"/>
            </a:endParaRPr>
          </a:p>
          <a:p>
            <a:pPr marL="355600" marR="157480" indent="-342900">
              <a:lnSpc>
                <a:spcPct val="100000"/>
              </a:lnSpc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100" dirty="0">
                <a:latin typeface="Arial"/>
                <a:cs typeface="Arial"/>
              </a:rPr>
              <a:t>grep searches through stipulated input files for lines containing a match to a regex pattern</a:t>
            </a:r>
          </a:p>
          <a:p>
            <a:pPr marL="355600" marR="157480" indent="-342900">
              <a:lnSpc>
                <a:spcPct val="100000"/>
              </a:lnSpc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100" dirty="0">
                <a:latin typeface="Arial"/>
                <a:cs typeface="Arial"/>
              </a:rPr>
              <a:t>When a match is found in a line, grep copies the line to standard output by default, or another output if stipulated by options or piping</a:t>
            </a:r>
          </a:p>
          <a:p>
            <a:pPr marL="355600" marR="157480" indent="-342900">
              <a:lnSpc>
                <a:spcPct val="100000"/>
              </a:lnSpc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US" sz="2100" dirty="0">
                <a:latin typeface="Arial"/>
                <a:cs typeface="Arial"/>
              </a:rPr>
              <a:t>grep is highly integrated with BRE and ERE to perform the tasks it is designed to do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285776" y="1505349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b="1" spc="-5" dirty="0">
                  <a:solidFill>
                    <a:srgbClr val="101920"/>
                  </a:solidFill>
                  <a:cs typeface="Arial"/>
                </a:rPr>
                <a:t>grep</a:t>
              </a:r>
              <a:r>
                <a:rPr lang="en-AU" sz="3600" spc="-5" dirty="0">
                  <a:solidFill>
                    <a:srgbClr val="101920"/>
                  </a:solidFill>
                  <a:cs typeface="Arial"/>
                </a:rPr>
                <a:t> and </a:t>
              </a:r>
              <a:r>
                <a:rPr lang="en-AU" sz="3600" b="1" spc="-5">
                  <a:solidFill>
                    <a:srgbClr val="101920"/>
                  </a:solidFill>
                  <a:cs typeface="Arial"/>
                </a:rPr>
                <a:t>regex</a:t>
              </a:r>
              <a:endParaRPr lang="en-AU" sz="3600" b="1" dirty="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413703" y="2241540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33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101920"/>
      </a:dk1>
      <a:lt1>
        <a:srgbClr val="FFFFFF"/>
      </a:lt1>
      <a:dk2>
        <a:srgbClr val="404140"/>
      </a:dk2>
      <a:lt2>
        <a:srgbClr val="FFFFFF"/>
      </a:lt2>
      <a:accent1>
        <a:srgbClr val="004B85"/>
      </a:accent1>
      <a:accent2>
        <a:srgbClr val="BE2F36"/>
      </a:accent2>
      <a:accent3>
        <a:srgbClr val="FFC658"/>
      </a:accent3>
      <a:accent4>
        <a:srgbClr val="F16121"/>
      </a:accent4>
      <a:accent5>
        <a:srgbClr val="009878"/>
      </a:accent5>
      <a:accent6>
        <a:srgbClr val="EFECE5"/>
      </a:accent6>
      <a:hlink>
        <a:srgbClr val="004B85"/>
      </a:hlink>
      <a:folHlink>
        <a:srgbClr val="F16121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U Science PowerPoint Template_Widescreen_Nov18" id="{38E290FD-FA73-034D-9C7A-50BD8EBE3BDA}" vid="{1A5AF8DA-9E09-3644-A572-21D1127A8D2F}"/>
    </a:ext>
  </a:extLst>
</a:theme>
</file>

<file path=ppt/theme/theme2.xml><?xml version="1.0" encoding="utf-8"?>
<a:theme xmlns:a="http://schemas.openxmlformats.org/drawingml/2006/main" name="Default Theme">
  <a:themeElements>
    <a:clrScheme name="ECU School of Science">
      <a:dk1>
        <a:srgbClr val="40474F"/>
      </a:dk1>
      <a:lt1>
        <a:srgbClr val="FFFFFF"/>
      </a:lt1>
      <a:dk2>
        <a:srgbClr val="6D6E71"/>
      </a:dk2>
      <a:lt2>
        <a:srgbClr val="FFFFFF"/>
      </a:lt2>
      <a:accent1>
        <a:srgbClr val="004B85"/>
      </a:accent1>
      <a:accent2>
        <a:srgbClr val="BE2F36"/>
      </a:accent2>
      <a:accent3>
        <a:srgbClr val="FFC658"/>
      </a:accent3>
      <a:accent4>
        <a:srgbClr val="F8971F"/>
      </a:accent4>
      <a:accent5>
        <a:srgbClr val="517891"/>
      </a:accent5>
      <a:accent6>
        <a:srgbClr val="3C5567"/>
      </a:accent6>
      <a:hlink>
        <a:srgbClr val="004B85"/>
      </a:hlink>
      <a:folHlink>
        <a:srgbClr val="A39AC9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U Science PowerPoint Template_Widescreen_Nov18" id="{38E290FD-FA73-034D-9C7A-50BD8EBE3BDA}" vid="{1A5AF8DA-9E09-3644-A572-21D1127A8D2F}"/>
    </a:ext>
  </a:extLst>
</a:theme>
</file>

<file path=ppt/theme/theme3.xml><?xml version="1.0" encoding="utf-8"?>
<a:theme xmlns:a="http://schemas.openxmlformats.org/drawingml/2006/main" name="ECU-science-powerpoint_widescreen">
  <a:themeElements>
    <a:clrScheme name="World Ready Science">
      <a:dk1>
        <a:srgbClr val="101920"/>
      </a:dk1>
      <a:lt1>
        <a:srgbClr val="FFFFFF"/>
      </a:lt1>
      <a:dk2>
        <a:srgbClr val="404140"/>
      </a:dk2>
      <a:lt2>
        <a:srgbClr val="FFFFFF"/>
      </a:lt2>
      <a:accent1>
        <a:srgbClr val="004B85"/>
      </a:accent1>
      <a:accent2>
        <a:srgbClr val="BE2F36"/>
      </a:accent2>
      <a:accent3>
        <a:srgbClr val="FFC658"/>
      </a:accent3>
      <a:accent4>
        <a:srgbClr val="F16121"/>
      </a:accent4>
      <a:accent5>
        <a:srgbClr val="009878"/>
      </a:accent5>
      <a:accent6>
        <a:srgbClr val="EFECE5"/>
      </a:accent6>
      <a:hlink>
        <a:srgbClr val="004B85"/>
      </a:hlink>
      <a:folHlink>
        <a:srgbClr val="F16121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U Medical and Health Sciences PowerPoint Template_Widescreen_Apr19" id="{D10DD285-2DF1-9C4F-B5C8-5578DD628922}" vid="{A8463ABB-FE07-0249-9E07-D7B4EEEA80D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</TotalTime>
  <Words>1827</Words>
  <Application>Microsoft Office PowerPoint</Application>
  <PresentationFormat>On-screen Show (16:9)</PresentationFormat>
  <Paragraphs>255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Narrow</vt:lpstr>
      <vt:lpstr>Calibri</vt:lpstr>
      <vt:lpstr>Consolas</vt:lpstr>
      <vt:lpstr>Courier New</vt:lpstr>
      <vt:lpstr>1_Office Theme</vt:lpstr>
      <vt:lpstr>Default Theme</vt:lpstr>
      <vt:lpstr>ECU-science-powerpoint_widescreen</vt:lpstr>
      <vt:lpstr>PowerPoint Presentation</vt:lpstr>
      <vt:lpstr>Contents</vt:lpstr>
      <vt:lpstr>Learning Objectives</vt:lpstr>
      <vt:lpstr>PowerPoint Presentation</vt:lpstr>
      <vt:lpstr>Regular Expressions</vt:lpstr>
      <vt:lpstr>Regex engines</vt:lpstr>
      <vt:lpstr>PowerPoint Presentation</vt:lpstr>
      <vt:lpstr>What is grep?</vt:lpstr>
      <vt:lpstr>PowerPoint Presentation</vt:lpstr>
      <vt:lpstr>Sample Data Set</vt:lpstr>
      <vt:lpstr>Simple BRE matching</vt:lpstr>
      <vt:lpstr>PowerPoint Presentation</vt:lpstr>
      <vt:lpstr>Anchor characters</vt:lpstr>
      <vt:lpstr>Start of line anchor ^</vt:lpstr>
      <vt:lpstr>End of line anchor $</vt:lpstr>
      <vt:lpstr>Wildcard characters</vt:lpstr>
      <vt:lpstr>Wildcard characters</vt:lpstr>
      <vt:lpstr>Classed wildcards</vt:lpstr>
      <vt:lpstr>Specify allowable range with [ ]</vt:lpstr>
      <vt:lpstr>[ ] example - string</vt:lpstr>
      <vt:lpstr>[ ] example - numeric</vt:lpstr>
      <vt:lpstr>PowerPoint Presentation</vt:lpstr>
      <vt:lpstr>Extended Regex</vt:lpstr>
      <vt:lpstr>Example ERE class - [[:digit:]] </vt:lpstr>
      <vt:lpstr>Example ERE class - [[:upper:]] </vt:lpstr>
      <vt:lpstr>Example ERE class - [[:punct:]] </vt:lpstr>
      <vt:lpstr>PowerPoint Presentation</vt:lpstr>
      <vt:lpstr>The Asterisk Wildcard</vt:lpstr>
      <vt:lpstr>The Asterisk Wildcard</vt:lpstr>
      <vt:lpstr>ERE</vt:lpstr>
      <vt:lpstr>ERE Plus +</vt:lpstr>
      <vt:lpstr>Question Mark ?</vt:lpstr>
      <vt:lpstr>Curly Braces { }</vt:lpstr>
      <vt:lpstr>PowerPoint Presentation</vt:lpstr>
      <vt:lpstr>Expression Grouping</vt:lpstr>
      <vt:lpstr>Expression Grouping</vt:lpstr>
      <vt:lpstr>OR |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Redirection</vt:lpstr>
      <vt:lpstr>Redirection</vt:lpstr>
      <vt:lpstr>Summary</vt:lpstr>
      <vt:lpstr>References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Drew Craig CAMERONKEIL</cp:lastModifiedBy>
  <cp:revision>112</cp:revision>
  <cp:lastPrinted>2022-03-29T10:38:10Z</cp:lastPrinted>
  <dcterms:created xsi:type="dcterms:W3CDTF">2020-01-07T00:01:03Z</dcterms:created>
  <dcterms:modified xsi:type="dcterms:W3CDTF">2022-03-29T10:38:13Z</dcterms:modified>
</cp:coreProperties>
</file>