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455" r:id="rId5"/>
    <p:sldId id="260" r:id="rId6"/>
    <p:sldId id="456" r:id="rId7"/>
    <p:sldId id="261" r:id="rId8"/>
    <p:sldId id="263" r:id="rId9"/>
    <p:sldId id="275" r:id="rId10"/>
    <p:sldId id="281" r:id="rId11"/>
    <p:sldId id="296" r:id="rId12"/>
    <p:sldId id="288" r:id="rId13"/>
    <p:sldId id="457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94" r:id="rId22"/>
    <p:sldId id="295" r:id="rId23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4440C-7880-45BA-9BA5-4C94A9EB1019}" v="1" dt="2022-04-04T09:32:23.5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Craig CAMERONKEIL" userId="d679e116-af65-4236-9e2f-0c609b0d7203" providerId="ADAL" clId="{4714440C-7880-45BA-9BA5-4C94A9EB1019}"/>
    <pc:docChg chg="modNotesMaster">
      <pc:chgData name="Drew Craig CAMERONKEIL" userId="d679e116-af65-4236-9e2f-0c609b0d7203" providerId="ADAL" clId="{4714440C-7880-45BA-9BA5-4C94A9EB1019}" dt="2022-04-04T09:32:23.531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757" y="1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CDE74-28B2-45AB-A6F6-6BE3E81A89CE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7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99845"/>
            <a:ext cx="4114800" cy="36011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6801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757" y="8686801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FF09-C3F2-4C05-ACBC-8FBAF54D0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6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AFF09-C3F2-4C05-ACBC-8FBAF54D08A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41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32499" y="0"/>
            <a:ext cx="911500" cy="6699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8232775" cy="670560"/>
          </a:xfrm>
          <a:custGeom>
            <a:avLst/>
            <a:gdLst/>
            <a:ahLst/>
            <a:cxnLst/>
            <a:rect l="l" t="t" r="r" b="b"/>
            <a:pathLst>
              <a:path w="8232775" h="670560">
                <a:moveTo>
                  <a:pt x="0" y="669945"/>
                </a:moveTo>
                <a:lnTo>
                  <a:pt x="8232498" y="669945"/>
                </a:lnTo>
                <a:lnTo>
                  <a:pt x="8232498" y="0"/>
                </a:lnTo>
                <a:lnTo>
                  <a:pt x="0" y="0"/>
                </a:lnTo>
                <a:lnTo>
                  <a:pt x="0" y="669945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7798" y="742891"/>
            <a:ext cx="3228403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7437" y="863681"/>
            <a:ext cx="7609124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ldp.org/HOWTO/Bash-Prog-Intro-HOWTO-8.html" TargetMode="External"/><Relationship Id="rId7" Type="http://schemas.openxmlformats.org/officeDocument/2006/relationships/hyperlink" Target="https://en.wikipedia.org/wiki/GNOME_Web" TargetMode="External"/><Relationship Id="rId2" Type="http://schemas.openxmlformats.org/officeDocument/2006/relationships/hyperlink" Target="http://tldp.org/LDP/abs/html/fun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oercommons.org/courseware/module/13394" TargetMode="Externa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869" y="794563"/>
            <a:ext cx="5890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Scripting</a:t>
            </a:r>
            <a:r>
              <a:rPr sz="3200" spc="-70"/>
              <a:t> </a:t>
            </a:r>
            <a:r>
              <a:rPr sz="3200" spc="-5" dirty="0"/>
              <a:t>Languages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2057400" y="2571750"/>
            <a:ext cx="5029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solidFill>
                  <a:srgbClr val="101920"/>
                </a:solidFill>
                <a:latin typeface="Calibri"/>
                <a:cs typeface="Calibri"/>
              </a:rPr>
              <a:t>Module</a:t>
            </a:r>
            <a:r>
              <a:rPr sz="3600" b="1" spc="-10">
                <a:solidFill>
                  <a:srgbClr val="101920"/>
                </a:solidFill>
                <a:latin typeface="Calibri"/>
                <a:cs typeface="Calibri"/>
              </a:rPr>
              <a:t> </a:t>
            </a:r>
            <a:r>
              <a:rPr lang="en-AU" sz="3600" b="1">
                <a:solidFill>
                  <a:srgbClr val="101920"/>
                </a:solidFill>
                <a:latin typeface="Calibri"/>
                <a:cs typeface="Calibri"/>
              </a:rPr>
              <a:t>6</a:t>
            </a:r>
            <a:endParaRPr sz="3600" b="1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AU" sz="2400" spc="-5">
                <a:solidFill>
                  <a:srgbClr val="101920"/>
                </a:solidFill>
                <a:latin typeface="Calibri"/>
                <a:cs typeface="Calibri"/>
              </a:rPr>
              <a:t>Writing </a:t>
            </a:r>
            <a:r>
              <a:rPr sz="2400" spc="-5">
                <a:solidFill>
                  <a:srgbClr val="101920"/>
                </a:solid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085" y="892661"/>
            <a:ext cx="4799704" cy="4026102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304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solidFill>
                  <a:srgbClr val="101920"/>
                </a:solidFill>
                <a:cs typeface="Arial"/>
              </a:rPr>
              <a:t>Scope</a:t>
            </a:r>
            <a:r>
              <a:rPr sz="2000" spc="-5" dirty="0">
                <a:solidFill>
                  <a:srgbClr val="101920"/>
                </a:solidFill>
                <a:cs typeface="Arial"/>
              </a:rPr>
              <a:t> refers to the parts of code where </a:t>
            </a:r>
            <a:r>
              <a:rPr sz="2000" dirty="0">
                <a:solidFill>
                  <a:srgbClr val="101920"/>
                </a:solidFill>
                <a:cs typeface="Arial"/>
              </a:rPr>
              <a:t>a </a:t>
            </a:r>
            <a:r>
              <a:rPr sz="2000" spc="-5" dirty="0">
                <a:solidFill>
                  <a:srgbClr val="101920"/>
                </a:solidFill>
                <a:cs typeface="Arial"/>
              </a:rPr>
              <a:t>variable can  be</a:t>
            </a:r>
            <a:r>
              <a:rPr sz="2000" spc="-10" dirty="0">
                <a:solidFill>
                  <a:srgbClr val="101920"/>
                </a:solidFill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cs typeface="Arial"/>
              </a:rPr>
              <a:t>used</a:t>
            </a:r>
            <a:endParaRPr lang="en-AU" sz="2000" spc="-5" dirty="0">
              <a:cs typeface="Arial"/>
            </a:endParaRPr>
          </a:p>
          <a:p>
            <a:pPr marL="298450" marR="304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solidFill>
                  <a:srgbClr val="101920"/>
                </a:solidFill>
                <a:cs typeface="Arial"/>
              </a:rPr>
              <a:t>By default, functions variables are considered global and can be used anywhere in the script</a:t>
            </a:r>
          </a:p>
          <a:p>
            <a:pPr marL="298450" marR="304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solidFill>
                  <a:srgbClr val="101920"/>
                </a:solidFill>
                <a:cs typeface="Arial"/>
              </a:rPr>
              <a:t>The danger of this is a variable name being used multiple times for different things</a:t>
            </a:r>
          </a:p>
          <a:p>
            <a:pPr marL="298450" marR="304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solidFill>
                  <a:srgbClr val="101920"/>
                </a:solidFill>
                <a:cs typeface="Arial"/>
              </a:rPr>
              <a:t>A better option is to declare variables inside functions as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local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pPr marL="298450" marR="304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solidFill>
                  <a:srgbClr val="101920"/>
                </a:solidFill>
                <a:cs typeface="Arial"/>
              </a:rPr>
              <a:t>A local variable will only exist within the function and will  go </a:t>
            </a:r>
            <a:r>
              <a:rPr lang="en-US" sz="2000" i="1" dirty="0">
                <a:solidFill>
                  <a:srgbClr val="101920"/>
                </a:solidFill>
                <a:cs typeface="Arial"/>
              </a:rPr>
              <a:t>out of scope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 as soon as the function is finished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592" y="99245"/>
            <a:ext cx="66324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lang="en-AU" sz="3200" b="1" spc="-5" dirty="0">
                <a:solidFill>
                  <a:srgbClr val="FFFFFF"/>
                </a:solidFill>
                <a:latin typeface="Arial"/>
                <a:cs typeface="Arial"/>
              </a:rPr>
              <a:t> Within Functions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12DA6B-9A21-488C-A678-B42AACC97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06" y="704897"/>
            <a:ext cx="3799244" cy="43931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7D668F-F54C-4067-B952-15A179DCE05F}"/>
              </a:ext>
            </a:extLst>
          </p:cNvPr>
          <p:cNvSpPr/>
          <p:nvPr/>
        </p:nvSpPr>
        <p:spPr>
          <a:xfrm>
            <a:off x="6708115" y="4485671"/>
            <a:ext cx="623101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A403D-7811-403C-BC5F-1DED3B73F24A}"/>
              </a:ext>
            </a:extLst>
          </p:cNvPr>
          <p:cNvSpPr/>
          <p:nvPr/>
        </p:nvSpPr>
        <p:spPr>
          <a:xfrm>
            <a:off x="8179340" y="4501514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4AA55-4E71-4561-A52A-DC37B75E61ED}"/>
              </a:ext>
            </a:extLst>
          </p:cNvPr>
          <p:cNvSpPr/>
          <p:nvPr/>
        </p:nvSpPr>
        <p:spPr>
          <a:xfrm>
            <a:off x="5333201" y="704897"/>
            <a:ext cx="3748049" cy="50526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95" y="818248"/>
            <a:ext cx="4294096" cy="41799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cs typeface="Arial"/>
              </a:rPr>
              <a:t>Often functions 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will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have local variables and echo the  results to send data back to the</a:t>
            </a:r>
            <a:r>
              <a:rPr lang="en-US" sz="2000" spc="-10" dirty="0">
                <a:solidFill>
                  <a:srgbClr val="101920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script</a:t>
            </a:r>
            <a:endParaRPr lang="en-US" sz="2000" dirty="0">
              <a:cs typeface="Arial"/>
            </a:endParaRP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cs typeface="Arial"/>
              </a:rPr>
              <a:t>This allows functions to be treated 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like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mathematical  functions which have 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a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single</a:t>
            </a:r>
            <a:r>
              <a:rPr lang="en-US" sz="2000" spc="-15" dirty="0">
                <a:solidFill>
                  <a:srgbClr val="101920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result</a:t>
            </a:r>
            <a:endParaRPr lang="en-US" sz="2000" dirty="0">
              <a:cs typeface="Arial"/>
            </a:endParaRP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cs typeface="Arial"/>
              </a:rPr>
              <a:t>This 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is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done by using </a:t>
            </a:r>
            <a:r>
              <a:rPr lang="en-US" sz="2000" b="1" spc="-5" dirty="0">
                <a:solidFill>
                  <a:srgbClr val="101920"/>
                </a:solidFill>
                <a:cs typeface="Arial"/>
              </a:rPr>
              <a:t>Command</a:t>
            </a:r>
            <a:r>
              <a:rPr lang="en-US" sz="2000" b="1" spc="-15" dirty="0">
                <a:solidFill>
                  <a:srgbClr val="101920"/>
                </a:solidFill>
                <a:cs typeface="Arial"/>
              </a:rPr>
              <a:t> </a:t>
            </a:r>
            <a:r>
              <a:rPr lang="en-US" sz="2000" b="1" spc="-5" dirty="0">
                <a:solidFill>
                  <a:srgbClr val="101920"/>
                </a:solidFill>
                <a:cs typeface="Arial"/>
              </a:rPr>
              <a:t>Substitution</a:t>
            </a: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cs typeface="Arial"/>
              </a:rPr>
              <a:t>Command Substitution allows the output of 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a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command  or function 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will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be stored 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in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variables instead of printed  </a:t>
            </a:r>
            <a:r>
              <a:rPr lang="en-US" sz="2000" dirty="0">
                <a:solidFill>
                  <a:srgbClr val="101920"/>
                </a:solidFill>
                <a:cs typeface="Arial"/>
              </a:rPr>
              <a:t>to the</a:t>
            </a:r>
            <a:r>
              <a:rPr lang="en-US" sz="2000" spc="-10" dirty="0">
                <a:solidFill>
                  <a:srgbClr val="101920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screen</a:t>
            </a:r>
            <a:endParaRPr lang="en-US" sz="20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92" y="99245"/>
            <a:ext cx="66324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20" dirty="0">
                <a:solidFill>
                  <a:srgbClr val="FFFFFF"/>
                </a:solidFill>
                <a:latin typeface="Arial"/>
                <a:cs typeface="Arial"/>
              </a:rPr>
              <a:t>Command Substitution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0DD12-C7D0-45BF-9B8F-8D4A9E950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3" y="717164"/>
            <a:ext cx="3771132" cy="43606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D650D-A4A6-4D58-BD17-E3041F0CE51B}"/>
              </a:ext>
            </a:extLst>
          </p:cNvPr>
          <p:cNvSpPr/>
          <p:nvPr/>
        </p:nvSpPr>
        <p:spPr>
          <a:xfrm>
            <a:off x="6582093" y="4462210"/>
            <a:ext cx="579234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99351-EBEC-4973-A368-A820062CF18B}"/>
              </a:ext>
            </a:extLst>
          </p:cNvPr>
          <p:cNvSpPr/>
          <p:nvPr/>
        </p:nvSpPr>
        <p:spPr>
          <a:xfrm>
            <a:off x="7987554" y="4473404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B2885-5E0E-4079-9CB1-A7E13772DF78}"/>
              </a:ext>
            </a:extLst>
          </p:cNvPr>
          <p:cNvSpPr/>
          <p:nvPr/>
        </p:nvSpPr>
        <p:spPr>
          <a:xfrm>
            <a:off x="5109883" y="717164"/>
            <a:ext cx="3771132" cy="43256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45" y="1808953"/>
            <a:ext cx="3927436" cy="2025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cs typeface="Arial"/>
              </a:rPr>
              <a:t>Bash does have a </a:t>
            </a:r>
            <a:r>
              <a:rPr lang="en-US" sz="2000" b="1" spc="-5" dirty="0">
                <a:solidFill>
                  <a:srgbClr val="101920"/>
                </a:solidFill>
                <a:cs typeface="Arial"/>
              </a:rPr>
              <a:t>return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 command similar to other  languages.</a:t>
            </a: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 dirty="0">
                <a:solidFill>
                  <a:srgbClr val="101920"/>
                </a:solidFill>
                <a:cs typeface="Arial"/>
              </a:rPr>
              <a:t>However, the return command sets the </a:t>
            </a:r>
            <a:r>
              <a:rPr lang="en-US" sz="2000" i="1" spc="-5" dirty="0">
                <a:solidFill>
                  <a:srgbClr val="101920"/>
                </a:solidFill>
                <a:cs typeface="Arial"/>
              </a:rPr>
              <a:t>exit_status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 of  the function, so it can only return numeric values accessible using the </a:t>
            </a:r>
            <a:r>
              <a:rPr lang="en-US" sz="2000" b="1" spc="-5" dirty="0">
                <a:solidFill>
                  <a:srgbClr val="101920"/>
                </a:solidFill>
                <a:cs typeface="Arial"/>
              </a:rPr>
              <a:t>$?</a:t>
            </a:r>
            <a:r>
              <a:rPr lang="en-US" sz="2000" spc="-5" dirty="0">
                <a:solidFill>
                  <a:srgbClr val="101920"/>
                </a:solidFill>
                <a:cs typeface="Arial"/>
              </a:rPr>
              <a:t> 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111" y="88490"/>
            <a:ext cx="33836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3200" b="1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-5" dirty="0" err="1">
                <a:solidFill>
                  <a:srgbClr val="FFFFFF"/>
                </a:solidFill>
                <a:latin typeface="Arial"/>
                <a:cs typeface="Arial"/>
              </a:rPr>
              <a:t>alues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E7E2BA-E5BD-4F04-8B54-68F0A456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31" y="697512"/>
            <a:ext cx="4279058" cy="4413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47BDB7-D997-4E86-B539-C6379D67FE25}"/>
              </a:ext>
            </a:extLst>
          </p:cNvPr>
          <p:cNvSpPr/>
          <p:nvPr/>
        </p:nvSpPr>
        <p:spPr>
          <a:xfrm>
            <a:off x="5936633" y="4684087"/>
            <a:ext cx="579234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6013C-BD4D-4352-B800-37FB8553B673}"/>
              </a:ext>
            </a:extLst>
          </p:cNvPr>
          <p:cNvSpPr/>
          <p:nvPr/>
        </p:nvSpPr>
        <p:spPr>
          <a:xfrm>
            <a:off x="7227786" y="4695281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339BF-E29B-4D94-8054-799A605C4DC6}"/>
              </a:ext>
            </a:extLst>
          </p:cNvPr>
          <p:cNvSpPr/>
          <p:nvPr/>
        </p:nvSpPr>
        <p:spPr>
          <a:xfrm>
            <a:off x="4744131" y="697512"/>
            <a:ext cx="4198163" cy="42531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Writing a Function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7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110" y="88490"/>
            <a:ext cx="53294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>
                <a:solidFill>
                  <a:srgbClr val="FFFFFF"/>
                </a:solidFill>
                <a:latin typeface="Arial"/>
                <a:cs typeface="Arial"/>
              </a:rPr>
              <a:t>Plan/Write a Function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F9A04-A5AE-464C-AFFD-095AA6BBCBD7}"/>
              </a:ext>
            </a:extLst>
          </p:cNvPr>
          <p:cNvSpPr txBox="1"/>
          <p:nvPr/>
        </p:nvSpPr>
        <p:spPr>
          <a:xfrm>
            <a:off x="177110" y="739588"/>
            <a:ext cx="7729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/>
              <a:t>Write a function that that calculates the average temperature for each week of daily maximums contained within an external </a:t>
            </a:r>
            <a:r>
              <a:rPr lang="en-AU" sz="2000" i="1"/>
              <a:t>.csv</a:t>
            </a:r>
            <a:r>
              <a:rPr lang="en-AU" sz="2000"/>
              <a:t>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/>
              <a:t>The output for each week should be - 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The average temperature in Week1 was 23 degrees Celsius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function will need to first strip out the file’s header which does not form part of average temperature calculations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original </a:t>
            </a:r>
            <a:r>
              <a:rPr lang="en-US" sz="2000" i="1"/>
              <a:t>.csv</a:t>
            </a:r>
            <a:r>
              <a:rPr lang="en-US" sz="2000"/>
              <a:t> file is </a:t>
            </a:r>
            <a:r>
              <a:rPr lang="en-US" sz="2000" b="1"/>
              <a:t>not</a:t>
            </a:r>
            <a:r>
              <a:rPr lang="en-US" sz="2000"/>
              <a:t> to be altered, so the modified data is to be placed into a temporary </a:t>
            </a:r>
            <a:r>
              <a:rPr lang="en-US" sz="2000" b="1"/>
              <a:t>.txt</a:t>
            </a:r>
            <a:r>
              <a:rPr lang="en-US" sz="2000"/>
              <a:t> file for processing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user is to be prompted for the </a:t>
            </a:r>
            <a:r>
              <a:rPr lang="en-US" sz="2000" i="1"/>
              <a:t>.csv</a:t>
            </a:r>
            <a:r>
              <a:rPr lang="en-US" sz="2000"/>
              <a:t> input file, at which point the function will be invoked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Name the function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calcstats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script is to be named </a:t>
            </a:r>
            <a:r>
              <a:rPr lang="en-US" sz="2000" b="1"/>
              <a:t>exf1.sh</a:t>
            </a:r>
            <a:endParaRPr lang="en-AU" sz="2000" b="1"/>
          </a:p>
        </p:txBody>
      </p:sp>
    </p:spTree>
    <p:extLst>
      <p:ext uri="{BB962C8B-B14F-4D97-AF65-F5344CB8AC3E}">
        <p14:creationId xmlns:p14="http://schemas.microsoft.com/office/powerpoint/2010/main" val="84164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110" y="88490"/>
            <a:ext cx="43343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>
                <a:solidFill>
                  <a:srgbClr val="FFFFFF"/>
                </a:solidFill>
                <a:latin typeface="Arial"/>
                <a:cs typeface="Arial"/>
              </a:rPr>
              <a:t>Example Functions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7463E4-D207-4CE0-8D3F-E8289D0F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" y="725871"/>
            <a:ext cx="3372913" cy="12221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A67AC-6FDA-43C0-ACF8-8A731E14BF00}"/>
              </a:ext>
            </a:extLst>
          </p:cNvPr>
          <p:cNvSpPr/>
          <p:nvPr/>
        </p:nvSpPr>
        <p:spPr>
          <a:xfrm>
            <a:off x="1687444" y="2154891"/>
            <a:ext cx="2541494" cy="833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tx1"/>
                </a:solidFill>
                <a:latin typeface="Consolas" panose="020B0609020204030204" pitchFamily="49" charset="0"/>
              </a:rPr>
              <a:t>calcstats() {</a:t>
            </a:r>
          </a:p>
          <a:p>
            <a:r>
              <a:rPr lang="en-AU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rgbClr val="00B050"/>
                </a:solidFill>
                <a:latin typeface="Consolas" panose="020B0609020204030204" pitchFamily="49" charset="0"/>
              </a:rPr>
              <a:t># your code here</a:t>
            </a:r>
          </a:p>
          <a:p>
            <a:r>
              <a:rPr lang="en-AU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C1C88-028F-42DA-8475-05A03585898D}"/>
              </a:ext>
            </a:extLst>
          </p:cNvPr>
          <p:cNvSpPr txBox="1"/>
          <p:nvPr/>
        </p:nvSpPr>
        <p:spPr>
          <a:xfrm>
            <a:off x="1611491" y="3065671"/>
            <a:ext cx="46022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read -p 'Enter temperature report file name: ' tmprpt</a:t>
            </a: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if ! [[ -f $tmprpt ]]; then</a:t>
            </a: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echo "File not found"</a:t>
            </a: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exit 1</a:t>
            </a: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calcstats $tmprpt</a:t>
            </a: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fi</a:t>
            </a:r>
          </a:p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0</a:t>
            </a:r>
            <a:endParaRPr lang="en-AU" sz="12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F8D01E-8AD1-443C-9E83-DBD9C5ADC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38" y="3697941"/>
            <a:ext cx="4809599" cy="130903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7B9B57-BBAB-4E71-915F-161D641F7C01}"/>
              </a:ext>
            </a:extLst>
          </p:cNvPr>
          <p:cNvCxnSpPr>
            <a:stCxn id="5" idx="2"/>
            <a:endCxn id="2" idx="1"/>
          </p:cNvCxnSpPr>
          <p:nvPr/>
        </p:nvCxnSpPr>
        <p:spPr>
          <a:xfrm rot="5400000">
            <a:off x="1423304" y="2212169"/>
            <a:ext cx="623722" cy="95441"/>
          </a:xfrm>
          <a:prstGeom prst="bentConnector4">
            <a:avLst>
              <a:gd name="adj1" fmla="val 16583"/>
              <a:gd name="adj2" fmla="val 33952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E795CE6-0AD8-466C-B13F-15D11713E930}"/>
              </a:ext>
            </a:extLst>
          </p:cNvPr>
          <p:cNvCxnSpPr>
            <a:endCxn id="9" idx="0"/>
          </p:cNvCxnSpPr>
          <p:nvPr/>
        </p:nvCxnSpPr>
        <p:spPr>
          <a:xfrm>
            <a:off x="4228938" y="2571750"/>
            <a:ext cx="2404800" cy="112619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FA9E19D7-E108-40A2-96C4-139A6BA36C5C}"/>
              </a:ext>
            </a:extLst>
          </p:cNvPr>
          <p:cNvSpPr/>
          <p:nvPr/>
        </p:nvSpPr>
        <p:spPr>
          <a:xfrm>
            <a:off x="1310010" y="3189580"/>
            <a:ext cx="262218" cy="1768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ADD5F-A9F9-4F23-8FB1-EBFAD49493B3}"/>
              </a:ext>
            </a:extLst>
          </p:cNvPr>
          <p:cNvSpPr txBox="1"/>
          <p:nvPr/>
        </p:nvSpPr>
        <p:spPr>
          <a:xfrm>
            <a:off x="177110" y="3804334"/>
            <a:ext cx="126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This code is not to be altered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7DF91A-5D96-4305-A7D5-E1FAA583BCA9}"/>
              </a:ext>
            </a:extLst>
          </p:cNvPr>
          <p:cNvSpPr/>
          <p:nvPr/>
        </p:nvSpPr>
        <p:spPr>
          <a:xfrm>
            <a:off x="1969994" y="4208929"/>
            <a:ext cx="1606924" cy="2087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0D8AA-82C5-4976-A815-97D99E3649F9}"/>
              </a:ext>
            </a:extLst>
          </p:cNvPr>
          <p:cNvSpPr/>
          <p:nvPr/>
        </p:nvSpPr>
        <p:spPr>
          <a:xfrm>
            <a:off x="6118687" y="3715859"/>
            <a:ext cx="747080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04846-8DEE-4903-B337-22B10253996E}"/>
              </a:ext>
            </a:extLst>
          </p:cNvPr>
          <p:cNvSpPr/>
          <p:nvPr/>
        </p:nvSpPr>
        <p:spPr>
          <a:xfrm>
            <a:off x="8007736" y="3709135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8F2A7-6D85-416B-B73F-A2E05DD65FCE}"/>
              </a:ext>
            </a:extLst>
          </p:cNvPr>
          <p:cNvSpPr/>
          <p:nvPr/>
        </p:nvSpPr>
        <p:spPr>
          <a:xfrm>
            <a:off x="130047" y="735061"/>
            <a:ext cx="2465236" cy="1705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70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BAB67-BA56-4E7E-A620-AE562DD3C9EC}"/>
              </a:ext>
            </a:extLst>
          </p:cNvPr>
          <p:cNvSpPr txBox="1"/>
          <p:nvPr/>
        </p:nvSpPr>
        <p:spPr>
          <a:xfrm>
            <a:off x="1297642" y="1392002"/>
            <a:ext cx="21985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/>
              <a:t>calcstats() {</a:t>
            </a:r>
          </a:p>
          <a:p>
            <a:endParaRPr lang="en-AU"/>
          </a:p>
          <a:p>
            <a:r>
              <a:rPr lang="en-AU"/>
              <a:t>}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E5E219A-9F96-4270-A247-6EE914B76F86}"/>
              </a:ext>
            </a:extLst>
          </p:cNvPr>
          <p:cNvSpPr txBox="1"/>
          <p:nvPr/>
        </p:nvSpPr>
        <p:spPr>
          <a:xfrm>
            <a:off x="177110" y="88490"/>
            <a:ext cx="43343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>
                <a:solidFill>
                  <a:srgbClr val="FFFFFF"/>
                </a:solidFill>
                <a:latin typeface="Arial"/>
                <a:cs typeface="Arial"/>
              </a:rPr>
              <a:t>Function Breakdown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BCADA-0935-4E3B-9A5E-92097FB08376}"/>
              </a:ext>
            </a:extLst>
          </p:cNvPr>
          <p:cNvSpPr txBox="1"/>
          <p:nvPr/>
        </p:nvSpPr>
        <p:spPr>
          <a:xfrm>
            <a:off x="4128247" y="1480391"/>
            <a:ext cx="418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Begin by inserting the fundamental function structure and giving it a name, in this case </a:t>
            </a:r>
            <a:r>
              <a:rPr lang="en-AU" b="1">
                <a:latin typeface="Consolas" panose="020B0609020204030204" pitchFamily="49" charset="0"/>
              </a:rPr>
              <a:t>calcstats()</a:t>
            </a:r>
          </a:p>
        </p:txBody>
      </p:sp>
    </p:spTree>
    <p:extLst>
      <p:ext uri="{BB962C8B-B14F-4D97-AF65-F5344CB8AC3E}">
        <p14:creationId xmlns:p14="http://schemas.microsoft.com/office/powerpoint/2010/main" val="46636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BAB67-BA56-4E7E-A620-AE562DD3C9EC}"/>
              </a:ext>
            </a:extLst>
          </p:cNvPr>
          <p:cNvSpPr txBox="1"/>
          <p:nvPr/>
        </p:nvSpPr>
        <p:spPr>
          <a:xfrm>
            <a:off x="450478" y="1821786"/>
            <a:ext cx="37920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lcnt=0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while IFS= read -r line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do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if ! [[ $line =~ [0-9] ]]; then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(( lcnt++ ))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fi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done &lt; "$1“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E5E219A-9F96-4270-A247-6EE914B76F86}"/>
              </a:ext>
            </a:extLst>
          </p:cNvPr>
          <p:cNvSpPr txBox="1"/>
          <p:nvPr/>
        </p:nvSpPr>
        <p:spPr>
          <a:xfrm>
            <a:off x="177110" y="88490"/>
            <a:ext cx="43343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>
                <a:solidFill>
                  <a:srgbClr val="FFFFFF"/>
                </a:solidFill>
                <a:latin typeface="Arial"/>
                <a:cs typeface="Arial"/>
              </a:rPr>
              <a:t>Function Breakdown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84AAF-09B0-4340-813A-35837647DD9E}"/>
              </a:ext>
            </a:extLst>
          </p:cNvPr>
          <p:cNvSpPr txBox="1"/>
          <p:nvPr/>
        </p:nvSpPr>
        <p:spPr>
          <a:xfrm>
            <a:off x="4572000" y="1514009"/>
            <a:ext cx="4182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This code block looks for lines in the source file (provided to the function and held in the default variable </a:t>
            </a:r>
            <a:r>
              <a:rPr lang="en-AU" b="1">
                <a:latin typeface="Consolas" panose="020B0609020204030204" pitchFamily="49" charset="0"/>
              </a:rPr>
              <a:t>$1</a:t>
            </a:r>
            <a:r>
              <a:rPr lang="en-AU"/>
              <a:t>) that do not contain any numeric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If the file contains a header, which contains no numbers, then the variable </a:t>
            </a:r>
            <a:r>
              <a:rPr lang="en-AU" b="1">
                <a:latin typeface="Consolas" panose="020B0609020204030204" pitchFamily="49" charset="0"/>
              </a:rPr>
              <a:t>$lcount </a:t>
            </a:r>
            <a:r>
              <a:rPr lang="en-AU"/>
              <a:t>variable will be set to </a:t>
            </a:r>
            <a:r>
              <a:rPr lang="en-AU" b="1">
                <a:latin typeface="Consolas" panose="020B0609020204030204" pitchFamily="49" charset="0"/>
              </a:rPr>
              <a:t>1</a:t>
            </a:r>
            <a:r>
              <a:rPr lang="en-AU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The status of </a:t>
            </a:r>
            <a:r>
              <a:rPr lang="en-AU" b="1">
                <a:latin typeface="Consolas" panose="020B0609020204030204" pitchFamily="49" charset="0"/>
              </a:rPr>
              <a:t>$lcount </a:t>
            </a:r>
            <a:r>
              <a:rPr lang="en-AU"/>
              <a:t>(0 or 1) can then be used to determine subsequent script actions</a:t>
            </a:r>
          </a:p>
        </p:txBody>
      </p:sp>
    </p:spTree>
    <p:extLst>
      <p:ext uri="{BB962C8B-B14F-4D97-AF65-F5344CB8AC3E}">
        <p14:creationId xmlns:p14="http://schemas.microsoft.com/office/powerpoint/2010/main" val="81801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BAB67-BA56-4E7E-A620-AE562DD3C9EC}"/>
              </a:ext>
            </a:extLst>
          </p:cNvPr>
          <p:cNvSpPr txBox="1"/>
          <p:nvPr/>
        </p:nvSpPr>
        <p:spPr>
          <a:xfrm>
            <a:off x="1694330" y="1023362"/>
            <a:ext cx="57553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if [[ $lcnt -eq 1 ]]; then</a:t>
            </a:r>
          </a:p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printf "%s\n\n" "$(tail -n +2 $1)" &gt; tempraw.txt</a:t>
            </a:r>
          </a:p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fi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E5E219A-9F96-4270-A247-6EE914B76F86}"/>
              </a:ext>
            </a:extLst>
          </p:cNvPr>
          <p:cNvSpPr txBox="1"/>
          <p:nvPr/>
        </p:nvSpPr>
        <p:spPr>
          <a:xfrm>
            <a:off x="177110" y="88490"/>
            <a:ext cx="43343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>
                <a:solidFill>
                  <a:srgbClr val="FFFFFF"/>
                </a:solidFill>
                <a:latin typeface="Arial"/>
                <a:cs typeface="Arial"/>
              </a:rPr>
              <a:t>Function Breakdown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84AAF-09B0-4340-813A-35837647DD9E}"/>
              </a:ext>
            </a:extLst>
          </p:cNvPr>
          <p:cNvSpPr txBox="1"/>
          <p:nvPr/>
        </p:nvSpPr>
        <p:spPr>
          <a:xfrm>
            <a:off x="2991970" y="2253425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If </a:t>
            </a:r>
            <a:r>
              <a:rPr lang="en-AU" b="1">
                <a:latin typeface="Consolas" panose="020B0609020204030204" pitchFamily="49" charset="0"/>
              </a:rPr>
              <a:t>$lcount </a:t>
            </a:r>
            <a:r>
              <a:rPr lang="en-AU"/>
              <a:t>is equal to 1, then the source file </a:t>
            </a:r>
            <a:r>
              <a:rPr lang="en-AU" i="1"/>
              <a:t>does</a:t>
            </a:r>
            <a:r>
              <a:rPr lang="en-AU"/>
              <a:t> contain a header, so we want to remove it before copying the data to a temporary file named </a:t>
            </a:r>
            <a:r>
              <a:rPr lang="en-AU" b="1">
                <a:latin typeface="Consolas" panose="020B0609020204030204" pitchFamily="49" charset="0"/>
              </a:rPr>
              <a:t>tempraw.txt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 do this, the </a:t>
            </a:r>
            <a:r>
              <a:rPr lang="en-AU" b="1">
                <a:latin typeface="Consolas" panose="020B0609020204030204" pitchFamily="49" charset="0"/>
              </a:rPr>
              <a:t>tail</a:t>
            </a:r>
            <a:r>
              <a:rPr lang="en-AU"/>
              <a:t> command has been used to print the contents of the source file to the temporary file from Line 2 (</a:t>
            </a:r>
            <a:r>
              <a:rPr lang="en-AU" b="1">
                <a:latin typeface="Consolas" panose="020B0609020204030204" pitchFamily="49" charset="0"/>
              </a:rPr>
              <a:t>+2</a:t>
            </a:r>
            <a:r>
              <a:rPr lang="en-AU"/>
              <a:t>) onwards, this ensuring the header on Line 1 is not copied across to </a:t>
            </a:r>
            <a:r>
              <a:rPr lang="en-AU" b="1">
                <a:latin typeface="Consolas" panose="020B0609020204030204" pitchFamily="49" charset="0"/>
              </a:rPr>
              <a:t>tempraw.txt</a:t>
            </a:r>
          </a:p>
        </p:txBody>
      </p:sp>
    </p:spTree>
    <p:extLst>
      <p:ext uri="{BB962C8B-B14F-4D97-AF65-F5344CB8AC3E}">
        <p14:creationId xmlns:p14="http://schemas.microsoft.com/office/powerpoint/2010/main" val="167842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BAB67-BA56-4E7E-A620-AE562DD3C9EC}"/>
              </a:ext>
            </a:extLst>
          </p:cNvPr>
          <p:cNvSpPr txBox="1"/>
          <p:nvPr/>
        </p:nvSpPr>
        <p:spPr>
          <a:xfrm>
            <a:off x="184896" y="828380"/>
            <a:ext cx="8653181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while IFS="," read -r week mon tue wed thu fri sat sun</a:t>
            </a:r>
          </a:p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do</a:t>
            </a:r>
          </a:p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tmpsum=$(($mon+$tue+$wed+$thu+$fri+$sat+$sun))</a:t>
            </a:r>
          </a:p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let tmpavg=$tmpsum/7</a:t>
            </a:r>
          </a:p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echo "The average temperature in $week was $tmpavg degrees celcius"</a:t>
            </a:r>
          </a:p>
          <a:p>
            <a:pPr>
              <a:spcAft>
                <a:spcPts val="600"/>
              </a:spcAft>
            </a:pP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      done &lt; tempraw.txt 2&gt;/dev/null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E5E219A-9F96-4270-A247-6EE914B76F86}"/>
              </a:ext>
            </a:extLst>
          </p:cNvPr>
          <p:cNvSpPr txBox="1"/>
          <p:nvPr/>
        </p:nvSpPr>
        <p:spPr>
          <a:xfrm>
            <a:off x="177110" y="88490"/>
            <a:ext cx="43343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>
                <a:solidFill>
                  <a:srgbClr val="FFFFFF"/>
                </a:solidFill>
                <a:latin typeface="Arial"/>
                <a:cs typeface="Arial"/>
              </a:rPr>
              <a:t>Function Breakdown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84AAF-09B0-4340-813A-35837647DD9E}"/>
              </a:ext>
            </a:extLst>
          </p:cNvPr>
          <p:cNvSpPr txBox="1"/>
          <p:nvPr/>
        </p:nvSpPr>
        <p:spPr>
          <a:xfrm>
            <a:off x="245409" y="3228712"/>
            <a:ext cx="8653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Setting the IFS to comma (,), setting tempraw.txt as the source and using a </a:t>
            </a:r>
            <a:r>
              <a:rPr lang="en-AU" b="1">
                <a:latin typeface="Consolas" panose="020B0609020204030204" pitchFamily="49" charset="0"/>
              </a:rPr>
              <a:t>while</a:t>
            </a:r>
            <a:r>
              <a:rPr lang="en-AU"/>
              <a:t> loop, </a:t>
            </a:r>
            <a:r>
              <a:rPr lang="en-AU" b="1">
                <a:latin typeface="Consolas" panose="020B0609020204030204" pitchFamily="49" charset="0"/>
              </a:rPr>
              <a:t>read</a:t>
            </a:r>
            <a:r>
              <a:rPr lang="en-AU"/>
              <a:t> each value on each line into the ordinally corresponding variable name, i.e. </a:t>
            </a:r>
            <a:r>
              <a:rPr lang="en-AU" b="1">
                <a:latin typeface="Consolas" panose="020B0609020204030204" pitchFamily="49" charset="0"/>
              </a:rPr>
              <a:t>week mon tue </a:t>
            </a:r>
            <a:r>
              <a:rPr lang="en-AU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Get the sum of each variable populated, excluding </a:t>
            </a:r>
            <a:r>
              <a:rPr lang="en-AU" b="1">
                <a:latin typeface="Consolas" panose="020B0609020204030204" pitchFamily="49" charset="0"/>
              </a:rPr>
              <a:t>$week </a:t>
            </a:r>
            <a:r>
              <a:rPr lang="en-AU"/>
              <a:t>and assign to variable </a:t>
            </a:r>
            <a:r>
              <a:rPr lang="en-AU" b="1">
                <a:latin typeface="Consolas" panose="020B0609020204030204" pitchFamily="49" charset="0"/>
              </a:rPr>
              <a:t>tmpsum</a:t>
            </a:r>
            <a:r>
              <a:rPr lang="en-AU"/>
              <a:t>, then get the average by dividing </a:t>
            </a:r>
            <a:r>
              <a:rPr lang="en-AU" b="1">
                <a:latin typeface="Consolas" panose="020B0609020204030204" pitchFamily="49" charset="0"/>
              </a:rPr>
              <a:t>tmpsum</a:t>
            </a:r>
            <a:r>
              <a:rPr lang="en-AU"/>
              <a:t> by 7 and assign to variable </a:t>
            </a:r>
            <a:r>
              <a:rPr lang="en-AU" b="1">
                <a:latin typeface="Consolas" panose="020B0609020204030204" pitchFamily="49" charset="0"/>
              </a:rPr>
              <a:t>tmpavg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Echo output regarding average temperature to the terminal </a:t>
            </a:r>
          </a:p>
        </p:txBody>
      </p:sp>
    </p:spTree>
    <p:extLst>
      <p:ext uri="{BB962C8B-B14F-4D97-AF65-F5344CB8AC3E}">
        <p14:creationId xmlns:p14="http://schemas.microsoft.com/office/powerpoint/2010/main" val="129720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537" y="1504950"/>
            <a:ext cx="6293094" cy="2369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AU" sz="2400" spc="-5">
                <a:latin typeface="Arial"/>
                <a:cs typeface="Arial"/>
              </a:rPr>
              <a:t>Functions Defined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>
                <a:latin typeface="Arial"/>
                <a:cs typeface="Arial"/>
              </a:rPr>
              <a:t>Function </a:t>
            </a:r>
            <a:r>
              <a:rPr lang="en-AU" sz="2400" spc="-5">
                <a:latin typeface="Arial"/>
                <a:cs typeface="Arial"/>
              </a:rPr>
              <a:t>Basics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AU" sz="2400" spc="-5">
                <a:latin typeface="Arial"/>
                <a:cs typeface="Arial"/>
              </a:rPr>
              <a:t>Variable Scope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>
                <a:latin typeface="Arial"/>
                <a:cs typeface="Arial"/>
              </a:rPr>
              <a:t>Command Substitution</a:t>
            </a:r>
            <a:endParaRPr lang="en-AU" sz="2400" spc="-5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AU" sz="2400" spc="-5">
                <a:latin typeface="Arial"/>
                <a:cs typeface="Arial"/>
              </a:rPr>
              <a:t>Writing a Function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870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Today’s Concepts</a:t>
            </a:r>
            <a:endParaRPr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DE5E219A-9F96-4270-A247-6EE914B76F86}"/>
              </a:ext>
            </a:extLst>
          </p:cNvPr>
          <p:cNvSpPr txBox="1"/>
          <p:nvPr/>
        </p:nvSpPr>
        <p:spPr>
          <a:xfrm>
            <a:off x="177110" y="88490"/>
            <a:ext cx="43343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>
                <a:solidFill>
                  <a:srgbClr val="FFFFFF"/>
                </a:solidFill>
                <a:latin typeface="Arial"/>
                <a:cs typeface="Arial"/>
              </a:rPr>
              <a:t>Function Breakdown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9F00CB-F9AC-4905-A362-D08A709F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" y="733816"/>
            <a:ext cx="3805091" cy="1568604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DC5AF5-401A-4865-897B-334EFFCA8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99" y="1002827"/>
            <a:ext cx="5399864" cy="3785347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Picture 9" descr="A close up of a keyboard&#10;&#10;Description automatically generated">
            <a:extLst>
              <a:ext uri="{FF2B5EF4-FFF2-40B4-BE49-F238E27FC236}">
                <a16:creationId xmlns:a16="http://schemas.microsoft.com/office/drawing/2014/main" id="{11049766-FEDD-48EE-A38A-2BBB01BB0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0" y="3488580"/>
            <a:ext cx="3641856" cy="101039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D943B8A-E08A-4C9F-82E4-4AF4B1E148DF}"/>
              </a:ext>
            </a:extLst>
          </p:cNvPr>
          <p:cNvSpPr/>
          <p:nvPr/>
        </p:nvSpPr>
        <p:spPr>
          <a:xfrm>
            <a:off x="1714713" y="1518118"/>
            <a:ext cx="275665" cy="2756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A29C6E-6210-4AB8-8D82-25F3D5AF7A2A}"/>
              </a:ext>
            </a:extLst>
          </p:cNvPr>
          <p:cNvSpPr/>
          <p:nvPr/>
        </p:nvSpPr>
        <p:spPr>
          <a:xfrm>
            <a:off x="3692599" y="1242452"/>
            <a:ext cx="275665" cy="2756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6F4B5A-182D-4202-84B2-05F91A086971}"/>
              </a:ext>
            </a:extLst>
          </p:cNvPr>
          <p:cNvSpPr/>
          <p:nvPr/>
        </p:nvSpPr>
        <p:spPr>
          <a:xfrm>
            <a:off x="2530289" y="3343079"/>
            <a:ext cx="275665" cy="2756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3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4DE966-5B04-42EB-8622-6E280E38E31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990378" y="1380285"/>
            <a:ext cx="1702221" cy="27566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481A7F-B523-452E-8A94-43AA9E1E4660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5400000">
            <a:off x="2336796" y="1849443"/>
            <a:ext cx="1824962" cy="116231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E1BBDC4-8A1D-4095-A673-EA5891BA4B74}"/>
              </a:ext>
            </a:extLst>
          </p:cNvPr>
          <p:cNvSpPr/>
          <p:nvPr/>
        </p:nvSpPr>
        <p:spPr>
          <a:xfrm>
            <a:off x="1592825" y="3508752"/>
            <a:ext cx="54633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E2024-1BBE-437F-BD92-58676C649DCF}"/>
              </a:ext>
            </a:extLst>
          </p:cNvPr>
          <p:cNvSpPr/>
          <p:nvPr/>
        </p:nvSpPr>
        <p:spPr>
          <a:xfrm>
            <a:off x="2992878" y="3513610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319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6906" y="1481806"/>
            <a:ext cx="5937885" cy="5825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95580">
              <a:lnSpc>
                <a:spcPct val="100899"/>
              </a:lnSpc>
              <a:spcBef>
                <a:spcPts val="80"/>
              </a:spcBef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101920"/>
                </a:solidFill>
                <a:latin typeface="Arial"/>
                <a:cs typeface="Arial"/>
              </a:rPr>
              <a:t>Ebrahim, M. and Mallet, </a:t>
            </a:r>
            <a:r>
              <a:rPr sz="1900" spc="-5" dirty="0">
                <a:solidFill>
                  <a:srgbClr val="101920"/>
                </a:solidFill>
                <a:latin typeface="Arial"/>
                <a:cs typeface="Arial"/>
              </a:rPr>
              <a:t>A. </a:t>
            </a:r>
            <a:r>
              <a:rPr sz="1900" dirty="0">
                <a:solidFill>
                  <a:srgbClr val="101920"/>
                </a:solidFill>
                <a:latin typeface="Arial"/>
                <a:cs typeface="Arial"/>
              </a:rPr>
              <a:t>(2018) Mastering</a:t>
            </a:r>
            <a:r>
              <a:rPr sz="1900" spc="-16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01920"/>
                </a:solidFill>
                <a:latin typeface="Arial"/>
                <a:cs typeface="Arial"/>
              </a:rPr>
              <a:t>Linux  Based Scripting (2nd Ed) Chapter 7, pp</a:t>
            </a:r>
            <a:r>
              <a:rPr sz="1900" spc="-3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01920"/>
                </a:solidFill>
                <a:latin typeface="Arial"/>
                <a:cs typeface="Arial"/>
              </a:rPr>
              <a:t>125-140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24" y="110003"/>
            <a:ext cx="6675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References and Further Reading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EDE7E6-3C35-4B96-B0D5-F2E40363965C}"/>
              </a:ext>
            </a:extLst>
          </p:cNvPr>
          <p:cNvSpPr/>
          <p:nvPr/>
        </p:nvSpPr>
        <p:spPr>
          <a:xfrm>
            <a:off x="2156906" y="2798603"/>
            <a:ext cx="6287846" cy="1173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34500"/>
              </a:lnSpc>
            </a:pPr>
            <a:r>
              <a:rPr lang="en-AU" u="sng" spc="-5" dirty="0">
                <a:solidFill>
                  <a:srgbClr val="004B85"/>
                </a:solidFill>
                <a:uFill>
                  <a:solidFill>
                    <a:srgbClr val="004B85"/>
                  </a:solidFill>
                </a:uFill>
                <a:latin typeface="Arial"/>
                <a:cs typeface="Arial"/>
                <a:hlinkClick r:id="rId2"/>
              </a:rPr>
              <a:t>http://tldp.org/LDP/abs/html/functions.html </a:t>
            </a:r>
            <a:r>
              <a:rPr lang="en-AU" spc="-5" dirty="0">
                <a:solidFill>
                  <a:srgbClr val="004B85"/>
                </a:solidFill>
                <a:latin typeface="Arial"/>
                <a:cs typeface="Arial"/>
              </a:rPr>
              <a:t> </a:t>
            </a:r>
            <a:r>
              <a:rPr lang="en-AU" u="sng" spc="-5" dirty="0">
                <a:solidFill>
                  <a:srgbClr val="004B85"/>
                </a:solidFill>
                <a:uFill>
                  <a:solidFill>
                    <a:srgbClr val="004B85"/>
                  </a:solidFill>
                </a:uFill>
                <a:latin typeface="Arial"/>
                <a:cs typeface="Arial"/>
                <a:hlinkClick r:id="rId3"/>
              </a:rPr>
              <a:t>http://tldp.org/HOWTO/Bash-Prog-Intro-HOWTO-8.html </a:t>
            </a:r>
            <a:r>
              <a:rPr lang="en-AU" spc="-5" dirty="0">
                <a:solidFill>
                  <a:srgbClr val="004B85"/>
                </a:solidFill>
                <a:latin typeface="Arial"/>
                <a:cs typeface="Arial"/>
              </a:rPr>
              <a:t> </a:t>
            </a:r>
            <a:r>
              <a:rPr lang="en-AU" u="sng" dirty="0">
                <a:solidFill>
                  <a:srgbClr val="004B85"/>
                </a:solidFill>
                <a:uFill>
                  <a:solidFill>
                    <a:srgbClr val="004B85"/>
                  </a:solidFill>
                </a:uFill>
                <a:latin typeface="Arial"/>
                <a:cs typeface="Arial"/>
              </a:rPr>
              <a:t>https://likegeeks.com/bash-functions</a:t>
            </a:r>
            <a:endParaRPr lang="en-AU" dirty="0">
              <a:latin typeface="Arial"/>
              <a:cs typeface="Arial"/>
            </a:endParaRPr>
          </a:p>
        </p:txBody>
      </p:sp>
      <p:pic>
        <p:nvPicPr>
          <p:cNvPr id="6" name="Picture 5" descr="A picture containing implement, stationary, chalk, table&#10;&#10;Description automatically generated">
            <a:extLst>
              <a:ext uri="{FF2B5EF4-FFF2-40B4-BE49-F238E27FC236}">
                <a16:creationId xmlns:a16="http://schemas.microsoft.com/office/drawing/2014/main" id="{C425DCAE-2890-4D1B-B405-5CE2E14F5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3580" y="1405372"/>
            <a:ext cx="900032" cy="900032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D84F4CF0-C843-4775-A74C-CC83248135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2465" y="2981210"/>
            <a:ext cx="768873" cy="7688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747" y="1330138"/>
            <a:ext cx="4876800" cy="21159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71463" indent="-258763">
              <a:lnSpc>
                <a:spcPct val="100000"/>
              </a:lnSpc>
              <a:spcBef>
                <a:spcPts val="500"/>
              </a:spcBef>
              <a:buChar char="•"/>
            </a:pPr>
            <a:r>
              <a:rPr sz="2400" spc="-5" dirty="0">
                <a:latin typeface="Arial"/>
                <a:cs typeface="Arial"/>
              </a:rPr>
              <a:t>Functions</a:t>
            </a:r>
            <a:endParaRPr sz="2400" dirty="0">
              <a:latin typeface="Arial"/>
              <a:cs typeface="Arial"/>
            </a:endParaRPr>
          </a:p>
          <a:p>
            <a:pPr marL="271463" indent="-25876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sz="2400" spc="-5">
                <a:latin typeface="Arial"/>
                <a:cs typeface="Arial"/>
              </a:rPr>
              <a:t>Function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parameters/arguments</a:t>
            </a:r>
            <a:endParaRPr sz="2400" dirty="0">
              <a:latin typeface="Arial"/>
              <a:cs typeface="Arial"/>
            </a:endParaRPr>
          </a:p>
          <a:p>
            <a:pPr marL="271463" indent="-25876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sz="2400" spc="-20" dirty="0">
                <a:latin typeface="Arial"/>
                <a:cs typeface="Arial"/>
              </a:rPr>
              <a:t>Variable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scope</a:t>
            </a:r>
          </a:p>
          <a:p>
            <a:pPr marL="271463" indent="-25876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sz="2400" spc="-5" dirty="0">
                <a:latin typeface="Arial"/>
                <a:cs typeface="Arial"/>
              </a:rPr>
              <a:t>Command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Substitution</a:t>
            </a:r>
            <a:endParaRPr sz="2400" dirty="0">
              <a:latin typeface="Arial"/>
              <a:cs typeface="Arial"/>
            </a:endParaRPr>
          </a:p>
          <a:p>
            <a:pPr marL="271463" indent="-25876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sz="2400" spc="-5" dirty="0">
                <a:latin typeface="Arial"/>
                <a:cs typeface="Arial"/>
              </a:rPr>
              <a:t>Return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594" y="88487"/>
            <a:ext cx="56750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Terms </a:t>
            </a:r>
            <a:r>
              <a:rPr sz="3200" dirty="0"/>
              <a:t>to </a:t>
            </a:r>
            <a:r>
              <a:rPr sz="3200" spc="-5" dirty="0"/>
              <a:t>Review and</a:t>
            </a:r>
            <a:r>
              <a:rPr sz="3200" spc="-35" dirty="0"/>
              <a:t> </a:t>
            </a:r>
            <a:r>
              <a:rPr sz="3200" dirty="0"/>
              <a:t>Know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163" y="1214968"/>
            <a:ext cx="6179371" cy="271356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Aft>
                <a:spcPts val="1800"/>
              </a:spcAft>
            </a:pPr>
            <a:r>
              <a:rPr sz="2400" b="1" spc="-5" dirty="0">
                <a:solidFill>
                  <a:srgbClr val="101920"/>
                </a:solidFill>
                <a:latin typeface="Arial"/>
                <a:cs typeface="Arial"/>
              </a:rPr>
              <a:t>By </a:t>
            </a:r>
            <a:r>
              <a:rPr sz="2400" b="1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101920"/>
                </a:solidFill>
                <a:latin typeface="Arial"/>
                <a:cs typeface="Arial"/>
              </a:rPr>
              <a:t>end of this Module you </a:t>
            </a:r>
            <a:r>
              <a:rPr sz="2400" b="1" spc="-10" dirty="0">
                <a:solidFill>
                  <a:srgbClr val="101920"/>
                </a:solidFill>
                <a:latin typeface="Arial"/>
                <a:cs typeface="Arial"/>
              </a:rPr>
              <a:t>will</a:t>
            </a:r>
            <a:r>
              <a:rPr sz="2400" b="1" dirty="0">
                <a:solidFill>
                  <a:srgbClr val="101920"/>
                </a:solidFill>
                <a:latin typeface="Arial"/>
                <a:cs typeface="Arial"/>
              </a:rPr>
              <a:t>:</a:t>
            </a:r>
            <a:endParaRPr sz="2400" b="1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latin typeface="Arial"/>
                <a:cs typeface="Arial"/>
              </a:rPr>
              <a:t>Understand and execute scripts that use multiple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functions</a:t>
            </a:r>
            <a:endParaRPr sz="2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10"/>
              </a:spcBef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latin typeface="Arial"/>
                <a:cs typeface="Arial"/>
              </a:rPr>
              <a:t>Send information into functions and retrieve results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functions</a:t>
            </a:r>
            <a:endParaRPr sz="2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latin typeface="Arial"/>
                <a:cs typeface="Arial"/>
              </a:rPr>
              <a:t>Use command substitution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solve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problems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383" y="88487"/>
            <a:ext cx="43733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Learning</a:t>
            </a:r>
            <a:r>
              <a:rPr sz="3200" spc="-50" dirty="0"/>
              <a:t> </a:t>
            </a:r>
            <a:r>
              <a:rPr sz="3200" spc="-5" dirty="0"/>
              <a:t>Objectives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Functions Defined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92078"/>
            <a:ext cx="4419600" cy="3836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dirty="0"/>
              <a:t>Functions are </a:t>
            </a:r>
            <a:r>
              <a:rPr lang="en-AU" dirty="0"/>
              <a:t>aggregated </a:t>
            </a:r>
            <a:r>
              <a:rPr dirty="0"/>
              <a:t>blocks of code </a:t>
            </a:r>
            <a:r>
              <a:rPr lang="en-AU" dirty="0"/>
              <a:t>that exist under a declared name, and in combination, perform a highly specific task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 dirty="0"/>
              <a:t>They can be stored in the scripts that calls them to execute or in a separate file that is called in when the parent script is run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 dirty="0"/>
              <a:t>When a bash script is run, any Functions attached to it will be stored in memory ready for use when called upon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dirty="0"/>
              <a:t>Functions are </a:t>
            </a:r>
            <a:r>
              <a:rPr lang="en-AU" dirty="0"/>
              <a:t>particularly </a:t>
            </a:r>
            <a:r>
              <a:rPr dirty="0"/>
              <a:t>useful </a:t>
            </a:r>
            <a:r>
              <a:rPr lang="en-AU" dirty="0"/>
              <a:t>for aggregating </a:t>
            </a:r>
            <a:r>
              <a:rPr lang="en-US" dirty="0"/>
              <a:t>set of commands that </a:t>
            </a:r>
            <a:r>
              <a:rPr lang="en-AU" dirty="0"/>
              <a:t>are frequently required in bash scripts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471" y="61840"/>
            <a:ext cx="459225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 dirty="0">
                <a:solidFill>
                  <a:srgbClr val="FFFFFF"/>
                </a:solidFill>
                <a:latin typeface="Arial"/>
                <a:cs typeface="Arial"/>
              </a:rPr>
              <a:t>What are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3200" dirty="0">
              <a:latin typeface="Arial"/>
              <a:cs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BF6A0-852F-45C7-8ED2-3DC5110E1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64394"/>
              </p:ext>
            </p:extLst>
          </p:nvPr>
        </p:nvGraphicFramePr>
        <p:xfrm>
          <a:off x="5016795" y="992078"/>
          <a:ext cx="3670005" cy="3754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70005">
                  <a:extLst>
                    <a:ext uri="{9D8B030D-6E8A-4147-A177-3AD203B41FA5}">
                      <a16:colId xmlns:a16="http://schemas.microsoft.com/office/drawing/2014/main" val="425138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Advantages of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Avoid time-consuming repetition of commonly used code.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Make scripts, especially complex scripts, more readable.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Allow complex coding tasks to be broken down into much simpler ones.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Reduce the likelihood of error – get right the first time, then reuse.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Maintaining and updating scripts is much easier when core parts of it are comprised by common functions.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20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Function Basics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9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8105" y="942787"/>
            <a:ext cx="4201641" cy="389978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marR="5080" indent="-285750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Functions 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are often placed into the head region of a script that will call upon them</a:t>
            </a:r>
          </a:p>
          <a:p>
            <a:pPr marL="298450" marR="5080" indent="-285750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They can also be placed in a separate file and called into a script using the </a:t>
            </a:r>
            <a:r>
              <a:rPr lang="en-AU" sz="2000" b="1" spc="-5" dirty="0">
                <a:solidFill>
                  <a:srgbClr val="101920"/>
                </a:solidFill>
                <a:latin typeface="Consolas" panose="020B0609020204030204" pitchFamily="49" charset="0"/>
                <a:cs typeface="Arial"/>
              </a:rPr>
              <a:t>source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command, i.e. </a:t>
            </a:r>
            <a:r>
              <a:rPr lang="en-AU" sz="2000" b="1" spc="-5" dirty="0">
                <a:solidFill>
                  <a:srgbClr val="101920"/>
                </a:solidFill>
                <a:latin typeface="Consolas" panose="020B0609020204030204" pitchFamily="49" charset="0"/>
                <a:cs typeface="Arial"/>
              </a:rPr>
              <a:t>source func_script.sh</a:t>
            </a:r>
            <a:endParaRPr lang="en-AU" sz="2000" b="1" dirty="0">
              <a:latin typeface="Consolas" panose="020B0609020204030204" pitchFamily="49" charset="0"/>
              <a:cs typeface="Arial"/>
            </a:endParaRPr>
          </a:p>
          <a:p>
            <a:pPr marL="298450" marR="5080" indent="-285750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101920"/>
                </a:solidFill>
                <a:latin typeface="Consolas" panose="020B0609020204030204" pitchFamily="49" charset="0"/>
                <a:cs typeface="Arial"/>
              </a:rPr>
              <a:t>uptime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 command shows how  long the computer has been</a:t>
            </a:r>
            <a:r>
              <a:rPr sz="2000" spc="-4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on</a:t>
            </a:r>
            <a:endParaRPr lang="en-AU" sz="2000" spc="-5" dirty="0">
              <a:solidFill>
                <a:srgbClr val="101920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99500"/>
              </a:lnSpc>
              <a:spcBef>
                <a:spcPts val="11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Functions do </a:t>
            </a:r>
            <a:r>
              <a:rPr lang="en-AU" sz="2000" i="1" spc="-5" dirty="0">
                <a:solidFill>
                  <a:srgbClr val="101920"/>
                </a:solidFill>
                <a:latin typeface="Arial"/>
                <a:cs typeface="Arial"/>
              </a:rPr>
              <a:t>not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execute unless they are called by name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33350"/>
            <a:ext cx="58238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Where Do </a:t>
            </a:r>
            <a:r>
              <a:rPr sz="3200" spc="-5" dirty="0"/>
              <a:t>Functions</a:t>
            </a:r>
            <a:r>
              <a:rPr lang="en-AU" sz="3200" spc="-5" dirty="0"/>
              <a:t> Go</a:t>
            </a:r>
            <a:endParaRPr sz="3200" dirty="0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5688E23-C01C-4A45-B2EF-1B697A56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9" y="795830"/>
            <a:ext cx="3200135" cy="4193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116" y="99245"/>
            <a:ext cx="49877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b="1" spc="-5" dirty="0">
                <a:solidFill>
                  <a:srgbClr val="FFFFFF"/>
                </a:solidFill>
                <a:latin typeface="Arial"/>
                <a:cs typeface="Arial"/>
              </a:rPr>
              <a:t>How to Call a Function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FA3F6A-2D7F-4FDF-8515-7C6B2E1F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8" y="817802"/>
            <a:ext cx="6504762" cy="4161905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97966F6-AF4D-4257-BCD3-B3ED4684EC3D}"/>
              </a:ext>
            </a:extLst>
          </p:cNvPr>
          <p:cNvSpPr txBox="1"/>
          <p:nvPr/>
        </p:nvSpPr>
        <p:spPr>
          <a:xfrm>
            <a:off x="5412334" y="3288674"/>
            <a:ext cx="3527275" cy="124393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lvl1pPr>
          </a:lstStyle>
          <a:p>
            <a:r>
              <a:rPr sz="2000" dirty="0"/>
              <a:t>Instead of needing to copy-paste large sections of scripts,  functions can allow the code to be executed by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97823F-DE0B-44F9-BFE6-9CF9E70213BE}"/>
              </a:ext>
            </a:extLst>
          </p:cNvPr>
          <p:cNvSpPr/>
          <p:nvPr/>
        </p:nvSpPr>
        <p:spPr>
          <a:xfrm>
            <a:off x="1788459" y="4325698"/>
            <a:ext cx="632012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0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2F8CF-60AE-46BA-AE95-89275843BA2C}"/>
              </a:ext>
            </a:extLst>
          </p:cNvPr>
          <p:cNvSpPr/>
          <p:nvPr/>
        </p:nvSpPr>
        <p:spPr>
          <a:xfrm>
            <a:off x="3348315" y="4305013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A9D8ED-B13E-4091-AD36-FEDBC0B56AF3}"/>
              </a:ext>
            </a:extLst>
          </p:cNvPr>
          <p:cNvSpPr/>
          <p:nvPr/>
        </p:nvSpPr>
        <p:spPr>
          <a:xfrm>
            <a:off x="203148" y="817802"/>
            <a:ext cx="6504762" cy="52018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bject 2"/>
          <p:cNvSpPr txBox="1"/>
          <p:nvPr/>
        </p:nvSpPr>
        <p:spPr>
          <a:xfrm>
            <a:off x="5412333" y="1198372"/>
            <a:ext cx="3527275" cy="93615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lvl1pPr>
          </a:lstStyle>
          <a:p>
            <a:r>
              <a:rPr sz="2000" dirty="0"/>
              <a:t>Functions can be created inside of scripts to allow for  easy code re-use.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075" y="99245"/>
            <a:ext cx="4147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6B6FE-F201-4505-9E2E-BE037B369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" y="696748"/>
            <a:ext cx="6743007" cy="426144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480633" y="2494269"/>
            <a:ext cx="3555792" cy="259301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  <a:defRPr sz="2000"/>
            </a:lvl1pPr>
          </a:lstStyle>
          <a:p>
            <a:r>
              <a:rPr dirty="0"/>
              <a:t>Functions can have arguments, just like scripts.</a:t>
            </a:r>
            <a:endParaRPr lang="en-AU" dirty="0"/>
          </a:p>
          <a:p>
            <a:r>
              <a:rPr dirty="0"/>
              <a:t>The </a:t>
            </a:r>
            <a:r>
              <a:rPr lang="en-AU" dirty="0"/>
              <a:t>$#, </a:t>
            </a:r>
            <a:r>
              <a:rPr dirty="0"/>
              <a:t>$1</a:t>
            </a:r>
            <a:r>
              <a:rPr lang="en-AU" dirty="0"/>
              <a:t> and</a:t>
            </a:r>
            <a:r>
              <a:rPr dirty="0"/>
              <a:t> $2 variables work the same way as they do  in scripts</a:t>
            </a:r>
            <a:endParaRPr lang="en-AU" dirty="0"/>
          </a:p>
          <a:p>
            <a:r>
              <a:rPr lang="en-US" dirty="0"/>
              <a:t>In many ways, functions can act as scripts within scripts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99A18-39B5-4D44-8387-B42F9EE52323}"/>
              </a:ext>
            </a:extLst>
          </p:cNvPr>
          <p:cNvSpPr/>
          <p:nvPr/>
        </p:nvSpPr>
        <p:spPr>
          <a:xfrm>
            <a:off x="1580030" y="4112064"/>
            <a:ext cx="578224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DC777-4C34-4753-A181-E304AFC326C6}"/>
              </a:ext>
            </a:extLst>
          </p:cNvPr>
          <p:cNvSpPr/>
          <p:nvPr/>
        </p:nvSpPr>
        <p:spPr>
          <a:xfrm>
            <a:off x="2985246" y="4084655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82A3F-8BA5-425C-87D8-709B6E4F83A5}"/>
              </a:ext>
            </a:extLst>
          </p:cNvPr>
          <p:cNvSpPr/>
          <p:nvPr/>
        </p:nvSpPr>
        <p:spPr>
          <a:xfrm>
            <a:off x="1584756" y="4688046"/>
            <a:ext cx="578224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5B08D-42BE-418C-AED2-AEC1831CF11C}"/>
              </a:ext>
            </a:extLst>
          </p:cNvPr>
          <p:cNvSpPr/>
          <p:nvPr/>
        </p:nvSpPr>
        <p:spPr>
          <a:xfrm>
            <a:off x="2989972" y="4660637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47C5E-2660-4E52-970B-4F9DE92E1ED8}"/>
              </a:ext>
            </a:extLst>
          </p:cNvPr>
          <p:cNvSpPr/>
          <p:nvPr/>
        </p:nvSpPr>
        <p:spPr>
          <a:xfrm>
            <a:off x="203148" y="716942"/>
            <a:ext cx="3582199" cy="44622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1232</Words>
  <Application>Microsoft Office PowerPoint</Application>
  <PresentationFormat>On-screen Show (16:9)</PresentationFormat>
  <Paragraphs>130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Office Theme</vt:lpstr>
      <vt:lpstr>Scripting Languages</vt:lpstr>
      <vt:lpstr>Today’s Concepts</vt:lpstr>
      <vt:lpstr>Learning Objectives</vt:lpstr>
      <vt:lpstr>PowerPoint Presentation</vt:lpstr>
      <vt:lpstr>PowerPoint Presentation</vt:lpstr>
      <vt:lpstr>PowerPoint Presentation</vt:lpstr>
      <vt:lpstr>Where Do Functions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and Further Reading</vt:lpstr>
      <vt:lpstr>Terms to Review and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CSP2101 Scripting Languages</dc:title>
  <dc:creator>Kennedy</dc:creator>
  <cp:lastModifiedBy>Drew Craig CAMERONKEIL</cp:lastModifiedBy>
  <cp:revision>47</cp:revision>
  <cp:lastPrinted>2022-04-04T09:32:27Z</cp:lastPrinted>
  <dcterms:created xsi:type="dcterms:W3CDTF">2019-12-12T21:35:11Z</dcterms:created>
  <dcterms:modified xsi:type="dcterms:W3CDTF">2022-04-04T09:32:32Z</dcterms:modified>
</cp:coreProperties>
</file>