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70" r:id="rId6"/>
    <p:sldId id="271" r:id="rId7"/>
    <p:sldId id="294" r:id="rId8"/>
    <p:sldId id="299" r:id="rId9"/>
    <p:sldId id="295" r:id="rId10"/>
    <p:sldId id="306" r:id="rId11"/>
    <p:sldId id="296" r:id="rId12"/>
    <p:sldId id="297" r:id="rId13"/>
    <p:sldId id="298" r:id="rId14"/>
    <p:sldId id="302" r:id="rId15"/>
    <p:sldId id="303" r:id="rId16"/>
    <p:sldId id="304" r:id="rId17"/>
    <p:sldId id="305" r:id="rId18"/>
    <p:sldId id="307" r:id="rId19"/>
    <p:sldId id="300" r:id="rId20"/>
    <p:sldId id="276" r:id="rId21"/>
    <p:sldId id="301" r:id="rId22"/>
    <p:sldId id="292" r:id="rId23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B28E3-CF59-41F7-8F46-069771F26F67}" v="1" dt="2022-04-14T13:35:19.0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0421"/>
            <a:ext cx="9144000" cy="761365"/>
          </a:xfrm>
          <a:custGeom>
            <a:avLst/>
            <a:gdLst/>
            <a:ahLst/>
            <a:cxnLst/>
            <a:rect l="l" t="t" r="r" b="b"/>
            <a:pathLst>
              <a:path w="9144000" h="761365">
                <a:moveTo>
                  <a:pt x="0" y="760767"/>
                </a:moveTo>
                <a:lnTo>
                  <a:pt x="9144000" y="760767"/>
                </a:lnTo>
                <a:lnTo>
                  <a:pt x="9144000" y="0"/>
                </a:lnTo>
                <a:lnTo>
                  <a:pt x="0" y="0"/>
                </a:lnTo>
                <a:lnTo>
                  <a:pt x="0" y="760767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6462" y="0"/>
            <a:ext cx="2017537" cy="66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32499" y="0"/>
            <a:ext cx="911500" cy="6699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8232775" cy="670560"/>
          </a:xfrm>
          <a:custGeom>
            <a:avLst/>
            <a:gdLst/>
            <a:ahLst/>
            <a:cxnLst/>
            <a:rect l="l" t="t" r="r" b="b"/>
            <a:pathLst>
              <a:path w="8232775" h="670560">
                <a:moveTo>
                  <a:pt x="0" y="669945"/>
                </a:moveTo>
                <a:lnTo>
                  <a:pt x="8232498" y="669945"/>
                </a:lnTo>
                <a:lnTo>
                  <a:pt x="8232498" y="0"/>
                </a:lnTo>
                <a:lnTo>
                  <a:pt x="0" y="0"/>
                </a:lnTo>
                <a:lnTo>
                  <a:pt x="0" y="669945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3332" y="741478"/>
            <a:ext cx="4077334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537" y="914481"/>
            <a:ext cx="8294924" cy="144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man/1/sed" TargetMode="External"/><Relationship Id="rId2" Type="http://schemas.openxmlformats.org/officeDocument/2006/relationships/hyperlink" Target="http://www.gnu.org/software/sed/manual/s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yberciti.biz/faq/how-to-use-sed-to-find-and-replace-text-in-files-in-linux-unix-shel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421"/>
            <a:ext cx="9144000" cy="761365"/>
          </a:xfrm>
          <a:custGeom>
            <a:avLst/>
            <a:gdLst/>
            <a:ahLst/>
            <a:cxnLst/>
            <a:rect l="l" t="t" r="r" b="b"/>
            <a:pathLst>
              <a:path w="9144000" h="761365">
                <a:moveTo>
                  <a:pt x="0" y="760767"/>
                </a:moveTo>
                <a:lnTo>
                  <a:pt x="9144000" y="760767"/>
                </a:lnTo>
                <a:lnTo>
                  <a:pt x="9144000" y="0"/>
                </a:lnTo>
                <a:lnTo>
                  <a:pt x="0" y="0"/>
                </a:lnTo>
                <a:lnTo>
                  <a:pt x="0" y="760767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pPr algn="ctr"/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126462" y="0"/>
            <a:ext cx="2017537" cy="66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870" y="794563"/>
            <a:ext cx="5890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Scripting</a:t>
            </a:r>
            <a:r>
              <a:rPr sz="3200" spc="-70"/>
              <a:t> </a:t>
            </a:r>
            <a:r>
              <a:rPr sz="3200" spc="-5" dirty="0"/>
              <a:t>Languages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2439269" y="2300568"/>
            <a:ext cx="4265462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>
                <a:solidFill>
                  <a:srgbClr val="101920"/>
                </a:solidFill>
                <a:latin typeface="Calibri"/>
                <a:cs typeface="Calibri"/>
              </a:rPr>
              <a:t>Module</a:t>
            </a:r>
            <a:r>
              <a:rPr sz="3600" b="1" spc="-10">
                <a:solidFill>
                  <a:srgbClr val="101920"/>
                </a:solidFill>
                <a:latin typeface="Calibri"/>
                <a:cs typeface="Calibri"/>
              </a:rPr>
              <a:t> </a:t>
            </a:r>
            <a:r>
              <a:rPr lang="en-AU" sz="3600" b="1">
                <a:solidFill>
                  <a:srgbClr val="101920"/>
                </a:solidFill>
                <a:latin typeface="Calibri"/>
                <a:cs typeface="Calibri"/>
              </a:rPr>
              <a:t>7</a:t>
            </a:r>
            <a:endParaRPr sz="3600" b="1" dirty="0">
              <a:latin typeface="Calibri"/>
              <a:cs typeface="Calibri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5"/>
              </a:spcBef>
            </a:pPr>
            <a:r>
              <a:rPr lang="en-US" sz="2400" spc="-5">
                <a:solidFill>
                  <a:srgbClr val="101920"/>
                </a:solidFill>
                <a:latin typeface="Calibri"/>
                <a:cs typeface="Calibri"/>
              </a:rPr>
              <a:t>File Manipulation and Editing Using Sed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DF1959-009C-41A9-AED5-78EB796D08E2}"/>
              </a:ext>
            </a:extLst>
          </p:cNvPr>
          <p:cNvGrpSpPr/>
          <p:nvPr/>
        </p:nvGrpSpPr>
        <p:grpSpPr>
          <a:xfrm>
            <a:off x="2177663" y="1852732"/>
            <a:ext cx="4788683" cy="1438035"/>
            <a:chOff x="2012350" y="1598817"/>
            <a:chExt cx="4788683" cy="1438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51B783-7C30-4494-89B6-90D38F533967}"/>
                </a:ext>
              </a:extLst>
            </p:cNvPr>
            <p:cNvSpPr txBox="1"/>
            <p:nvPr/>
          </p:nvSpPr>
          <p:spPr>
            <a:xfrm>
              <a:off x="3871924" y="1598817"/>
              <a:ext cx="10695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4800" b="1" dirty="0"/>
                <a:t>sed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1BD35A-5284-4C6F-AA50-6DECE73F702E}"/>
                </a:ext>
              </a:extLst>
            </p:cNvPr>
            <p:cNvSpPr txBox="1"/>
            <p:nvPr/>
          </p:nvSpPr>
          <p:spPr>
            <a:xfrm>
              <a:off x="2012350" y="2390521"/>
              <a:ext cx="4788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600" b="1" dirty="0"/>
                <a:t>Examples of Application</a:t>
              </a:r>
              <a:endParaRPr lang="en-AU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67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937" y="76965"/>
            <a:ext cx="73406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AU" sz="2800" spc="-5" dirty="0"/>
              <a:t>sed source  -&gt; cat to screen</a:t>
            </a:r>
            <a:endParaRPr sz="2800" spc="-5" dirty="0"/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F11EEB92-04C3-496A-BFDC-78B3BD215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9144000" cy="190471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7F8609A-4227-47E4-84B7-A05353D9C81A}"/>
              </a:ext>
            </a:extLst>
          </p:cNvPr>
          <p:cNvSpPr/>
          <p:nvPr/>
        </p:nvSpPr>
        <p:spPr>
          <a:xfrm>
            <a:off x="2569536" y="2625428"/>
            <a:ext cx="1066800" cy="609883"/>
          </a:xfrm>
          <a:prstGeom prst="down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 descr="A close up of a keyboard&#10;&#10;Description automatically generated">
            <a:extLst>
              <a:ext uri="{FF2B5EF4-FFF2-40B4-BE49-F238E27FC236}">
                <a16:creationId xmlns:a16="http://schemas.microsoft.com/office/drawing/2014/main" id="{3E4B76D2-A478-4BC0-BF1B-5EDF91851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1551"/>
            <a:ext cx="9144000" cy="1851949"/>
          </a:xfrm>
          <a:prstGeom prst="rect">
            <a:avLst/>
          </a:prstGeom>
        </p:spPr>
      </p:pic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D4521A4B-F758-4F93-8880-3FF4FF9D4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05" y="1850557"/>
            <a:ext cx="4914286" cy="2161905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8777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>
            <a:extLst>
              <a:ext uri="{FF2B5EF4-FFF2-40B4-BE49-F238E27FC236}">
                <a16:creationId xmlns:a16="http://schemas.microsoft.com/office/drawing/2014/main" id="{D7F8609A-4227-47E4-84B7-A05353D9C81A}"/>
              </a:ext>
            </a:extLst>
          </p:cNvPr>
          <p:cNvSpPr/>
          <p:nvPr/>
        </p:nvSpPr>
        <p:spPr>
          <a:xfrm>
            <a:off x="2261187" y="2625428"/>
            <a:ext cx="1066800" cy="609883"/>
          </a:xfrm>
          <a:prstGeom prst="down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B2C2726B-9FF7-4543-8D70-5BD3B923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530"/>
            <a:ext cx="9144000" cy="1873300"/>
          </a:xfrm>
          <a:prstGeom prst="rect">
            <a:avLst/>
          </a:prstGeom>
        </p:spPr>
      </p:pic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56AEEDB6-B4EE-4842-905C-C1EEA9D93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970"/>
            <a:ext cx="9144000" cy="1838936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F5E5DF6B-114B-42D6-8406-0AEC5AC44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88" y="1604180"/>
            <a:ext cx="5391911" cy="2536724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D24C3-3FB9-4573-8F3D-8F17E244156C}"/>
              </a:ext>
            </a:extLst>
          </p:cNvPr>
          <p:cNvSpPr txBox="1"/>
          <p:nvPr/>
        </p:nvSpPr>
        <p:spPr>
          <a:xfrm>
            <a:off x="122274" y="2631705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err="1"/>
              <a:t>i</a:t>
            </a:r>
            <a:endParaRPr lang="en-AU" sz="3200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04348A-2D17-47E3-A352-4A0694E88C4C}"/>
              </a:ext>
            </a:extLst>
          </p:cNvPr>
          <p:cNvSpPr/>
          <p:nvPr/>
        </p:nvSpPr>
        <p:spPr>
          <a:xfrm>
            <a:off x="468816" y="2845224"/>
            <a:ext cx="372139" cy="157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07F01-7897-41C1-BA4A-8770C3B321DA}"/>
              </a:ext>
            </a:extLst>
          </p:cNvPr>
          <p:cNvSpPr txBox="1"/>
          <p:nvPr/>
        </p:nvSpPr>
        <p:spPr>
          <a:xfrm>
            <a:off x="870458" y="2631705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in place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0251797B-52A2-4A83-B1B8-397F7CE5B25D}"/>
              </a:ext>
            </a:extLst>
          </p:cNvPr>
          <p:cNvSpPr txBox="1">
            <a:spLocks/>
          </p:cNvSpPr>
          <p:nvPr/>
        </p:nvSpPr>
        <p:spPr>
          <a:xfrm>
            <a:off x="195937" y="69814"/>
            <a:ext cx="73406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2800" b="1" i="0" spc="-5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sed</a:t>
            </a:r>
            <a:r>
              <a:rPr lang="en-US" dirty="0"/>
              <a:t> source  </a:t>
            </a:r>
            <a:r>
              <a:rPr lang="en-US"/>
              <a:t>-&gt; </a:t>
            </a:r>
            <a:r>
              <a:rPr lang="en-US" dirty="0"/>
              <a:t>file </a:t>
            </a:r>
            <a:r>
              <a:rPr lang="en-US"/>
              <a:t>in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>
            <a:extLst>
              <a:ext uri="{FF2B5EF4-FFF2-40B4-BE49-F238E27FC236}">
                <a16:creationId xmlns:a16="http://schemas.microsoft.com/office/drawing/2014/main" id="{D7F8609A-4227-47E4-84B7-A05353D9C81A}"/>
              </a:ext>
            </a:extLst>
          </p:cNvPr>
          <p:cNvSpPr/>
          <p:nvPr/>
        </p:nvSpPr>
        <p:spPr>
          <a:xfrm>
            <a:off x="1623223" y="2561630"/>
            <a:ext cx="940155" cy="537481"/>
          </a:xfrm>
          <a:prstGeom prst="down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B2C2726B-9FF7-4543-8D70-5BD3B923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530"/>
            <a:ext cx="9144000" cy="1873300"/>
          </a:xfrm>
          <a:prstGeom prst="rect">
            <a:avLst/>
          </a:prstGeom>
        </p:spPr>
      </p:pic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766B19E0-E401-400E-ADC4-28337BB64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111"/>
            <a:ext cx="9144000" cy="2044038"/>
          </a:xfrm>
          <a:prstGeom prst="rect">
            <a:avLst/>
          </a:prstGeom>
        </p:spPr>
      </p:pic>
      <p:pic>
        <p:nvPicPr>
          <p:cNvPr id="8" name="Picture 7" descr="A picture containing monitor, black, television, sitting&#10;&#10;Description automatically generated">
            <a:extLst>
              <a:ext uri="{FF2B5EF4-FFF2-40B4-BE49-F238E27FC236}">
                <a16:creationId xmlns:a16="http://schemas.microsoft.com/office/drawing/2014/main" id="{72572D85-560C-45B2-895B-7700BA3B9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42" y="1853304"/>
            <a:ext cx="6047619" cy="1933333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7E4E91B5-4CBA-4B28-9589-C743A9D83622}"/>
              </a:ext>
            </a:extLst>
          </p:cNvPr>
          <p:cNvSpPr txBox="1">
            <a:spLocks/>
          </p:cNvSpPr>
          <p:nvPr/>
        </p:nvSpPr>
        <p:spPr>
          <a:xfrm>
            <a:off x="169043" y="109249"/>
            <a:ext cx="73406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2800" b="1" i="0" spc="-5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sed</a:t>
            </a:r>
            <a:r>
              <a:rPr lang="en-US" dirty="0"/>
              <a:t> source  </a:t>
            </a:r>
            <a:r>
              <a:rPr lang="en-US"/>
              <a:t>-&gt; file</a:t>
            </a:r>
            <a:r>
              <a:rPr lang="en-US" dirty="0"/>
              <a:t> </a:t>
            </a:r>
            <a:r>
              <a:rPr lang="en-US"/>
              <a:t>to new file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C869AD-CAD6-4CD0-8854-21A2C804A076}"/>
              </a:ext>
            </a:extLst>
          </p:cNvPr>
          <p:cNvSpPr/>
          <p:nvPr/>
        </p:nvSpPr>
        <p:spPr>
          <a:xfrm>
            <a:off x="7183581" y="3186546"/>
            <a:ext cx="1497717" cy="23553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34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DF1959-009C-41A9-AED5-78EB796D08E2}"/>
              </a:ext>
            </a:extLst>
          </p:cNvPr>
          <p:cNvGrpSpPr/>
          <p:nvPr/>
        </p:nvGrpSpPr>
        <p:grpSpPr>
          <a:xfrm>
            <a:off x="1954753" y="1852732"/>
            <a:ext cx="5234511" cy="1438035"/>
            <a:chOff x="1789440" y="1598817"/>
            <a:chExt cx="5234511" cy="1438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51B783-7C30-4494-89B6-90D38F533967}"/>
                </a:ext>
              </a:extLst>
            </p:cNvPr>
            <p:cNvSpPr txBox="1"/>
            <p:nvPr/>
          </p:nvSpPr>
          <p:spPr>
            <a:xfrm>
              <a:off x="3871924" y="1598817"/>
              <a:ext cx="10695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4800" b="1" dirty="0"/>
                <a:t>sed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1BD35A-5284-4C6F-AA50-6DECE73F702E}"/>
                </a:ext>
              </a:extLst>
            </p:cNvPr>
            <p:cNvSpPr txBox="1"/>
            <p:nvPr/>
          </p:nvSpPr>
          <p:spPr>
            <a:xfrm>
              <a:off x="1789440" y="2390521"/>
              <a:ext cx="52345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600" b="1" dirty="0"/>
                <a:t>Using Alternate Delimiters</a:t>
              </a:r>
              <a:endParaRPr lang="en-AU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534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690981B9-99DC-4184-A54B-51DB12F4BF37}"/>
              </a:ext>
            </a:extLst>
          </p:cNvPr>
          <p:cNvSpPr txBox="1">
            <a:spLocks/>
          </p:cNvSpPr>
          <p:nvPr/>
        </p:nvSpPr>
        <p:spPr>
          <a:xfrm>
            <a:off x="148872" y="114186"/>
            <a:ext cx="73406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2800" b="1" i="0" spc="-5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Alt delimiters for </a:t>
            </a:r>
            <a:r>
              <a:rPr lang="en-US"/>
              <a:t>special cases</a:t>
            </a:r>
            <a:endParaRPr lang="en-US" dirty="0"/>
          </a:p>
        </p:txBody>
      </p:sp>
      <p:pic>
        <p:nvPicPr>
          <p:cNvPr id="4" name="Picture 3" descr="A close up of a keyboard&#10;&#10;Description automatically generated">
            <a:extLst>
              <a:ext uri="{FF2B5EF4-FFF2-40B4-BE49-F238E27FC236}">
                <a16:creationId xmlns:a16="http://schemas.microsoft.com/office/drawing/2014/main" id="{06E8D556-4F58-4A31-AB41-6BAAF694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21" y="643787"/>
            <a:ext cx="5694829" cy="1790791"/>
          </a:xfrm>
          <a:prstGeom prst="rect">
            <a:avLst/>
          </a:prstGeom>
        </p:spPr>
      </p:pic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410BD30E-54EE-4C81-B477-62DD7355E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9" y="3105662"/>
            <a:ext cx="6113513" cy="2037838"/>
          </a:xfrm>
          <a:prstGeom prst="rect">
            <a:avLst/>
          </a:prstGeom>
        </p:spPr>
      </p:pic>
      <p:pic>
        <p:nvPicPr>
          <p:cNvPr id="10" name="Picture 9" descr="A picture containing meter&#10;&#10;Description automatically generated">
            <a:extLst>
              <a:ext uri="{FF2B5EF4-FFF2-40B4-BE49-F238E27FC236}">
                <a16:creationId xmlns:a16="http://schemas.microsoft.com/office/drawing/2014/main" id="{6CA9B98D-2EE6-4AEF-9063-B7301CA91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" y="2089516"/>
            <a:ext cx="8990554" cy="150700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9CD54C-A4DE-467B-9162-D519B0BBD307}"/>
              </a:ext>
            </a:extLst>
          </p:cNvPr>
          <p:cNvSpPr/>
          <p:nvPr/>
        </p:nvSpPr>
        <p:spPr>
          <a:xfrm>
            <a:off x="4786745" y="1259278"/>
            <a:ext cx="2154382" cy="2147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07792F-0333-4AC3-82AE-A1A3620186B0}"/>
              </a:ext>
            </a:extLst>
          </p:cNvPr>
          <p:cNvSpPr/>
          <p:nvPr/>
        </p:nvSpPr>
        <p:spPr>
          <a:xfrm>
            <a:off x="4655127" y="3908416"/>
            <a:ext cx="2417618" cy="214746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01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690981B9-99DC-4184-A54B-51DB12F4BF37}"/>
              </a:ext>
            </a:extLst>
          </p:cNvPr>
          <p:cNvSpPr txBox="1">
            <a:spLocks/>
          </p:cNvSpPr>
          <p:nvPr/>
        </p:nvSpPr>
        <p:spPr>
          <a:xfrm>
            <a:off x="189214" y="123565"/>
            <a:ext cx="73406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2800" b="1" i="0" spc="-5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Single pattern -&gt; multiple </a:t>
            </a:r>
            <a:r>
              <a:rPr lang="en-US"/>
              <a:t>line changes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E96230-F6F8-48EE-8E26-19CAC17AD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3788"/>
            <a:ext cx="4461163" cy="2191942"/>
          </a:xfrm>
          <a:prstGeom prst="rect">
            <a:avLst/>
          </a:prstGeom>
        </p:spPr>
      </p:pic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A188987E-8F8D-4C3F-ABE8-E7D5D3842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4" y="2912242"/>
            <a:ext cx="4509655" cy="2231258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AA927BE5-7D4B-416D-A662-E3AE9CA8C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54" y="1598543"/>
            <a:ext cx="3359057" cy="290215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71A7365D-30F7-4F1A-BC03-9EC9245B350B}"/>
              </a:ext>
            </a:extLst>
          </p:cNvPr>
          <p:cNvSpPr/>
          <p:nvPr/>
        </p:nvSpPr>
        <p:spPr>
          <a:xfrm rot="10800000" flipH="1">
            <a:off x="1988127" y="2912242"/>
            <a:ext cx="360218" cy="540328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36C2E86-2911-41F8-B0C5-1851E99D6517}"/>
              </a:ext>
            </a:extLst>
          </p:cNvPr>
          <p:cNvSpPr/>
          <p:nvPr/>
        </p:nvSpPr>
        <p:spPr>
          <a:xfrm rot="16200000" flipH="1" flipV="1">
            <a:off x="6005275" y="2385457"/>
            <a:ext cx="360218" cy="540328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0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6746D642-E934-4403-88A0-FBDBCD0D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7" y="2963547"/>
            <a:ext cx="3233063" cy="2102988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690981B9-99DC-4184-A54B-51DB12F4BF37}"/>
              </a:ext>
            </a:extLst>
          </p:cNvPr>
          <p:cNvSpPr txBox="1">
            <a:spLocks/>
          </p:cNvSpPr>
          <p:nvPr/>
        </p:nvSpPr>
        <p:spPr>
          <a:xfrm>
            <a:off x="148873" y="122637"/>
            <a:ext cx="73406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2800" b="1" i="0" spc="-5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Delete specific line(s) </a:t>
            </a:r>
            <a:r>
              <a:rPr lang="en-US"/>
              <a:t>by number</a:t>
            </a:r>
            <a:endParaRPr lang="en-US" dirty="0"/>
          </a:p>
        </p:txBody>
      </p:sp>
      <p:pic>
        <p:nvPicPr>
          <p:cNvPr id="4" name="Picture 3" descr="A picture containing man&#10;&#10;Description automatically generated">
            <a:extLst>
              <a:ext uri="{FF2B5EF4-FFF2-40B4-BE49-F238E27FC236}">
                <a16:creationId xmlns:a16="http://schemas.microsoft.com/office/drawing/2014/main" id="{1DC7EAF1-1557-4540-928F-BA18B1636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788"/>
            <a:ext cx="4276578" cy="223125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221855-F2BD-4EBC-8C03-3BF9407144E4}"/>
              </a:ext>
            </a:extLst>
          </p:cNvPr>
          <p:cNvSpPr/>
          <p:nvPr/>
        </p:nvSpPr>
        <p:spPr>
          <a:xfrm>
            <a:off x="0" y="636988"/>
            <a:ext cx="4087090" cy="2147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AD11A22-C53E-4891-B0FF-51A4AF43A61E}"/>
              </a:ext>
            </a:extLst>
          </p:cNvPr>
          <p:cNvSpPr/>
          <p:nvPr/>
        </p:nvSpPr>
        <p:spPr>
          <a:xfrm>
            <a:off x="2466108" y="2780237"/>
            <a:ext cx="367146" cy="3279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0753534-FC9C-4400-9735-31F9729896CC}"/>
              </a:ext>
            </a:extLst>
          </p:cNvPr>
          <p:cNvSpPr/>
          <p:nvPr/>
        </p:nvSpPr>
        <p:spPr>
          <a:xfrm>
            <a:off x="6434423" y="2667000"/>
            <a:ext cx="222688" cy="19893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02243-8575-4118-9E80-51F4779C5313}"/>
              </a:ext>
            </a:extLst>
          </p:cNvPr>
          <p:cNvSpPr txBox="1"/>
          <p:nvPr/>
        </p:nvSpPr>
        <p:spPr>
          <a:xfrm>
            <a:off x="4867424" y="1336991"/>
            <a:ext cx="3858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400" dirty="0"/>
              <a:t>Removes the header line from the output file</a:t>
            </a:r>
          </a:p>
        </p:txBody>
      </p:sp>
      <p:pic>
        <p:nvPicPr>
          <p:cNvPr id="20" name="Picture 19" descr="A picture containing man, white, black, water&#10;&#10;Description automatically generated">
            <a:extLst>
              <a:ext uri="{FF2B5EF4-FFF2-40B4-BE49-F238E27FC236}">
                <a16:creationId xmlns:a16="http://schemas.microsoft.com/office/drawing/2014/main" id="{7795C571-8FFA-4AFC-BCB8-FB332742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39" y="2912242"/>
            <a:ext cx="4889961" cy="22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n&#10;&#10;Description automatically generated">
            <a:extLst>
              <a:ext uri="{FF2B5EF4-FFF2-40B4-BE49-F238E27FC236}">
                <a16:creationId xmlns:a16="http://schemas.microsoft.com/office/drawing/2014/main" id="{15B6C84D-9FAC-4B2E-8DBD-F21FB1C4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26"/>
            <a:ext cx="4276577" cy="2231258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690981B9-99DC-4184-A54B-51DB12F4BF37}"/>
              </a:ext>
            </a:extLst>
          </p:cNvPr>
          <p:cNvSpPr txBox="1">
            <a:spLocks/>
          </p:cNvSpPr>
          <p:nvPr/>
        </p:nvSpPr>
        <p:spPr>
          <a:xfrm>
            <a:off x="195937" y="99952"/>
            <a:ext cx="73406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2800" b="1" i="0" spc="-5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Delete line(s) based </a:t>
            </a:r>
            <a:r>
              <a:rPr lang="en-US"/>
              <a:t>on patten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221855-F2BD-4EBC-8C03-3BF9407144E4}"/>
              </a:ext>
            </a:extLst>
          </p:cNvPr>
          <p:cNvSpPr/>
          <p:nvPr/>
        </p:nvSpPr>
        <p:spPr>
          <a:xfrm>
            <a:off x="22327" y="1666055"/>
            <a:ext cx="4087090" cy="2147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02243-8575-4118-9E80-51F4779C5313}"/>
              </a:ext>
            </a:extLst>
          </p:cNvPr>
          <p:cNvSpPr txBox="1"/>
          <p:nvPr/>
        </p:nvSpPr>
        <p:spPr>
          <a:xfrm>
            <a:off x="4867424" y="1336991"/>
            <a:ext cx="3858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400" dirty="0"/>
              <a:t>Removes Peter Atwell’s record from the output file</a:t>
            </a:r>
          </a:p>
        </p:txBody>
      </p:sp>
      <p:pic>
        <p:nvPicPr>
          <p:cNvPr id="7" name="Picture 6" descr="A picture containing photo, man, white&#10;&#10;Description automatically generated">
            <a:extLst>
              <a:ext uri="{FF2B5EF4-FFF2-40B4-BE49-F238E27FC236}">
                <a16:creationId xmlns:a16="http://schemas.microsoft.com/office/drawing/2014/main" id="{2B696799-2048-46F0-9AB6-205F1F9CC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16" y="2975513"/>
            <a:ext cx="4820584" cy="2167987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674E8F51-D575-4AD9-A85D-0A19863E7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7" y="2975513"/>
            <a:ext cx="3753495" cy="2091022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FB00CB42-1183-41A9-9FB6-450DE4297F02}"/>
              </a:ext>
            </a:extLst>
          </p:cNvPr>
          <p:cNvSpPr/>
          <p:nvPr/>
        </p:nvSpPr>
        <p:spPr>
          <a:xfrm>
            <a:off x="2466108" y="2780237"/>
            <a:ext cx="367146" cy="32798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9856924-7C16-4F70-93C7-1A376FA01FE1}"/>
              </a:ext>
            </a:extLst>
          </p:cNvPr>
          <p:cNvSpPr/>
          <p:nvPr/>
        </p:nvSpPr>
        <p:spPr>
          <a:xfrm rot="16200000">
            <a:off x="4117710" y="3912010"/>
            <a:ext cx="222688" cy="2180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13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DF1959-009C-41A9-AED5-78EB796D08E2}"/>
              </a:ext>
            </a:extLst>
          </p:cNvPr>
          <p:cNvGrpSpPr/>
          <p:nvPr/>
        </p:nvGrpSpPr>
        <p:grpSpPr>
          <a:xfrm>
            <a:off x="2534425" y="1852732"/>
            <a:ext cx="4075155" cy="1438035"/>
            <a:chOff x="2369112" y="1598817"/>
            <a:chExt cx="4075155" cy="1438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51B783-7C30-4494-89B6-90D38F533967}"/>
                </a:ext>
              </a:extLst>
            </p:cNvPr>
            <p:cNvSpPr txBox="1"/>
            <p:nvPr/>
          </p:nvSpPr>
          <p:spPr>
            <a:xfrm>
              <a:off x="3871924" y="1598817"/>
              <a:ext cx="10695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4800" b="1" dirty="0"/>
                <a:t>sed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1BD35A-5284-4C6F-AA50-6DECE73F702E}"/>
                </a:ext>
              </a:extLst>
            </p:cNvPr>
            <p:cNvSpPr txBox="1"/>
            <p:nvPr/>
          </p:nvSpPr>
          <p:spPr>
            <a:xfrm>
              <a:off x="2369112" y="2390521"/>
              <a:ext cx="4075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600" b="1" dirty="0"/>
                <a:t>Multiple Commands</a:t>
              </a:r>
              <a:endParaRPr lang="en-AU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4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352" y="1221380"/>
            <a:ext cx="5690235" cy="270073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0" marR="29591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Introducing </a:t>
            </a:r>
            <a:r>
              <a:rPr sz="2400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stream editor </a:t>
            </a:r>
            <a:r>
              <a:rPr lang="en-AU" sz="2400" b="1" spc="-5" dirty="0">
                <a:solidFill>
                  <a:srgbClr val="101920"/>
                </a:solidFill>
                <a:latin typeface="Arial"/>
                <a:cs typeface="Arial"/>
              </a:rPr>
              <a:t>sed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and simple automated </a:t>
            </a:r>
            <a:r>
              <a:rPr sz="2400" dirty="0">
                <a:solidFill>
                  <a:srgbClr val="101920"/>
                </a:solidFill>
                <a:latin typeface="Arial"/>
                <a:cs typeface="Arial"/>
              </a:rPr>
              <a:t>text 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editing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AU" sz="2400" spc="-50" dirty="0">
                <a:solidFill>
                  <a:srgbClr val="101920"/>
                </a:solidFill>
                <a:latin typeface="Arial"/>
                <a:cs typeface="Arial"/>
              </a:rPr>
              <a:t>Using </a:t>
            </a:r>
            <a:r>
              <a:rPr lang="en-AU" sz="2400" b="1" spc="-50" dirty="0">
                <a:solidFill>
                  <a:srgbClr val="101920"/>
                </a:solidFill>
                <a:latin typeface="Arial"/>
                <a:cs typeface="Arial"/>
              </a:rPr>
              <a:t>sed</a:t>
            </a:r>
            <a:r>
              <a:rPr lang="en-AU" sz="2400" spc="-50" dirty="0">
                <a:solidFill>
                  <a:srgbClr val="101920"/>
                </a:solidFill>
                <a:latin typeface="Arial"/>
                <a:cs typeface="Arial"/>
              </a:rPr>
              <a:t> to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pars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AU" sz="2400" spc="-5" dirty="0">
                <a:solidFill>
                  <a:srgbClr val="101920"/>
                </a:solidFill>
                <a:latin typeface="Arial"/>
                <a:cs typeface="Arial"/>
              </a:rPr>
              <a:t>text and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 data</a:t>
            </a:r>
            <a:r>
              <a:rPr sz="2400" spc="8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files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sz="2400" spc="-50" dirty="0">
                <a:solidFill>
                  <a:srgbClr val="101920"/>
                </a:solidFill>
                <a:latin typeface="Arial"/>
                <a:cs typeface="Arial"/>
              </a:rPr>
              <a:t>Text</a:t>
            </a:r>
            <a:r>
              <a:rPr sz="2400" spc="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substitution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AU" sz="2400" spc="-10" dirty="0">
                <a:solidFill>
                  <a:srgbClr val="101920"/>
                </a:solidFill>
                <a:latin typeface="Arial"/>
                <a:cs typeface="Arial"/>
              </a:rPr>
              <a:t>Writing and executing more complex </a:t>
            </a:r>
            <a:r>
              <a:rPr lang="en-AU" sz="2400" b="1" spc="-10">
                <a:solidFill>
                  <a:srgbClr val="101920"/>
                </a:solidFill>
                <a:latin typeface="Arial"/>
                <a:cs typeface="Arial"/>
              </a:rPr>
              <a:t>sed</a:t>
            </a:r>
            <a:r>
              <a:rPr lang="en-AU" sz="2400" spc="-10">
                <a:solidFill>
                  <a:srgbClr val="101920"/>
                </a:solidFill>
                <a:latin typeface="Arial"/>
                <a:cs typeface="Arial"/>
              </a:rPr>
              <a:t> commands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936" y="116728"/>
            <a:ext cx="27422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Contents</a:t>
            </a:r>
            <a:endParaRPr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BBCF1C-13F0-4C08-9EB3-9D4CCE143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6" y="673880"/>
            <a:ext cx="8288389" cy="4469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6D030-F531-4088-AB4A-694FBBEBD9AE}"/>
              </a:ext>
            </a:extLst>
          </p:cNvPr>
          <p:cNvSpPr txBox="1"/>
          <p:nvPr/>
        </p:nvSpPr>
        <p:spPr>
          <a:xfrm>
            <a:off x="3939988" y="741115"/>
            <a:ext cx="4315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b="1" dirty="0">
                <a:solidFill>
                  <a:srgbClr val="FFFF00"/>
                </a:solidFill>
              </a:rPr>
              <a:t>-e</a:t>
            </a:r>
            <a:r>
              <a:rPr lang="en-AU" dirty="0">
                <a:solidFill>
                  <a:srgbClr val="FFFF00"/>
                </a:solidFill>
              </a:rPr>
              <a:t> means read multiple commands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FFFF00"/>
                </a:solidFill>
              </a:rPr>
              <a:t>Separate each regex with a semi colon (</a:t>
            </a:r>
            <a:r>
              <a:rPr lang="en-AU" b="1" dirty="0">
                <a:solidFill>
                  <a:srgbClr val="FFFF00"/>
                </a:solidFill>
              </a:rPr>
              <a:t>;</a:t>
            </a:r>
            <a:r>
              <a:rPr lang="en-AU" dirty="0">
                <a:solidFill>
                  <a:srgbClr val="FFFF0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FFFF00"/>
                </a:solidFill>
              </a:rPr>
              <a:t>Only one set of quotes required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89FFA22-75BA-470B-8B18-9AB3B07838DD}"/>
              </a:ext>
            </a:extLst>
          </p:cNvPr>
          <p:cNvSpPr txBox="1">
            <a:spLocks/>
          </p:cNvSpPr>
          <p:nvPr/>
        </p:nvSpPr>
        <p:spPr>
          <a:xfrm>
            <a:off x="169043" y="133600"/>
            <a:ext cx="73406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2800" b="1" i="0" spc="-5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Multiple arguments </a:t>
            </a:r>
            <a:r>
              <a:rPr lang="en-US"/>
              <a:t>-&gt; method 1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8A58D4-224C-4211-BBCB-D3C7176AF51E}"/>
              </a:ext>
            </a:extLst>
          </p:cNvPr>
          <p:cNvSpPr/>
          <p:nvPr/>
        </p:nvSpPr>
        <p:spPr>
          <a:xfrm>
            <a:off x="2252382" y="3069917"/>
            <a:ext cx="700258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0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0448FE-5377-48EB-9948-608906D4A6AA}"/>
              </a:ext>
            </a:extLst>
          </p:cNvPr>
          <p:cNvSpPr/>
          <p:nvPr/>
        </p:nvSpPr>
        <p:spPr>
          <a:xfrm>
            <a:off x="3973608" y="3049232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3FFB01-7E3C-44DB-9628-139989AE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880"/>
            <a:ext cx="9144000" cy="4763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6D030-F531-4088-AB4A-694FBBEBD9AE}"/>
              </a:ext>
            </a:extLst>
          </p:cNvPr>
          <p:cNvSpPr txBox="1"/>
          <p:nvPr/>
        </p:nvSpPr>
        <p:spPr>
          <a:xfrm>
            <a:off x="2938181" y="942822"/>
            <a:ext cx="5887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00"/>
                </a:solidFill>
              </a:rPr>
              <a:t>OVER MULTIPLE LINES FOR READABILITY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FFFF00"/>
                </a:solidFill>
              </a:rPr>
              <a:t>Each argument needs its own</a:t>
            </a:r>
            <a:r>
              <a:rPr lang="en-AU" b="1" dirty="0">
                <a:solidFill>
                  <a:srgbClr val="FFFF00"/>
                </a:solidFill>
              </a:rPr>
              <a:t> -e</a:t>
            </a:r>
            <a:endParaRPr lang="en-AU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FFFF00"/>
                </a:solidFill>
              </a:rPr>
              <a:t>Each argument requires open/close quotes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FFFF00"/>
                </a:solidFill>
              </a:rPr>
              <a:t>Backslashes (</a:t>
            </a:r>
            <a:r>
              <a:rPr lang="en-AU" b="1" dirty="0">
                <a:solidFill>
                  <a:srgbClr val="FFFF00"/>
                </a:solidFill>
              </a:rPr>
              <a:t>\</a:t>
            </a:r>
            <a:r>
              <a:rPr lang="en-AU" dirty="0">
                <a:solidFill>
                  <a:srgbClr val="FFFF00"/>
                </a:solidFill>
              </a:rPr>
              <a:t>)used to run command across multiple lines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90981B9-99DC-4184-A54B-51DB12F4BF37}"/>
              </a:ext>
            </a:extLst>
          </p:cNvPr>
          <p:cNvSpPr txBox="1">
            <a:spLocks/>
          </p:cNvSpPr>
          <p:nvPr/>
        </p:nvSpPr>
        <p:spPr>
          <a:xfrm>
            <a:off x="148872" y="95698"/>
            <a:ext cx="73406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2800" b="1" i="0" spc="-5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Multiple arguments </a:t>
            </a:r>
            <a:r>
              <a:rPr lang="en-US"/>
              <a:t>-&gt; method 2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46BC0-3DE2-4EA4-BD08-2D64459B8E95}"/>
              </a:ext>
            </a:extLst>
          </p:cNvPr>
          <p:cNvSpPr/>
          <p:nvPr/>
        </p:nvSpPr>
        <p:spPr>
          <a:xfrm>
            <a:off x="1653990" y="3639218"/>
            <a:ext cx="700258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0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CF90AA-D733-4C9E-B932-DD5F22A47C04}"/>
              </a:ext>
            </a:extLst>
          </p:cNvPr>
          <p:cNvSpPr/>
          <p:nvPr/>
        </p:nvSpPr>
        <p:spPr>
          <a:xfrm>
            <a:off x="3348320" y="3591637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A03EE6-82E6-411F-97F6-A4E47ECF1810}"/>
              </a:ext>
            </a:extLst>
          </p:cNvPr>
          <p:cNvSpPr/>
          <p:nvPr/>
        </p:nvSpPr>
        <p:spPr>
          <a:xfrm>
            <a:off x="1653990" y="3786620"/>
            <a:ext cx="700258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0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7E3DD-A4BF-4723-8D3F-83F29F710C56}"/>
              </a:ext>
            </a:extLst>
          </p:cNvPr>
          <p:cNvSpPr/>
          <p:nvPr/>
        </p:nvSpPr>
        <p:spPr>
          <a:xfrm>
            <a:off x="3361768" y="3765935"/>
            <a:ext cx="87406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0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231" y="1244973"/>
            <a:ext cx="6795246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Aft>
                <a:spcPts val="1800"/>
              </a:spcAft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Ebrahim, M. </a:t>
            </a:r>
            <a:r>
              <a:rPr lang="en-NZ" sz="2000" b="1" dirty="0">
                <a:solidFill>
                  <a:srgbClr val="101920"/>
                </a:solidFill>
                <a:latin typeface="Arial"/>
                <a:cs typeface="Arial"/>
              </a:rPr>
              <a:t>&amp; 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Mallet, </a:t>
            </a:r>
            <a:r>
              <a:rPr sz="2000" b="1" dirty="0">
                <a:solidFill>
                  <a:srgbClr val="101920"/>
                </a:solidFill>
                <a:latin typeface="Arial"/>
                <a:cs typeface="Arial"/>
              </a:rPr>
              <a:t>A. 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(2018)</a:t>
            </a:r>
            <a:r>
              <a:rPr lang="en-US" sz="2000" b="1" spc="-5" dirty="0">
                <a:solidFill>
                  <a:srgbClr val="101920"/>
                </a:solidFill>
                <a:latin typeface="Arial"/>
                <a:cs typeface="Arial"/>
              </a:rPr>
              <a:t>.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101920"/>
                </a:solidFill>
                <a:latin typeface="Arial"/>
                <a:cs typeface="Arial"/>
              </a:rPr>
              <a:t>Mastering</a:t>
            </a:r>
            <a:r>
              <a:rPr sz="2000" b="1" i="1" spc="-16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101920"/>
                </a:solidFill>
                <a:latin typeface="Arial"/>
                <a:cs typeface="Arial"/>
              </a:rPr>
              <a:t>Linux Based </a:t>
            </a:r>
            <a:r>
              <a:rPr sz="2000" b="1" i="1" spc="-5" dirty="0">
                <a:solidFill>
                  <a:srgbClr val="101920"/>
                </a:solidFill>
                <a:latin typeface="Arial"/>
                <a:cs typeface="Arial"/>
              </a:rPr>
              <a:t>Scripting</a:t>
            </a:r>
            <a:r>
              <a:rPr lang="en-NZ" sz="2000" b="1" i="1" spc="-5" dirty="0">
                <a:solidFill>
                  <a:srgbClr val="101920"/>
                </a:solidFill>
                <a:latin typeface="Arial"/>
                <a:cs typeface="Arial"/>
              </a:rPr>
              <a:t>.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 (2nd </a:t>
            </a:r>
            <a:r>
              <a:rPr sz="2000" b="1" dirty="0">
                <a:solidFill>
                  <a:srgbClr val="101920"/>
                </a:solidFill>
                <a:latin typeface="Arial"/>
                <a:cs typeface="Arial"/>
              </a:rPr>
              <a:t>Ed)</a:t>
            </a:r>
            <a:r>
              <a:rPr lang="en-US" sz="2000" b="1" dirty="0">
                <a:solidFill>
                  <a:srgbClr val="101920"/>
                </a:solidFill>
                <a:latin typeface="Arial"/>
                <a:cs typeface="Arial"/>
              </a:rPr>
              <a:t>,</a:t>
            </a:r>
            <a:r>
              <a:rPr sz="2000" b="1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Chapter </a:t>
            </a:r>
            <a:r>
              <a:rPr sz="2000" b="1" dirty="0">
                <a:solidFill>
                  <a:srgbClr val="101920"/>
                </a:solidFill>
                <a:latin typeface="Arial"/>
                <a:cs typeface="Arial"/>
              </a:rPr>
              <a:t>8, pp</a:t>
            </a:r>
            <a:r>
              <a:rPr sz="2000" b="1" spc="-5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01920"/>
                </a:solidFill>
                <a:latin typeface="Arial"/>
                <a:cs typeface="Arial"/>
              </a:rPr>
              <a:t>141-160</a:t>
            </a:r>
            <a:endParaRPr sz="2000" b="1" dirty="0">
              <a:latin typeface="Arial"/>
              <a:cs typeface="Arial"/>
            </a:endParaRPr>
          </a:p>
          <a:p>
            <a:pPr marL="358775" indent="-346075">
              <a:lnSpc>
                <a:spcPct val="100000"/>
              </a:lnSpc>
              <a:spcBef>
                <a:spcPts val="800"/>
              </a:spcBef>
              <a:buClr>
                <a:srgbClr val="101920"/>
              </a:buClr>
              <a:buChar char="•"/>
              <a:tabLst>
                <a:tab pos="358775" algn="l"/>
              </a:tabLst>
            </a:pPr>
            <a:r>
              <a:rPr sz="2000" u="sng" spc="-10" dirty="0">
                <a:solidFill>
                  <a:srgbClr val="004B85"/>
                </a:solidFill>
                <a:uFill>
                  <a:solidFill>
                    <a:srgbClr val="004B85"/>
                  </a:solidFill>
                </a:uFill>
                <a:latin typeface="Arial"/>
                <a:cs typeface="Arial"/>
                <a:hlinkClick r:id="rId2"/>
              </a:rPr>
              <a:t>http://www.gnu.org/software/sed/manual/sed.html</a:t>
            </a:r>
            <a:endParaRPr sz="2000" dirty="0">
              <a:latin typeface="Arial"/>
              <a:cs typeface="Arial"/>
            </a:endParaRPr>
          </a:p>
          <a:p>
            <a:pPr marL="358775" indent="-346075">
              <a:lnSpc>
                <a:spcPct val="100000"/>
              </a:lnSpc>
              <a:spcBef>
                <a:spcPts val="800"/>
              </a:spcBef>
              <a:buClr>
                <a:srgbClr val="101920"/>
              </a:buClr>
              <a:buChar char="•"/>
              <a:tabLst>
                <a:tab pos="358775" algn="l"/>
              </a:tabLst>
            </a:pPr>
            <a:r>
              <a:rPr sz="2000" u="sng" spc="-5" dirty="0">
                <a:solidFill>
                  <a:srgbClr val="004B85"/>
                </a:solidFill>
                <a:uFill>
                  <a:solidFill>
                    <a:srgbClr val="004B85"/>
                  </a:solidFill>
                </a:uFill>
                <a:latin typeface="Arial"/>
                <a:cs typeface="Arial"/>
                <a:hlinkClick r:id="rId3"/>
              </a:rPr>
              <a:t>http://linux.die.net/man/1</a:t>
            </a:r>
            <a:r>
              <a:rPr sz="2000" u="sng" spc="-5">
                <a:solidFill>
                  <a:srgbClr val="004B85"/>
                </a:solidFill>
                <a:uFill>
                  <a:solidFill>
                    <a:srgbClr val="004B85"/>
                  </a:solidFill>
                </a:uFill>
                <a:latin typeface="Arial"/>
                <a:cs typeface="Arial"/>
                <a:hlinkClick r:id="rId3"/>
              </a:rPr>
              <a:t>/sed</a:t>
            </a:r>
            <a:endParaRPr lang="en-AU" sz="2000" u="sng" spc="-5">
              <a:solidFill>
                <a:srgbClr val="004B85"/>
              </a:solidFill>
              <a:uFill>
                <a:solidFill>
                  <a:srgbClr val="004B85"/>
                </a:solidFill>
              </a:uFill>
              <a:latin typeface="Arial"/>
              <a:cs typeface="Arial"/>
            </a:endParaRPr>
          </a:p>
          <a:p>
            <a:pPr marL="358775" indent="-346075">
              <a:spcBef>
                <a:spcPts val="800"/>
              </a:spcBef>
              <a:buClr>
                <a:srgbClr val="101920"/>
              </a:buClr>
              <a:buFontTx/>
              <a:buChar char="•"/>
              <a:tabLst>
                <a:tab pos="358775" algn="l"/>
              </a:tabLst>
            </a:pPr>
            <a:r>
              <a:rPr lang="en-AU" sz="2000">
                <a:hlinkClick r:id="rId4"/>
              </a:rPr>
              <a:t>https://www.cyberciti.biz/faq/how-to-use-sed-to-find-and-replace-text-in-files-in-linux-unix-shell/</a:t>
            </a:r>
            <a:endParaRPr lang="en-AU"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596" y="110004"/>
            <a:ext cx="66351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References and </a:t>
            </a:r>
            <a:r>
              <a:rPr sz="2800" spc="-5"/>
              <a:t>Further Readin</a:t>
            </a:r>
            <a:r>
              <a:rPr lang="en-AU" sz="2800" spc="-5"/>
              <a:t>g</a:t>
            </a:r>
            <a:endParaRPr sz="2800" spc="-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253" y="1137397"/>
            <a:ext cx="5551394" cy="26981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spcAft>
                <a:spcPts val="1200"/>
              </a:spcAft>
            </a:pPr>
            <a:r>
              <a:rPr sz="2400" b="1" dirty="0">
                <a:solidFill>
                  <a:srgbClr val="273D4E"/>
                </a:solidFill>
                <a:latin typeface="Arial"/>
                <a:cs typeface="Arial"/>
              </a:rPr>
              <a:t>After </a:t>
            </a:r>
            <a:r>
              <a:rPr sz="2400" b="1" spc="-5" dirty="0">
                <a:solidFill>
                  <a:srgbClr val="273D4E"/>
                </a:solidFill>
                <a:latin typeface="Arial"/>
                <a:cs typeface="Arial"/>
              </a:rPr>
              <a:t>finishing this module, you should be able</a:t>
            </a:r>
            <a:r>
              <a:rPr sz="2400" b="1" spc="35" dirty="0">
                <a:solidFill>
                  <a:srgbClr val="273D4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3D4E"/>
                </a:solidFill>
                <a:latin typeface="Arial"/>
                <a:cs typeface="Arial"/>
              </a:rPr>
              <a:t>to:</a:t>
            </a:r>
            <a:endParaRPr sz="2400" b="1" dirty="0">
              <a:latin typeface="Arial"/>
              <a:cs typeface="Arial"/>
            </a:endParaRPr>
          </a:p>
          <a:p>
            <a:pPr marL="298450" marR="5080" indent="-285750">
              <a:spcAft>
                <a:spcPts val="1200"/>
              </a:spcAft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Understand and execute scripts that make use of </a:t>
            </a:r>
            <a:r>
              <a:rPr sz="2000" b="1" spc="-5" dirty="0">
                <a:solidFill>
                  <a:srgbClr val="273D4E"/>
                </a:solidFill>
                <a:latin typeface="Arial"/>
                <a:cs typeface="Arial"/>
              </a:rPr>
              <a:t>sed</a:t>
            </a: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73D4E"/>
                </a:solidFill>
                <a:latin typeface="Arial"/>
                <a:cs typeface="Arial"/>
              </a:rPr>
              <a:t>to  </a:t>
            </a: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perform simple search and update</a:t>
            </a:r>
            <a:r>
              <a:rPr sz="2000" spc="25" dirty="0">
                <a:solidFill>
                  <a:srgbClr val="273D4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operations</a:t>
            </a:r>
            <a:endParaRPr sz="2000" dirty="0">
              <a:latin typeface="Arial"/>
              <a:cs typeface="Arial"/>
            </a:endParaRPr>
          </a:p>
          <a:p>
            <a:pPr marL="298450" indent="-285750">
              <a:spcAft>
                <a:spcPts val="1200"/>
              </a:spcAft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Write scripts that can parse </a:t>
            </a:r>
            <a:r>
              <a:rPr sz="2000" dirty="0">
                <a:solidFill>
                  <a:srgbClr val="273D4E"/>
                </a:solidFill>
                <a:latin typeface="Arial"/>
                <a:cs typeface="Arial"/>
              </a:rPr>
              <a:t>text </a:t>
            </a: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273D4E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meaningful</a:t>
            </a:r>
            <a:r>
              <a:rPr sz="2000" spc="40" dirty="0">
                <a:solidFill>
                  <a:srgbClr val="273D4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way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042" y="143622"/>
            <a:ext cx="36297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Learning Outcomes</a:t>
            </a:r>
            <a:endParaRPr sz="2800" spc="-5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668" y="1264186"/>
            <a:ext cx="7652663" cy="148181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4150" marR="398145" indent="-171450">
              <a:lnSpc>
                <a:spcPts val="2130"/>
              </a:lnSpc>
              <a:spcBef>
                <a:spcPts val="195"/>
              </a:spcBef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The Stream Editor (sed) can be used to simplify the parsing and formatting</a:t>
            </a:r>
            <a:r>
              <a:rPr sz="24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process</a:t>
            </a:r>
            <a:endParaRPr sz="2400" dirty="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spcBef>
                <a:spcPts val="1410"/>
              </a:spcBef>
              <a:buChar char="•"/>
              <a:tabLst>
                <a:tab pos="184150" algn="l"/>
              </a:tabLst>
            </a:pPr>
            <a:r>
              <a:rPr sz="2400" b="1" spc="-5" dirty="0">
                <a:solidFill>
                  <a:srgbClr val="101920"/>
                </a:solidFill>
                <a:latin typeface="Arial"/>
                <a:cs typeface="Arial"/>
              </a:rPr>
              <a:t>sed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 works by searching through text line by line making changes based on given</a:t>
            </a:r>
            <a:r>
              <a:rPr sz="24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commands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092" y="135450"/>
            <a:ext cx="55615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defRPr sz="2800" b="1" i="0" spc="-5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What is </a:t>
            </a:r>
            <a:r>
              <a:rPr dirty="0"/>
              <a:t>sed</a:t>
            </a:r>
            <a:r>
              <a:rPr lang="en-AU" dirty="0"/>
              <a:t>?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23156" y="3300149"/>
            <a:ext cx="3945890" cy="301365"/>
          </a:xfrm>
          <a:prstGeom prst="rect">
            <a:avLst/>
          </a:prstGeom>
          <a:ln w="12700">
            <a:solidFill>
              <a:srgbClr val="10192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>
                <a:solidFill>
                  <a:srgbClr val="404140"/>
                </a:solidFill>
                <a:latin typeface="Consolas"/>
                <a:cs typeface="Consolas"/>
              </a:rPr>
              <a:t>sed 'command' [Input</a:t>
            </a:r>
            <a:r>
              <a:rPr lang="en-AU" spc="-25" dirty="0">
                <a:solidFill>
                  <a:srgbClr val="404140"/>
                </a:solidFill>
                <a:latin typeface="Consolas"/>
                <a:cs typeface="Consolas"/>
              </a:rPr>
              <a:t> </a:t>
            </a:r>
            <a:r>
              <a:rPr lang="en-AU" dirty="0">
                <a:solidFill>
                  <a:srgbClr val="404140"/>
                </a:solidFill>
                <a:latin typeface="Consolas"/>
                <a:cs typeface="Consolas"/>
              </a:rPr>
              <a:t>file</a:t>
            </a:r>
            <a:r>
              <a:rPr dirty="0">
                <a:solidFill>
                  <a:srgbClr val="404140"/>
                </a:solidFill>
                <a:latin typeface="Consolas"/>
                <a:cs typeface="Consolas"/>
              </a:rPr>
              <a:t>]</a:t>
            </a:r>
            <a:endParaRPr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DF1959-009C-41A9-AED5-78EB796D08E2}"/>
              </a:ext>
            </a:extLst>
          </p:cNvPr>
          <p:cNvGrpSpPr/>
          <p:nvPr/>
        </p:nvGrpSpPr>
        <p:grpSpPr>
          <a:xfrm>
            <a:off x="2701680" y="1852732"/>
            <a:ext cx="3740639" cy="1438035"/>
            <a:chOff x="2536367" y="1598817"/>
            <a:chExt cx="3740639" cy="14380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51B783-7C30-4494-89B6-90D38F533967}"/>
                </a:ext>
              </a:extLst>
            </p:cNvPr>
            <p:cNvSpPr txBox="1"/>
            <p:nvPr/>
          </p:nvSpPr>
          <p:spPr>
            <a:xfrm>
              <a:off x="3871924" y="1598817"/>
              <a:ext cx="10695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4800" b="1" dirty="0"/>
                <a:t>sed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1BD35A-5284-4C6F-AA50-6DECE73F702E}"/>
                </a:ext>
              </a:extLst>
            </p:cNvPr>
            <p:cNvSpPr txBox="1"/>
            <p:nvPr/>
          </p:nvSpPr>
          <p:spPr>
            <a:xfrm>
              <a:off x="2536367" y="2390521"/>
              <a:ext cx="37406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600" b="1" dirty="0"/>
                <a:t>s</a:t>
              </a:r>
              <a:r>
                <a:rPr lang="en-AU" sz="3600" dirty="0"/>
                <a:t> is for substitution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319" y="1433950"/>
            <a:ext cx="6225362" cy="139204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182245" indent="-285750">
              <a:lnSpc>
                <a:spcPts val="2130"/>
              </a:lnSpc>
              <a:spcBef>
                <a:spcPts val="195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One of the most common features of sed </a:t>
            </a:r>
            <a:r>
              <a:rPr sz="2400" dirty="0">
                <a:solidFill>
                  <a:srgbClr val="10192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to act as </a:t>
            </a:r>
            <a:r>
              <a:rPr sz="2400"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101920"/>
                </a:solidFill>
                <a:latin typeface="Arial"/>
                <a:cs typeface="Arial"/>
              </a:rPr>
              <a:t>find and replace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 operation.</a:t>
            </a:r>
            <a:endParaRPr sz="240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745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The command to replace </a:t>
            </a:r>
            <a:r>
              <a:rPr sz="2400"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found pattern with another </a:t>
            </a:r>
            <a:r>
              <a:rPr sz="2400" dirty="0">
                <a:solidFill>
                  <a:srgbClr val="101920"/>
                </a:solidFill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10192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01920"/>
                </a:solidFill>
                <a:latin typeface="Arial"/>
                <a:cs typeface="Arial"/>
              </a:rPr>
              <a:t>for </a:t>
            </a:r>
            <a:r>
              <a:rPr sz="2400" i="1" spc="-5" dirty="0">
                <a:solidFill>
                  <a:srgbClr val="101920"/>
                </a:solidFill>
                <a:latin typeface="Arial"/>
                <a:cs typeface="Arial"/>
              </a:rPr>
              <a:t>substitute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153" y="113397"/>
            <a:ext cx="59000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/>
              <a:t>The </a:t>
            </a:r>
            <a:r>
              <a:rPr lang="en-AU" sz="2800" spc="-5" dirty="0"/>
              <a:t>s c</a:t>
            </a:r>
            <a:r>
              <a:rPr sz="2800" spc="-5" dirty="0" err="1"/>
              <a:t>omman</a:t>
            </a:r>
            <a:r>
              <a:rPr lang="en-AU" sz="2800" spc="-5" dirty="0"/>
              <a:t>d</a:t>
            </a:r>
            <a:endParaRPr sz="2800"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24257" y="3353429"/>
            <a:ext cx="809548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dirty="0"/>
              <a:t>sed </a:t>
            </a:r>
            <a:r>
              <a:rPr lang="en-AU" dirty="0">
                <a:solidFill>
                  <a:schemeClr val="accent6"/>
                </a:solidFill>
              </a:rPr>
              <a:t>'</a:t>
            </a:r>
            <a:r>
              <a:rPr dirty="0">
                <a:solidFill>
                  <a:schemeClr val="accent6"/>
                </a:solidFill>
              </a:rPr>
              <a:t>s/</a:t>
            </a:r>
            <a:r>
              <a:rPr lang="en-AU" dirty="0">
                <a:solidFill>
                  <a:schemeClr val="accent6"/>
                </a:solidFill>
              </a:rPr>
              <a:t>color</a:t>
            </a:r>
            <a:r>
              <a:rPr dirty="0">
                <a:solidFill>
                  <a:schemeClr val="accent6"/>
                </a:solidFill>
              </a:rPr>
              <a:t>/</a:t>
            </a:r>
            <a:r>
              <a:rPr lang="en-AU" dirty="0">
                <a:solidFill>
                  <a:schemeClr val="accent6"/>
                </a:solidFill>
              </a:rPr>
              <a:t>colour</a:t>
            </a:r>
            <a:r>
              <a:rPr dirty="0">
                <a:solidFill>
                  <a:schemeClr val="accent6"/>
                </a:solidFill>
              </a:rPr>
              <a:t>/</a:t>
            </a:r>
            <a:r>
              <a:rPr lang="en-AU" dirty="0">
                <a:solidFill>
                  <a:schemeClr val="accent6"/>
                </a:solidFill>
              </a:rPr>
              <a:t>'</a:t>
            </a:r>
            <a:r>
              <a:rPr dirty="0"/>
              <a:t> </a:t>
            </a:r>
            <a:r>
              <a:rPr lang="en-AU" dirty="0" err="1"/>
              <a:t>inputfile</a:t>
            </a:r>
            <a:r>
              <a:rPr dirty="0"/>
              <a:t>.txt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218" y="96040"/>
            <a:ext cx="59000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AU" sz="2800" spc="-5" dirty="0"/>
              <a:t>s -&gt; structure</a:t>
            </a:r>
            <a:endParaRPr sz="2800" spc="-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8952FC-862C-4401-980E-5C159F77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72" y="971550"/>
            <a:ext cx="7300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Substitute command has four (4) parts: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573EAF-DC36-42EE-8653-33496EEF1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85154"/>
              </p:ext>
            </p:extLst>
          </p:nvPr>
        </p:nvGraphicFramePr>
        <p:xfrm>
          <a:off x="1440564" y="1642390"/>
          <a:ext cx="6096000" cy="219456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45415902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219920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The Substitute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9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1" dirty="0"/>
                        <a:t>/../../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Delimiter(s)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1" dirty="0" err="1"/>
                        <a:t>String_A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Regular expression pattern / search pattern to be replaced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9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1" dirty="0"/>
                        <a:t>String_B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Replacement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9863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AFC39E9-64AB-4214-ADBD-B7093FB23BF0}"/>
              </a:ext>
            </a:extLst>
          </p:cNvPr>
          <p:cNvSpPr/>
          <p:nvPr/>
        </p:nvSpPr>
        <p:spPr>
          <a:xfrm>
            <a:off x="2022985" y="4159082"/>
            <a:ext cx="493115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sed </a:t>
            </a:r>
            <a:r>
              <a:rPr lang="en-AU" sz="3200" dirty="0">
                <a:solidFill>
                  <a:schemeClr val="accent6"/>
                </a:solidFill>
                <a:latin typeface="Consolas" panose="020B0609020204030204" pitchFamily="49" charset="0"/>
              </a:rPr>
              <a:t>'s/color/colour/'</a:t>
            </a:r>
          </a:p>
        </p:txBody>
      </p:sp>
    </p:spTree>
    <p:extLst>
      <p:ext uri="{BB962C8B-B14F-4D97-AF65-F5344CB8AC3E}">
        <p14:creationId xmlns:p14="http://schemas.microsoft.com/office/powerpoint/2010/main" val="304525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96040"/>
            <a:ext cx="59000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AU" sz="2800" spc="-5" dirty="0"/>
              <a:t>s -&gt; structure</a:t>
            </a:r>
            <a:endParaRPr sz="2800" spc="-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8952FC-862C-4401-980E-5C159F77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60648"/>
            <a:ext cx="7300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also requires an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file/source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operate 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C39E9-64AB-4214-ADBD-B7093FB23BF0}"/>
              </a:ext>
            </a:extLst>
          </p:cNvPr>
          <p:cNvSpPr/>
          <p:nvPr/>
        </p:nvSpPr>
        <p:spPr>
          <a:xfrm>
            <a:off x="630120" y="2636413"/>
            <a:ext cx="809548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sed </a:t>
            </a:r>
            <a:r>
              <a:rPr lang="en-AU" sz="3200" dirty="0">
                <a:solidFill>
                  <a:schemeClr val="accent6"/>
                </a:solidFill>
                <a:latin typeface="Consolas" panose="020B0609020204030204" pitchFamily="49" charset="0"/>
              </a:rPr>
              <a:t>'s/color/colour/' 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inputfile.txt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5ECF67-A3E6-4D32-B8F4-1201DEFDD521}"/>
              </a:ext>
            </a:extLst>
          </p:cNvPr>
          <p:cNvSpPr/>
          <p:nvPr/>
        </p:nvSpPr>
        <p:spPr>
          <a:xfrm>
            <a:off x="5592731" y="2636413"/>
            <a:ext cx="3048745" cy="584775"/>
          </a:xfrm>
          <a:prstGeom prst="round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D87F5A-2158-40C7-BD64-A7E8715F58E8}"/>
              </a:ext>
            </a:extLst>
          </p:cNvPr>
          <p:cNvCxnSpPr>
            <a:cxnSpLocks/>
          </p:cNvCxnSpPr>
          <p:nvPr/>
        </p:nvCxnSpPr>
        <p:spPr>
          <a:xfrm>
            <a:off x="5273749" y="1922313"/>
            <a:ext cx="854914" cy="64943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10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872" y="106673"/>
            <a:ext cx="73406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AU" sz="2800" spc="-5" dirty="0"/>
              <a:t>s c</a:t>
            </a:r>
            <a:r>
              <a:rPr sz="2800" spc="-5" dirty="0" err="1"/>
              <a:t>omman</a:t>
            </a:r>
            <a:r>
              <a:rPr lang="en-AU" sz="2800" spc="-5" dirty="0"/>
              <a:t>d with Global Replacement</a:t>
            </a:r>
            <a:endParaRPr sz="2800" spc="-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8952FC-862C-4401-980E-5C159F77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64" y="958726"/>
            <a:ext cx="80772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default,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en-US" altLang="en-US" sz="2400" dirty="0">
                <a:latin typeface="Arial" panose="020B0604020202020204" pitchFamily="34" charset="0"/>
              </a:rPr>
              <a:t> only changes the first occurrence of the specified replacement string on each line it encounters in a file/source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disable this default behaviour and have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change all instances of a pattern to the replacement pattern, use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immediately after the final delimiter.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C39E9-64AB-4214-ADBD-B7093FB23BF0}"/>
              </a:ext>
            </a:extLst>
          </p:cNvPr>
          <p:cNvSpPr/>
          <p:nvPr/>
        </p:nvSpPr>
        <p:spPr>
          <a:xfrm>
            <a:off x="449964" y="3892386"/>
            <a:ext cx="8321509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sed </a:t>
            </a:r>
            <a:r>
              <a:rPr lang="en-AU" sz="3200" dirty="0">
                <a:solidFill>
                  <a:schemeClr val="accent6"/>
                </a:solidFill>
                <a:latin typeface="Consolas" panose="020B0609020204030204" pitchFamily="49" charset="0"/>
              </a:rPr>
              <a:t>'s/color/colour/</a:t>
            </a:r>
            <a:r>
              <a:rPr lang="en-AU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g</a:t>
            </a:r>
            <a:r>
              <a:rPr lang="en-AU" sz="3200" dirty="0">
                <a:solidFill>
                  <a:schemeClr val="accent6"/>
                </a:solidFill>
                <a:latin typeface="Consolas" panose="020B0609020204030204" pitchFamily="49" charset="0"/>
              </a:rPr>
              <a:t>' 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inputfile.txt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3575B8-2173-4DE4-AE7B-0A79CA92B655}"/>
              </a:ext>
            </a:extLst>
          </p:cNvPr>
          <p:cNvSpPr/>
          <p:nvPr/>
        </p:nvSpPr>
        <p:spPr>
          <a:xfrm>
            <a:off x="4957591" y="4021156"/>
            <a:ext cx="341522" cy="444988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7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4B85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4B85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</TotalTime>
  <Words>530</Words>
  <Application>Microsoft Office PowerPoint</Application>
  <PresentationFormat>On-screen Show (16:9)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Consolas</vt:lpstr>
      <vt:lpstr>Wingdings</vt:lpstr>
      <vt:lpstr>Office Theme</vt:lpstr>
      <vt:lpstr>Scripting Languages</vt:lpstr>
      <vt:lpstr>Contents</vt:lpstr>
      <vt:lpstr>Learning Outcomes</vt:lpstr>
      <vt:lpstr>PowerPoint Presentation</vt:lpstr>
      <vt:lpstr>PowerPoint Presentation</vt:lpstr>
      <vt:lpstr>The s command</vt:lpstr>
      <vt:lpstr>s -&gt; structure</vt:lpstr>
      <vt:lpstr>s -&gt; structure</vt:lpstr>
      <vt:lpstr>s command with Global Replacement</vt:lpstr>
      <vt:lpstr>PowerPoint Presentation</vt:lpstr>
      <vt:lpstr>sed source  -&gt; cat to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CSP2101 Scripting Languages</dc:title>
  <cp:lastModifiedBy>Drew Craig CAMERONKEIL</cp:lastModifiedBy>
  <cp:revision>58</cp:revision>
  <cp:lastPrinted>2022-04-14T13:35:26Z</cp:lastPrinted>
  <dcterms:created xsi:type="dcterms:W3CDTF">2019-12-22T22:52:38Z</dcterms:created>
  <dcterms:modified xsi:type="dcterms:W3CDTF">2022-04-14T13:35:27Z</dcterms:modified>
</cp:coreProperties>
</file>